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93" r:id="rId4"/>
    <p:sldId id="294" r:id="rId5"/>
    <p:sldId id="269" r:id="rId6"/>
    <p:sldId id="289" r:id="rId7"/>
    <p:sldId id="286" r:id="rId8"/>
    <p:sldId id="287" r:id="rId9"/>
    <p:sldId id="288" r:id="rId10"/>
    <p:sldId id="290" r:id="rId11"/>
    <p:sldId id="291" r:id="rId12"/>
    <p:sldId id="292" r:id="rId13"/>
    <p:sldId id="298" r:id="rId14"/>
    <p:sldId id="299" r:id="rId15"/>
    <p:sldId id="296" r:id="rId16"/>
    <p:sldId id="297" r:id="rId17"/>
    <p:sldId id="295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62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4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6D765-9544-45B1-A10F-D21400420F10}" type="datetimeFigureOut">
              <a:rPr lang="id-ID" smtClean="0"/>
              <a:t>20/11/2015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2F2AA-C6BD-4E46-858A-205DE6CDD3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21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13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0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551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083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61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976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12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83022">
            <a:off x="1210374" y="4820404"/>
            <a:ext cx="1422766" cy="1287759"/>
          </a:xfrm>
          <a:prstGeom prst="rect">
            <a:avLst/>
          </a:prstGeom>
          <a:solidFill>
            <a:schemeClr val="accent1"/>
          </a:solidFill>
          <a:effectLst>
            <a:glow rad="101600">
              <a:srgbClr val="00B050">
                <a:alpha val="21000"/>
              </a:srgbClr>
            </a:glow>
            <a:innerShdw blurRad="825500">
              <a:schemeClr val="bg1">
                <a:alpha val="54000"/>
              </a:schemeClr>
            </a:innerShdw>
          </a:effectLst>
          <a:scene3d>
            <a:camera prst="orthographicFront">
              <a:rot lat="19359234" lon="284200" rev="1389690"/>
            </a:camera>
            <a:lightRig rig="brightRoom" dir="t"/>
          </a:scene3d>
          <a:sp3d z="25400" extrusionH="76200" contourW="12700" prstMaterial="plastic">
            <a:bevelT w="114300" prst="artDeco"/>
            <a:bevelB prst="slope"/>
            <a:extrusionClr>
              <a:srgbClr val="92D050"/>
            </a:extrusionClr>
            <a:contourClr>
              <a:schemeClr val="accent3">
                <a:lumMod val="40000"/>
                <a:lumOff val="60000"/>
              </a:schemeClr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ELEKTROMAGNETIKA TERAPAN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80288"/>
          </a:xfrm>
        </p:spPr>
        <p:txBody>
          <a:bodyPr>
            <a:normAutofit fontScale="92500" lnSpcReduction="20000"/>
          </a:bodyPr>
          <a:lstStyle/>
          <a:p>
            <a:r>
              <a:rPr lang="id-ID" b="1" smtClean="0"/>
              <a:t>RADIASI GELOMBANG</a:t>
            </a:r>
            <a:endParaRPr lang="id-ID" b="1" dirty="0" smtClean="0"/>
          </a:p>
          <a:p>
            <a:pPr algn="r"/>
            <a:r>
              <a:rPr lang="id-ID" sz="1200" b="1" dirty="0" smtClean="0">
                <a:solidFill>
                  <a:srgbClr val="00B050"/>
                </a:solidFill>
              </a:rPr>
              <a:t>	</a:t>
            </a:r>
            <a:r>
              <a:rPr lang="id-ID" sz="1600" b="1" dirty="0" smtClean="0">
                <a:solidFill>
                  <a:schemeClr val="tx1"/>
                </a:solidFill>
              </a:rPr>
              <a:t>DWI ANDI NURMANTRIS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UNANG SUNARYA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HASANAH PUTRI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ATIK NOVIANTI</a:t>
            </a:r>
            <a:endParaRPr lang="id-ID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20097" cy="1450757"/>
          </a:xfrm>
        </p:spPr>
        <p:txBody>
          <a:bodyPr/>
          <a:lstStyle/>
          <a:p>
            <a:r>
              <a:rPr lang="id-ID" dirty="0" smtClean="0"/>
              <a:t>ANTENA SEBAGAI PERADIASI GEM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Cahaya </a:t>
            </a:r>
            <a:r>
              <a:rPr lang="sv-SE" dirty="0"/>
              <a:t>mempunyai kesamaan sifat dengan radiasi elektromagnetik, terutama mengenai sifat </a:t>
            </a:r>
            <a:r>
              <a:rPr lang="sv-SE" dirty="0" smtClean="0"/>
              <a:t>penjalarann</a:t>
            </a:r>
            <a:r>
              <a:rPr lang="id-ID" dirty="0" smtClean="0"/>
              <a:t>ya.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/>
              <a:t> Cahaya terdiri dari 2 komponen, yaitu komponen listrik dan komponen magnetik</a:t>
            </a:r>
            <a:r>
              <a:rPr lang="id-ID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/>
              <a:t> Interaksi gelombang elektromagnetik terjadi antara medan listrik gelombang elektromagnetik dengan gerakan elektronik dari materi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043" y="3717561"/>
            <a:ext cx="4758395" cy="24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70195" cy="1450757"/>
          </a:xfrm>
        </p:spPr>
        <p:txBody>
          <a:bodyPr/>
          <a:lstStyle/>
          <a:p>
            <a:r>
              <a:rPr lang="id-ID" dirty="0"/>
              <a:t>ANTENA SEBAGAI PERADIASI 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 Frekuensi </a:t>
            </a:r>
            <a:r>
              <a:rPr lang="id-ID" dirty="0"/>
              <a:t>radiasi </a:t>
            </a:r>
            <a:r>
              <a:rPr lang="id-ID" dirty="0" smtClean="0"/>
              <a:t>gelombang elektromagetik </a:t>
            </a:r>
            <a:r>
              <a:rPr lang="id-ID" dirty="0"/>
              <a:t>tetap, laju dan panjang gelombang tergantung media </a:t>
            </a:r>
            <a:r>
              <a:rPr lang="id-ID" dirty="0" smtClean="0"/>
              <a:t>penjalarannya</a:t>
            </a:r>
            <a:endParaRPr lang="id-ID" dirty="0"/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 laju tercepat penjalaran yaitu didalam vacuum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93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85186" cy="1450757"/>
          </a:xfrm>
        </p:spPr>
        <p:txBody>
          <a:bodyPr/>
          <a:lstStyle/>
          <a:p>
            <a:r>
              <a:rPr lang="id-ID" dirty="0"/>
              <a:t>ANTENA SEBAGAI PERADIASI 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 </a:t>
            </a:r>
            <a:r>
              <a:rPr lang="sv-SE" dirty="0" smtClean="0"/>
              <a:t>Penjala</a:t>
            </a:r>
            <a:r>
              <a:rPr lang="id-ID" dirty="0" smtClean="0"/>
              <a:t>r</a:t>
            </a:r>
            <a:r>
              <a:rPr lang="sv-SE" dirty="0" smtClean="0"/>
              <a:t>an </a:t>
            </a:r>
            <a:r>
              <a:rPr lang="sv-SE" dirty="0"/>
              <a:t>energi </a:t>
            </a:r>
            <a:r>
              <a:rPr lang="id-ID" dirty="0" smtClean="0"/>
              <a:t>cahaya</a:t>
            </a:r>
            <a:r>
              <a:rPr lang="sv-SE" dirty="0" smtClean="0"/>
              <a:t>, </a:t>
            </a:r>
            <a:r>
              <a:rPr lang="sv-SE" dirty="0"/>
              <a:t>digambarkan sebagai medan listrik dan medan magnet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844" y="2863215"/>
            <a:ext cx="4298730" cy="30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7826"/>
          </a:xfrm>
        </p:spPr>
        <p:txBody>
          <a:bodyPr/>
          <a:lstStyle/>
          <a:p>
            <a:r>
              <a:rPr lang="id-ID" dirty="0" smtClean="0"/>
              <a:t>ANTENA SEBAGAI PERADIASI GEM</a:t>
            </a:r>
            <a:endParaRPr lang="id-ID" dirty="0"/>
          </a:p>
        </p:txBody>
      </p:sp>
      <p:grpSp>
        <p:nvGrpSpPr>
          <p:cNvPr id="41" name="Group 40"/>
          <p:cNvGrpSpPr/>
          <p:nvPr/>
        </p:nvGrpSpPr>
        <p:grpSpPr>
          <a:xfrm>
            <a:off x="1214498" y="1191815"/>
            <a:ext cx="10224822" cy="5426715"/>
            <a:chOff x="1139547" y="911171"/>
            <a:chExt cx="10224822" cy="5426715"/>
          </a:xfrm>
        </p:grpSpPr>
        <p:grpSp>
          <p:nvGrpSpPr>
            <p:cNvPr id="11" name="Group 10"/>
            <p:cNvGrpSpPr/>
            <p:nvPr/>
          </p:nvGrpSpPr>
          <p:grpSpPr>
            <a:xfrm>
              <a:off x="1770830" y="1696435"/>
              <a:ext cx="2296440" cy="872776"/>
              <a:chOff x="2727236" y="1940127"/>
              <a:chExt cx="2834116" cy="1011128"/>
            </a:xfrm>
          </p:grpSpPr>
          <p:sp>
            <p:nvSpPr>
              <p:cNvPr id="5" name="Can 4"/>
              <p:cNvSpPr/>
              <p:nvPr/>
            </p:nvSpPr>
            <p:spPr>
              <a:xfrm rot="5400000">
                <a:off x="4024874" y="1056794"/>
                <a:ext cx="238840" cy="2834116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657600" y="2128603"/>
                <a:ext cx="146903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3698658" y="2751005"/>
                <a:ext cx="146903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184142" y="1940127"/>
                <a:ext cx="417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++</a:t>
                </a:r>
                <a:endParaRPr lang="id-ID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84142" y="2581923"/>
                <a:ext cx="417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++</a:t>
                </a:r>
                <a:endParaRPr lang="id-ID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205914" y="2484700"/>
              <a:ext cx="2454735" cy="1691618"/>
              <a:chOff x="1378119" y="1979700"/>
              <a:chExt cx="2893193" cy="188857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378119" y="2268137"/>
                <a:ext cx="2802693" cy="1058497"/>
                <a:chOff x="2727235" y="1943937"/>
                <a:chExt cx="2802695" cy="1058497"/>
              </a:xfrm>
            </p:grpSpPr>
            <p:sp>
              <p:nvSpPr>
                <p:cNvPr id="13" name="Can 12"/>
                <p:cNvSpPr/>
                <p:nvPr/>
              </p:nvSpPr>
              <p:spPr>
                <a:xfrm rot="5400000">
                  <a:off x="3962482" y="1119185"/>
                  <a:ext cx="245986" cy="2716479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3657600" y="2128603"/>
                  <a:ext cx="146903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3712205" y="2833674"/>
                  <a:ext cx="146903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5102884" y="1943937"/>
                  <a:ext cx="417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112765" y="2633102"/>
                  <a:ext cx="417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3552668" y="1979700"/>
                <a:ext cx="314792" cy="411620"/>
                <a:chOff x="3552669" y="1979700"/>
                <a:chExt cx="314793" cy="41162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552669" y="1979700"/>
                  <a:ext cx="171120" cy="2006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3693461" y="2176685"/>
                  <a:ext cx="30328" cy="834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708799" y="2253181"/>
                  <a:ext cx="158663" cy="138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3972232" y="3427044"/>
                <a:ext cx="299080" cy="441232"/>
                <a:chOff x="3500042" y="1815100"/>
                <a:chExt cx="299080" cy="441232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3500042" y="1815100"/>
                  <a:ext cx="171120" cy="2006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3640459" y="2026068"/>
                  <a:ext cx="30328" cy="834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640459" y="2118194"/>
                  <a:ext cx="158663" cy="1381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Oval 70"/>
            <p:cNvSpPr/>
            <p:nvPr/>
          </p:nvSpPr>
          <p:spPr>
            <a:xfrm>
              <a:off x="1139547" y="911171"/>
              <a:ext cx="603929" cy="5205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/>
                <a:t>+</a:t>
              </a:r>
              <a:endParaRPr lang="id-ID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9059569" y="4921630"/>
              <a:ext cx="2304800" cy="1416256"/>
              <a:chOff x="9241544" y="4728159"/>
              <a:chExt cx="2304800" cy="1416256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9241544" y="5139076"/>
                <a:ext cx="2304800" cy="811766"/>
                <a:chOff x="2727235" y="2049732"/>
                <a:chExt cx="2716479" cy="906281"/>
              </a:xfrm>
            </p:grpSpPr>
            <p:sp>
              <p:nvSpPr>
                <p:cNvPr id="87" name="Can 86"/>
                <p:cNvSpPr/>
                <p:nvPr/>
              </p:nvSpPr>
              <p:spPr>
                <a:xfrm rot="5400000">
                  <a:off x="3962482" y="1119185"/>
                  <a:ext cx="245986" cy="2716479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3974952" y="2049732"/>
                  <a:ext cx="417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3974952" y="2586681"/>
                  <a:ext cx="417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10248757" y="4728159"/>
                <a:ext cx="267086" cy="368692"/>
                <a:chOff x="3552669" y="1979700"/>
                <a:chExt cx="314793" cy="411620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>
                  <a:off x="3552669" y="1979700"/>
                  <a:ext cx="171120" cy="2006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3693461" y="2176685"/>
                  <a:ext cx="30328" cy="834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708799" y="2253181"/>
                  <a:ext cx="158663" cy="138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/>
              <p:cNvGrpSpPr/>
              <p:nvPr/>
            </p:nvGrpSpPr>
            <p:grpSpPr>
              <a:xfrm>
                <a:off x="10676787" y="5749199"/>
                <a:ext cx="253755" cy="395216"/>
                <a:chOff x="3500042" y="1815100"/>
                <a:chExt cx="299080" cy="441232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3500042" y="1815100"/>
                  <a:ext cx="171120" cy="2006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H="1">
                  <a:off x="3640459" y="2026068"/>
                  <a:ext cx="30328" cy="834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3640459" y="2118194"/>
                  <a:ext cx="158663" cy="1381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Arrow Connector 19"/>
              <p:cNvCxnSpPr/>
              <p:nvPr/>
            </p:nvCxnSpPr>
            <p:spPr>
              <a:xfrm>
                <a:off x="9899155" y="5152302"/>
                <a:ext cx="1201320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6676677" y="3965610"/>
              <a:ext cx="2121938" cy="1512248"/>
              <a:chOff x="6676677" y="3545890"/>
              <a:chExt cx="2121938" cy="1512248"/>
            </a:xfrm>
          </p:grpSpPr>
          <p:sp>
            <p:nvSpPr>
              <p:cNvPr id="92" name="Can 91"/>
              <p:cNvSpPr/>
              <p:nvPr/>
            </p:nvSpPr>
            <p:spPr>
              <a:xfrm rot="5400000">
                <a:off x="7138745" y="3810128"/>
                <a:ext cx="194071" cy="1118208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7668375" y="3545890"/>
                <a:ext cx="1130240" cy="1512248"/>
                <a:chOff x="7668375" y="3545890"/>
                <a:chExt cx="1130240" cy="1512248"/>
              </a:xfrm>
            </p:grpSpPr>
            <p:sp>
              <p:nvSpPr>
                <p:cNvPr id="93" name="Can 92"/>
                <p:cNvSpPr/>
                <p:nvPr/>
              </p:nvSpPr>
              <p:spPr>
                <a:xfrm rot="4756497">
                  <a:off x="8125849" y="3727784"/>
                  <a:ext cx="203260" cy="1118208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 rot="20826240">
                  <a:off x="7830628" y="3875084"/>
                  <a:ext cx="510578" cy="378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 rot="20892554">
                  <a:off x="7885607" y="4395816"/>
                  <a:ext cx="500422" cy="3735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dirty="0" smtClean="0"/>
                    <a:t>++</a:t>
                  </a:r>
                  <a:endParaRPr lang="id-ID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8220357" y="3893217"/>
                  <a:ext cx="503308" cy="12980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/>
                <p:nvPr/>
              </p:nvCxnSpPr>
              <p:spPr>
                <a:xfrm flipV="1">
                  <a:off x="8295307" y="4372101"/>
                  <a:ext cx="503308" cy="12980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8" name="Group 97"/>
                <p:cNvGrpSpPr/>
                <p:nvPr/>
              </p:nvGrpSpPr>
              <p:grpSpPr>
                <a:xfrm>
                  <a:off x="7885443" y="3545890"/>
                  <a:ext cx="267086" cy="368692"/>
                  <a:chOff x="3552669" y="1979700"/>
                  <a:chExt cx="314793" cy="411620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3552669" y="1979700"/>
                    <a:ext cx="171120" cy="20061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3693461" y="2176685"/>
                    <a:ext cx="30328" cy="8347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3708799" y="2253181"/>
                    <a:ext cx="158663" cy="13813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8116563" y="4689446"/>
                  <a:ext cx="267086" cy="368692"/>
                  <a:chOff x="3552669" y="1979700"/>
                  <a:chExt cx="314793" cy="411620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3552669" y="1979700"/>
                    <a:ext cx="171120" cy="20061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H="1">
                    <a:off x="3693461" y="2176685"/>
                    <a:ext cx="30328" cy="8347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3708799" y="2253181"/>
                    <a:ext cx="158663" cy="13813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34971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309" y="2150761"/>
            <a:ext cx="5756292" cy="1450757"/>
          </a:xfrm>
        </p:spPr>
        <p:txBody>
          <a:bodyPr>
            <a:normAutofit/>
          </a:bodyPr>
          <a:lstStyle/>
          <a:p>
            <a:r>
              <a:rPr lang="id-ID" sz="1800" dirty="0" smtClean="0"/>
              <a:t>Formation and detachment of electric filed lines for short dipole</a:t>
            </a:r>
            <a:endParaRPr lang="id-ID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23513" y="757176"/>
            <a:ext cx="4024232" cy="1698569"/>
            <a:chOff x="3709144" y="1859280"/>
            <a:chExt cx="3895616" cy="2124121"/>
          </a:xfrm>
        </p:grpSpPr>
        <p:sp>
          <p:nvSpPr>
            <p:cNvPr id="8" name="Flowchart: Delay 7"/>
            <p:cNvSpPr/>
            <p:nvPr/>
          </p:nvSpPr>
          <p:spPr>
            <a:xfrm>
              <a:off x="6610662" y="1859280"/>
              <a:ext cx="994098" cy="1578434"/>
            </a:xfrm>
            <a:prstGeom prst="flowChartDelay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Flowchart: Delay 5"/>
            <p:cNvSpPr/>
            <p:nvPr/>
          </p:nvSpPr>
          <p:spPr>
            <a:xfrm>
              <a:off x="6610662" y="2103120"/>
              <a:ext cx="658818" cy="1104776"/>
            </a:xfrm>
            <a:prstGeom prst="flowChartDelay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Flowchart: Delay 4"/>
            <p:cNvSpPr/>
            <p:nvPr/>
          </p:nvSpPr>
          <p:spPr>
            <a:xfrm>
              <a:off x="6610662" y="2362200"/>
              <a:ext cx="354018" cy="620343"/>
            </a:xfrm>
            <a:prstGeom prst="flowChartDelay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99760" y="2651760"/>
              <a:ext cx="914400" cy="12192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6598920" y="3437714"/>
              <a:ext cx="32591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6598920" y="3193874"/>
              <a:ext cx="32591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614161" y="2982543"/>
              <a:ext cx="173510" cy="13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610662" y="3642360"/>
              <a:ext cx="994098" cy="152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48665" y="3614069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ym typeface="Symbol" panose="05050102010706020507" pitchFamily="18" charset="2"/>
                </a:rPr>
                <a:t>/4</a:t>
              </a:r>
              <a:endParaRPr lang="id-ID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9144" y="2528054"/>
              <a:ext cx="199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t = T/4 (T= periode)</a:t>
              </a:r>
              <a:endParaRPr lang="id-ID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141972" y="2577294"/>
            <a:ext cx="4861560" cy="1977230"/>
            <a:chOff x="1141972" y="2577294"/>
            <a:chExt cx="4861560" cy="1977230"/>
          </a:xfrm>
        </p:grpSpPr>
        <p:grpSp>
          <p:nvGrpSpPr>
            <p:cNvPr id="24" name="Group 23"/>
            <p:cNvGrpSpPr/>
            <p:nvPr/>
          </p:nvGrpSpPr>
          <p:grpSpPr>
            <a:xfrm>
              <a:off x="1141972" y="2577294"/>
              <a:ext cx="4845678" cy="1977230"/>
              <a:chOff x="3706136" y="1859280"/>
              <a:chExt cx="4918822" cy="2168422"/>
            </a:xfrm>
          </p:grpSpPr>
          <p:sp>
            <p:nvSpPr>
              <p:cNvPr id="25" name="Flowchart: Delay 24"/>
              <p:cNvSpPr/>
              <p:nvPr/>
            </p:nvSpPr>
            <p:spPr>
              <a:xfrm>
                <a:off x="6610661" y="1859280"/>
                <a:ext cx="1198089" cy="1578434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6" name="Flowchart: Delay 25"/>
              <p:cNvSpPr/>
              <p:nvPr/>
            </p:nvSpPr>
            <p:spPr>
              <a:xfrm>
                <a:off x="6610662" y="2103120"/>
                <a:ext cx="658818" cy="1104776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7" name="Flowchart: Delay 26"/>
              <p:cNvSpPr/>
              <p:nvPr/>
            </p:nvSpPr>
            <p:spPr>
              <a:xfrm>
                <a:off x="6610662" y="2362200"/>
                <a:ext cx="354018" cy="620343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699760" y="2651760"/>
                <a:ext cx="914400" cy="12192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H="1">
                <a:off x="6598920" y="3437714"/>
                <a:ext cx="3259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6598920" y="3193874"/>
                <a:ext cx="3259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614161" y="2982543"/>
                <a:ext cx="173510" cy="132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6610662" y="3646577"/>
                <a:ext cx="2014296" cy="1102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7404891" y="3658370"/>
                <a:ext cx="518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>
                    <a:sym typeface="Symbol" panose="05050102010706020507" pitchFamily="18" charset="2"/>
                  </a:rPr>
                  <a:t>/2</a:t>
                </a:r>
                <a:endParaRPr lang="id-ID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706136" y="2528054"/>
                <a:ext cx="1993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t = T/2 (T= periode)</a:t>
                </a:r>
                <a:endParaRPr lang="id-ID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018318" y="2577294"/>
              <a:ext cx="1985214" cy="1461031"/>
              <a:chOff x="6625900" y="4124404"/>
              <a:chExt cx="2015180" cy="1602308"/>
            </a:xfrm>
          </p:grpSpPr>
          <p:sp>
            <p:nvSpPr>
              <p:cNvPr id="38" name="Flowchart: Delay 37"/>
              <p:cNvSpPr/>
              <p:nvPr/>
            </p:nvSpPr>
            <p:spPr>
              <a:xfrm>
                <a:off x="6625902" y="4135882"/>
                <a:ext cx="1527498" cy="1578434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9" name="Flowchart: Delay 38"/>
              <p:cNvSpPr/>
              <p:nvPr/>
            </p:nvSpPr>
            <p:spPr>
              <a:xfrm>
                <a:off x="6625901" y="4124404"/>
                <a:ext cx="2015179" cy="1602308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5" name="Flowchart: Delay 34"/>
              <p:cNvSpPr/>
              <p:nvPr/>
            </p:nvSpPr>
            <p:spPr>
              <a:xfrm>
                <a:off x="6625900" y="4142594"/>
                <a:ext cx="994098" cy="1578434"/>
              </a:xfrm>
              <a:prstGeom prst="flowChartDelay">
                <a:avLst/>
              </a:prstGeom>
              <a:solidFill>
                <a:schemeClr val="accent1">
                  <a:alpha val="0"/>
                </a:schemeClr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7800555" y="4913621"/>
                <a:ext cx="3547" cy="659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8140460" y="4904524"/>
                <a:ext cx="3547" cy="659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8624958" y="4869172"/>
                <a:ext cx="3547" cy="659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7" name="Straight Connector 76"/>
          <p:cNvCxnSpPr>
            <a:stCxn id="59" idx="2"/>
            <a:endCxn id="59" idx="0"/>
          </p:cNvCxnSpPr>
          <p:nvPr/>
        </p:nvCxnSpPr>
        <p:spPr>
          <a:xfrm>
            <a:off x="4008246" y="4546055"/>
            <a:ext cx="0" cy="16991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1141972" y="4546055"/>
            <a:ext cx="4109449" cy="1699135"/>
            <a:chOff x="1211183" y="4321777"/>
            <a:chExt cx="4109449" cy="1699135"/>
          </a:xfrm>
        </p:grpSpPr>
        <p:grpSp>
          <p:nvGrpSpPr>
            <p:cNvPr id="75" name="Group 74"/>
            <p:cNvGrpSpPr/>
            <p:nvPr/>
          </p:nvGrpSpPr>
          <p:grpSpPr>
            <a:xfrm>
              <a:off x="4077457" y="4321777"/>
              <a:ext cx="1243175" cy="1699135"/>
              <a:chOff x="10045485" y="1356360"/>
              <a:chExt cx="2018090" cy="258305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0045485" y="1356360"/>
                <a:ext cx="2018090" cy="2583055"/>
                <a:chOff x="9354543" y="1356359"/>
                <a:chExt cx="1908686" cy="2583055"/>
              </a:xfrm>
            </p:grpSpPr>
            <p:sp>
              <p:nvSpPr>
                <p:cNvPr id="59" name="Moon 58"/>
                <p:cNvSpPr/>
                <p:nvPr/>
              </p:nvSpPr>
              <p:spPr>
                <a:xfrm rot="10800000">
                  <a:off x="9354543" y="1356359"/>
                  <a:ext cx="1908686" cy="2583055"/>
                </a:xfrm>
                <a:prstGeom prst="moon">
                  <a:avLst/>
                </a:prstGeom>
                <a:solidFill>
                  <a:schemeClr val="accent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10097614" y="1722120"/>
                  <a:ext cx="920905" cy="1737360"/>
                  <a:chOff x="10097614" y="1722120"/>
                  <a:chExt cx="920905" cy="1737360"/>
                </a:xfrm>
              </p:grpSpPr>
              <p:sp>
                <p:nvSpPr>
                  <p:cNvPr id="58" name="Moon 57"/>
                  <p:cNvSpPr/>
                  <p:nvPr/>
                </p:nvSpPr>
                <p:spPr>
                  <a:xfrm rot="10800000">
                    <a:off x="10097614" y="1722120"/>
                    <a:ext cx="920905" cy="1737360"/>
                  </a:xfrm>
                  <a:prstGeom prst="moon">
                    <a:avLst/>
                  </a:prstGeom>
                  <a:solidFill>
                    <a:schemeClr val="accent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57" name="Moon 56"/>
                  <p:cNvSpPr/>
                  <p:nvPr/>
                </p:nvSpPr>
                <p:spPr>
                  <a:xfrm rot="10800000">
                    <a:off x="10521530" y="2148839"/>
                    <a:ext cx="392603" cy="914400"/>
                  </a:xfrm>
                  <a:prstGeom prst="moon">
                    <a:avLst/>
                  </a:prstGeom>
                  <a:solidFill>
                    <a:schemeClr val="accent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11053564" y="2296258"/>
                <a:ext cx="934641" cy="477422"/>
                <a:chOff x="11053564" y="2296258"/>
                <a:chExt cx="934641" cy="477422"/>
              </a:xfrm>
            </p:grpSpPr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11690761" y="2590800"/>
                  <a:ext cx="3547" cy="6594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11815318" y="2495479"/>
                  <a:ext cx="3547" cy="6594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>
                  <a:off x="11984658" y="2296258"/>
                  <a:ext cx="3547" cy="6594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H="1" flipV="1">
                  <a:off x="11053564" y="2698370"/>
                  <a:ext cx="966" cy="7531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H="1" flipV="1">
                  <a:off x="11310894" y="2685880"/>
                  <a:ext cx="966" cy="7531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flipH="1" flipV="1">
                  <a:off x="11460794" y="2535980"/>
                  <a:ext cx="966" cy="7531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Rectangle 77"/>
            <p:cNvSpPr/>
            <p:nvPr/>
          </p:nvSpPr>
          <p:spPr>
            <a:xfrm>
              <a:off x="3176652" y="5165519"/>
              <a:ext cx="900803" cy="11117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1183" y="5052327"/>
              <a:ext cx="1963977" cy="336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t = T/2 (T= periode)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4455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ANTENA SEBAGAI PERADIASI 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 GELOMBANG ELEKTROMAGNETIK BISA MENUMPANGKAN INFORMASI 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antena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dimodulasi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dirty="0">
                <a:latin typeface="Arial" pitchFamily="34" charset="0"/>
              </a:rPr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ditempat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‘</a:t>
            </a:r>
            <a:r>
              <a:rPr lang="en-US" dirty="0" err="1"/>
              <a:t>bersesuaian</a:t>
            </a:r>
            <a:r>
              <a:rPr lang="en-US" dirty="0"/>
              <a:t>’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antena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‘</a:t>
            </a:r>
            <a:r>
              <a:rPr lang="en-US" dirty="0" err="1"/>
              <a:t>bersesuaian</a:t>
            </a:r>
            <a:r>
              <a:rPr lang="en-US" dirty="0"/>
              <a:t>’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Arial" pitchFamily="34" charset="0"/>
            </a:endParaRPr>
          </a:p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51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RADIASI ANTENA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9" name="Group 8"/>
          <p:cNvGrpSpPr/>
          <p:nvPr/>
        </p:nvGrpSpPr>
        <p:grpSpPr>
          <a:xfrm>
            <a:off x="1611085" y="1813560"/>
            <a:ext cx="8408444" cy="4472324"/>
            <a:chOff x="609600" y="1676400"/>
            <a:chExt cx="8408444" cy="4472324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6200" y="1742192"/>
              <a:ext cx="5048250" cy="2096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4" descr="D:\KULIAH\MATERI KULIAH\D3\ANTENNAS\Antenna_D3TT_DNN\pictures\images.jpg"/>
            <p:cNvPicPr>
              <a:picLocks noChangeAspect="1" noChangeArrowheads="1"/>
            </p:cNvPicPr>
            <p:nvPr/>
          </p:nvPicPr>
          <p:blipFill>
            <a:blip r:embed="rId4"/>
            <a:srcRect r="51970"/>
            <a:stretch>
              <a:fillRect/>
            </a:stretch>
          </p:blipFill>
          <p:spPr bwMode="auto">
            <a:xfrm>
              <a:off x="2002971" y="4247267"/>
              <a:ext cx="2428892" cy="1544515"/>
            </a:xfrm>
            <a:prstGeom prst="rect">
              <a:avLst/>
            </a:prstGeom>
            <a:noFill/>
          </p:spPr>
        </p:pic>
        <p:pic>
          <p:nvPicPr>
            <p:cNvPr id="6" name="Picture 5" descr="D:\KULIAH\MATERI KULIAH\D3\ANTENNAS\Antenna_D3TT_DNN\pictures\imageshjj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40867" y="3870749"/>
              <a:ext cx="3177177" cy="2277975"/>
            </a:xfrm>
            <a:prstGeom prst="rect">
              <a:avLst/>
            </a:prstGeom>
            <a:noFill/>
          </p:spPr>
        </p:pic>
        <p:graphicFrame>
          <p:nvGraphicFramePr>
            <p:cNvPr id="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4999952"/>
                </p:ext>
              </p:extLst>
            </p:nvPr>
          </p:nvGraphicFramePr>
          <p:xfrm>
            <a:off x="609600" y="1676400"/>
            <a:ext cx="1990725" cy="2428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Visio" r:id="rId6" imgW="1903095" imgH="2865501" progId="Visio.Drawing.11">
                    <p:embed/>
                  </p:oleObj>
                </mc:Choice>
                <mc:Fallback>
                  <p:oleObj name="Visio" r:id="rId6" imgW="1903095" imgH="2865501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1676400"/>
                          <a:ext cx="1990725" cy="2428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ight Arrow 7"/>
            <p:cNvSpPr/>
            <p:nvPr/>
          </p:nvSpPr>
          <p:spPr>
            <a:xfrm>
              <a:off x="2438400" y="2743200"/>
              <a:ext cx="1066800" cy="152400"/>
            </a:xfrm>
            <a:prstGeom prst="rightArrow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25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RADIASI GELOMBANG 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387" y="2309108"/>
            <a:ext cx="6746380" cy="302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sz="3600" dirty="0" smtClean="0"/>
          </a:p>
          <a:p>
            <a:pPr algn="ctr"/>
            <a:endParaRPr lang="id-ID" sz="3600" dirty="0"/>
          </a:p>
          <a:p>
            <a:pPr algn="ctr"/>
            <a:r>
              <a:rPr lang="id-ID" sz="3600" dirty="0" smtClean="0"/>
              <a:t>TERIMAKASIH</a:t>
            </a:r>
            <a:endParaRPr lang="id-ID" sz="3600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Setelah mempelajari materi ini diharapkan mahasiswa mampu: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Mengetahui dan menjelaskan sejarah radio</a:t>
            </a:r>
          </a:p>
          <a:p>
            <a:pPr marL="457200" indent="-457200">
              <a:buAutoNum type="arabicPeriod"/>
            </a:pPr>
            <a:r>
              <a:rPr lang="id-ID" dirty="0" smtClean="0"/>
              <a:t>Memahami dan menjelaskan fungsi antena</a:t>
            </a:r>
          </a:p>
          <a:p>
            <a:pPr marL="457200" indent="-457200">
              <a:buAutoNum type="arabicPeriod"/>
            </a:pPr>
            <a:r>
              <a:rPr lang="id-ID" dirty="0" smtClean="0"/>
              <a:t>Memahami dan menjelaskan antena sebagai peradiasi gelombang elektromagnetik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RADIO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id-ID" dirty="0" smtClean="0"/>
              <a:t> Sejarah </a:t>
            </a:r>
            <a:r>
              <a:rPr lang="id-ID" dirty="0"/>
              <a:t>telekomunikasi listrik dimulai secara ‘resmi’ pertamakali saat tahun 1938 SFB Morse berhasil melakukan hubungan telegrap sejauh 16 km.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id-ID" dirty="0" smtClean="0"/>
              <a:t> Hingga </a:t>
            </a:r>
            <a:r>
              <a:rPr lang="id-ID" dirty="0"/>
              <a:t>telekomunikasi mencapai bentuk canggihnya sekarang, telekomunikasi telah melalui sejarah panjang eksperimen dan riset bidang fisika dan matematika 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en-US" u="sng" dirty="0">
                <a:solidFill>
                  <a:srgbClr val="0070C0"/>
                </a:solidFill>
              </a:rPr>
              <a:t>James Clerk Maxwell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1864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diferensial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1873,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gelombang</a:t>
            </a:r>
            <a:r>
              <a:rPr lang="id-ID" dirty="0" smtClean="0"/>
              <a:t> elektromagnetik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papernya</a:t>
            </a:r>
            <a:r>
              <a:rPr lang="en-US" dirty="0"/>
              <a:t> ,  </a:t>
            </a:r>
            <a:r>
              <a:rPr lang="en-US" i="1" dirty="0"/>
              <a:t>“A Treatise on Electricity and Magnetis</a:t>
            </a:r>
            <a:r>
              <a:rPr lang="en-US" dirty="0"/>
              <a:t>m”.  </a:t>
            </a:r>
            <a:endParaRPr lang="id-ID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id-ID" u="sng" dirty="0" smtClean="0">
                <a:solidFill>
                  <a:srgbClr val="333399"/>
                </a:solidFill>
                <a:latin typeface="Berlin Sans FB" pitchFamily="34" charset="0"/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Heinrich </a:t>
            </a:r>
            <a:r>
              <a:rPr lang="en-US" u="sng" dirty="0">
                <a:solidFill>
                  <a:srgbClr val="0070C0"/>
                </a:solidFill>
              </a:rPr>
              <a:t>Rudolph Hertz </a:t>
            </a:r>
            <a:r>
              <a:rPr lang="en-US" dirty="0" err="1"/>
              <a:t>mendemonstrasikan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id-ID" dirty="0"/>
              <a:t>elektromagnetik</a:t>
            </a:r>
            <a:r>
              <a:rPr lang="en-US" dirty="0" smtClean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pertamakali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 1886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dipole </a:t>
            </a:r>
            <a:r>
              <a:rPr lang="en-US" dirty="0">
                <a:sym typeface="Symbol" pitchFamily="18" charset="2"/>
              </a:rPr>
              <a:t>/2.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 err="1"/>
              <a:t>Pada</a:t>
            </a:r>
            <a:r>
              <a:rPr lang="en-US" dirty="0"/>
              <a:t>  1890,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catatannya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elektrodinamika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persamaan-persamaan</a:t>
            </a:r>
            <a:r>
              <a:rPr lang="en-US" dirty="0"/>
              <a:t> </a:t>
            </a:r>
            <a:r>
              <a:rPr lang="en-US" dirty="0" err="1"/>
              <a:t>elektromagnetika</a:t>
            </a:r>
            <a:endParaRPr lang="en-US" dirty="0"/>
          </a:p>
          <a:p>
            <a:pPr algn="just"/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43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RADIO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/>
              <a:t>Mei 1895,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telegrap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ditransmisikan</a:t>
            </a:r>
            <a:r>
              <a:rPr lang="en-US" dirty="0"/>
              <a:t>,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eksperimen</a:t>
            </a:r>
            <a:r>
              <a:rPr lang="en-US" dirty="0"/>
              <a:t> 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Rusia</a:t>
            </a:r>
            <a:r>
              <a:rPr lang="en-US" dirty="0"/>
              <a:t> yang </a:t>
            </a:r>
            <a:r>
              <a:rPr lang="en-US" dirty="0" err="1"/>
              <a:t>brillian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u="sng" dirty="0">
                <a:solidFill>
                  <a:srgbClr val="0070C0"/>
                </a:solidFill>
              </a:rPr>
              <a:t>Alexander Popov</a:t>
            </a:r>
            <a:r>
              <a:rPr lang="en-US" dirty="0"/>
              <a:t>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Rusia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30 mil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laboratoriumnya</a:t>
            </a:r>
            <a:r>
              <a:rPr lang="en-US" dirty="0"/>
              <a:t> di St. Petersburg, </a:t>
            </a:r>
            <a:r>
              <a:rPr lang="en-US" dirty="0" err="1" smtClean="0"/>
              <a:t>Rusia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“</a:t>
            </a:r>
            <a:r>
              <a:rPr lang="en-US" dirty="0" err="1"/>
              <a:t>Bapak</a:t>
            </a:r>
            <a:r>
              <a:rPr lang="en-US" dirty="0"/>
              <a:t> Radio”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 </a:t>
            </a:r>
            <a:r>
              <a:rPr lang="en-US" dirty="0" smtClean="0"/>
              <a:t>Marconi.</a:t>
            </a:r>
            <a:r>
              <a:rPr lang="id-ID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barat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S.F.B Morse </a:t>
            </a:r>
            <a:r>
              <a:rPr lang="en-US" dirty="0" err="1"/>
              <a:t>tahun</a:t>
            </a:r>
            <a:r>
              <a:rPr lang="en-US" dirty="0"/>
              <a:t> 1938 !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Guglielmo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>
                <a:solidFill>
                  <a:srgbClr val="0070C0"/>
                </a:solidFill>
              </a:rPr>
              <a:t>Marconi </a:t>
            </a:r>
            <a:r>
              <a:rPr lang="en-US" dirty="0"/>
              <a:t>(</a:t>
            </a:r>
            <a:r>
              <a:rPr lang="en-US" i="1" dirty="0"/>
              <a:t>The Father of Radio</a:t>
            </a:r>
            <a:r>
              <a:rPr lang="en-US" dirty="0"/>
              <a:t>)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eksperimennya</a:t>
            </a:r>
            <a:r>
              <a:rPr lang="en-US" dirty="0"/>
              <a:t>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1901, </a:t>
            </a:r>
            <a:r>
              <a:rPr lang="en-US" dirty="0" err="1" smtClean="0"/>
              <a:t>eksperimennya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terkenal</a:t>
            </a:r>
            <a:r>
              <a:rPr lang="id-ID" dirty="0" smtClean="0"/>
              <a:t> yaitu</a:t>
            </a:r>
            <a:r>
              <a:rPr lang="en-US" dirty="0" smtClean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trans </a:t>
            </a:r>
            <a:r>
              <a:rPr lang="en-US" dirty="0" err="1"/>
              <a:t>atlantic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Poldhu</a:t>
            </a:r>
            <a:r>
              <a:rPr lang="en-US" dirty="0"/>
              <a:t> di Cornwall, England, </a:t>
            </a:r>
            <a:r>
              <a:rPr lang="en-US" dirty="0" err="1"/>
              <a:t>menuju</a:t>
            </a:r>
            <a:r>
              <a:rPr lang="en-US" dirty="0"/>
              <a:t> Newfoundland, Canada.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26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BLOK SISTEM KOMUNIKASI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2141587" y="2404460"/>
            <a:ext cx="8202729" cy="3812848"/>
            <a:chOff x="1871764" y="2164620"/>
            <a:chExt cx="8202729" cy="3812848"/>
          </a:xfrm>
        </p:grpSpPr>
        <p:cxnSp>
          <p:nvCxnSpPr>
            <p:cNvPr id="32" name="Straight Connector 31"/>
            <p:cNvCxnSpPr>
              <a:stCxn id="13" idx="4"/>
            </p:cNvCxnSpPr>
            <p:nvPr/>
          </p:nvCxnSpPr>
          <p:spPr>
            <a:xfrm flipH="1">
              <a:off x="7974752" y="4477254"/>
              <a:ext cx="1" cy="5969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1871764" y="2164620"/>
              <a:ext cx="8202729" cy="3812848"/>
              <a:chOff x="1871764" y="2164620"/>
              <a:chExt cx="8202729" cy="38128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300391" y="2164620"/>
                <a:ext cx="6356524" cy="462678"/>
                <a:chOff x="2181228" y="1768840"/>
                <a:chExt cx="6356524" cy="462678"/>
              </a:xfrm>
            </p:grpSpPr>
            <p:sp>
              <p:nvSpPr>
                <p:cNvPr id="28" name="AutoShape 31"/>
                <p:cNvSpPr>
                  <a:spLocks noChangeArrowheads="1"/>
                </p:cNvSpPr>
                <p:nvPr/>
              </p:nvSpPr>
              <p:spPr bwMode="auto">
                <a:xfrm>
                  <a:off x="2181228" y="1828800"/>
                  <a:ext cx="1423644" cy="285752"/>
                </a:xfrm>
                <a:prstGeom prst="wedgeRectCallout">
                  <a:avLst>
                    <a:gd name="adj1" fmla="val 3838"/>
                    <a:gd name="adj2" fmla="val 152778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1400" b="1" dirty="0" smtClean="0"/>
                    <a:t>Message</a:t>
                  </a:r>
                  <a:r>
                    <a:rPr lang="id-ID" sz="1400" b="1" dirty="0" smtClean="0"/>
                    <a:t> </a:t>
                  </a:r>
                  <a:r>
                    <a:rPr lang="en-US" sz="1400" b="1" dirty="0" smtClean="0"/>
                    <a:t>input</a:t>
                  </a:r>
                  <a:endParaRPr lang="en-US" sz="1400" dirty="0"/>
                </a:p>
              </p:txBody>
            </p:sp>
            <p:sp>
              <p:nvSpPr>
                <p:cNvPr id="29" name="AutoShape 32"/>
                <p:cNvSpPr>
                  <a:spLocks noChangeArrowheads="1"/>
                </p:cNvSpPr>
                <p:nvPr/>
              </p:nvSpPr>
              <p:spPr bwMode="auto">
                <a:xfrm>
                  <a:off x="4606609" y="1768840"/>
                  <a:ext cx="643667" cy="442926"/>
                </a:xfrm>
                <a:prstGeom prst="wedgeRectCallout">
                  <a:avLst>
                    <a:gd name="adj1" fmla="val -35931"/>
                    <a:gd name="adj2" fmla="val 9819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dirty="0" err="1"/>
                    <a:t>Sinyal</a:t>
                  </a:r>
                  <a:r>
                    <a:rPr lang="en-US" sz="1400" b="1" dirty="0"/>
                    <a:t> </a:t>
                  </a:r>
                </a:p>
                <a:p>
                  <a:pPr algn="ctr"/>
                  <a:r>
                    <a:rPr lang="en-US" sz="1400" b="1" dirty="0"/>
                    <a:t>input</a:t>
                  </a:r>
                </a:p>
              </p:txBody>
            </p:sp>
            <p:sp>
              <p:nvSpPr>
                <p:cNvPr id="30" name="AutoShape 33"/>
                <p:cNvSpPr>
                  <a:spLocks noChangeArrowheads="1"/>
                </p:cNvSpPr>
                <p:nvPr/>
              </p:nvSpPr>
              <p:spPr bwMode="auto">
                <a:xfrm>
                  <a:off x="6681823" y="1783830"/>
                  <a:ext cx="1855929" cy="447688"/>
                </a:xfrm>
                <a:prstGeom prst="wedgeRectCallout">
                  <a:avLst>
                    <a:gd name="adj1" fmla="val -42208"/>
                    <a:gd name="adj2" fmla="val 9819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dirty="0" err="1"/>
                    <a:t>Sinyal</a:t>
                  </a:r>
                  <a:r>
                    <a:rPr lang="en-US" sz="1400" b="1" dirty="0"/>
                    <a:t> </a:t>
                  </a:r>
                </a:p>
                <a:p>
                  <a:pPr algn="ctr"/>
                  <a:r>
                    <a:rPr lang="en-US" sz="1400" b="1" dirty="0"/>
                    <a:t>yang </a:t>
                  </a:r>
                  <a:r>
                    <a:rPr lang="en-US" sz="1400" b="1" dirty="0" err="1"/>
                    <a:t>ditransmisikan</a:t>
                  </a:r>
                  <a:endParaRPr lang="en-US" sz="1400" b="1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1871764" y="2610355"/>
                <a:ext cx="8202729" cy="3367113"/>
                <a:chOff x="1752601" y="2214575"/>
                <a:chExt cx="8202729" cy="3367113"/>
              </a:xfrm>
            </p:grpSpPr>
            <p:sp>
              <p:nvSpPr>
                <p:cNvPr id="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67494" y="2233625"/>
                  <a:ext cx="1037492" cy="36933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TI</a:t>
                  </a:r>
                  <a:endParaRPr lang="en-US"/>
                </a:p>
              </p:txBody>
            </p:sp>
            <p:sp>
              <p:nvSpPr>
                <p:cNvPr id="1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296294" y="2214575"/>
                  <a:ext cx="1037492" cy="36933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Tx</a:t>
                  </a:r>
                  <a:endParaRPr lang="en-US"/>
                </a:p>
              </p:txBody>
            </p:sp>
            <p:sp>
              <p:nvSpPr>
                <p:cNvPr id="1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13879" y="4481525"/>
                  <a:ext cx="1037492" cy="36933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Rx</a:t>
                  </a:r>
                </a:p>
              </p:txBody>
            </p:sp>
            <p:sp>
              <p:nvSpPr>
                <p:cNvPr id="1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55418" y="4443425"/>
                  <a:ext cx="1037492" cy="36933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TO</a:t>
                  </a:r>
                  <a:endParaRPr lang="en-US"/>
                </a:p>
              </p:txBody>
            </p:sp>
            <p:sp>
              <p:nvSpPr>
                <p:cNvPr id="13" name="Oval 21"/>
                <p:cNvSpPr>
                  <a:spLocks noChangeArrowheads="1"/>
                </p:cNvSpPr>
                <p:nvPr/>
              </p:nvSpPr>
              <p:spPr bwMode="auto">
                <a:xfrm>
                  <a:off x="6773403" y="2881324"/>
                  <a:ext cx="2164373" cy="1200150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993598" y="3328999"/>
                  <a:ext cx="1759926" cy="307777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b="1" dirty="0" err="1"/>
                    <a:t>Kanal</a:t>
                  </a:r>
                  <a:r>
                    <a:rPr lang="en-US" sz="1400" b="1" dirty="0"/>
                    <a:t> </a:t>
                  </a:r>
                  <a:r>
                    <a:rPr lang="en-US" sz="1400" b="1" dirty="0" err="1"/>
                    <a:t>komunikasi</a:t>
                  </a:r>
                  <a:endParaRPr lang="en-US" sz="1400" b="1" dirty="0"/>
                </a:p>
              </p:txBody>
            </p:sp>
            <p:sp>
              <p:nvSpPr>
                <p:cNvPr id="15" name="Line 23"/>
                <p:cNvSpPr>
                  <a:spLocks noChangeShapeType="1"/>
                </p:cNvSpPr>
                <p:nvPr/>
              </p:nvSpPr>
              <p:spPr bwMode="auto">
                <a:xfrm>
                  <a:off x="2358199" y="2462224"/>
                  <a:ext cx="112688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24"/>
                <p:cNvSpPr>
                  <a:spLocks noChangeShapeType="1"/>
                </p:cNvSpPr>
                <p:nvPr/>
              </p:nvSpPr>
              <p:spPr bwMode="auto">
                <a:xfrm>
                  <a:off x="4504988" y="2462224"/>
                  <a:ext cx="79716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28"/>
                <p:cNvSpPr>
                  <a:spLocks noChangeShapeType="1"/>
                </p:cNvSpPr>
                <p:nvPr/>
              </p:nvSpPr>
              <p:spPr bwMode="auto">
                <a:xfrm>
                  <a:off x="6345511" y="4665674"/>
                  <a:ext cx="151227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29"/>
                <p:cNvSpPr>
                  <a:spLocks noChangeShapeType="1"/>
                </p:cNvSpPr>
                <p:nvPr/>
              </p:nvSpPr>
              <p:spPr bwMode="auto">
                <a:xfrm>
                  <a:off x="4598772" y="4678374"/>
                  <a:ext cx="70338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30"/>
                <p:cNvSpPr>
                  <a:spLocks noChangeShapeType="1"/>
                </p:cNvSpPr>
                <p:nvPr/>
              </p:nvSpPr>
              <p:spPr bwMode="auto">
                <a:xfrm>
                  <a:off x="2451983" y="4627574"/>
                  <a:ext cx="107998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325353" y="2767025"/>
                  <a:ext cx="1302727" cy="393954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1400" dirty="0"/>
                    <a:t>Transducer Input</a:t>
                  </a:r>
                </a:p>
              </p:txBody>
            </p:sp>
            <p:sp>
              <p:nvSpPr>
                <p:cNvPr id="2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27019" y="2671776"/>
                  <a:ext cx="1811215" cy="30777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dirty="0" err="1"/>
                    <a:t>Pemancar</a:t>
                  </a:r>
                  <a:endParaRPr lang="en-US" sz="1400" dirty="0"/>
                </a:p>
              </p:txBody>
            </p:sp>
            <p:sp>
              <p:nvSpPr>
                <p:cNvPr id="23" name="AutoShape 36"/>
                <p:cNvSpPr>
                  <a:spLocks noChangeArrowheads="1"/>
                </p:cNvSpPr>
                <p:nvPr/>
              </p:nvSpPr>
              <p:spPr bwMode="auto">
                <a:xfrm>
                  <a:off x="1752601" y="4972072"/>
                  <a:ext cx="1207825" cy="609616"/>
                </a:xfrm>
                <a:prstGeom prst="wedgeRectCallout">
                  <a:avLst>
                    <a:gd name="adj1" fmla="val 40694"/>
                    <a:gd name="adj2" fmla="val -103986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/>
                    <a:t>Message </a:t>
                  </a:r>
                </a:p>
                <a:p>
                  <a:pPr algn="ctr"/>
                  <a:r>
                    <a:rPr lang="en-US" sz="1400" b="1"/>
                    <a:t>output</a:t>
                  </a:r>
                </a:p>
              </p:txBody>
            </p:sp>
            <p:sp>
              <p:nvSpPr>
                <p:cNvPr id="2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219845" y="4911556"/>
                  <a:ext cx="1812681" cy="30777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dirty="0"/>
                    <a:t>Transducer Output</a:t>
                  </a:r>
                </a:p>
              </p:txBody>
            </p:sp>
            <p:sp>
              <p:nvSpPr>
                <p:cNvPr id="2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16440" y="4912806"/>
                  <a:ext cx="1811215" cy="30777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dirty="0" err="1"/>
                    <a:t>Penerima</a:t>
                  </a:r>
                  <a:endParaRPr lang="en-US" sz="1400" dirty="0"/>
                </a:p>
              </p:txBody>
            </p:sp>
            <p:sp>
              <p:nvSpPr>
                <p:cNvPr id="26" name="AutoShape 39"/>
                <p:cNvSpPr>
                  <a:spLocks noChangeArrowheads="1"/>
                </p:cNvSpPr>
                <p:nvPr/>
              </p:nvSpPr>
              <p:spPr bwMode="auto">
                <a:xfrm>
                  <a:off x="7706311" y="4329060"/>
                  <a:ext cx="2249019" cy="1043593"/>
                </a:xfrm>
                <a:prstGeom prst="wedgeRectCallout">
                  <a:avLst>
                    <a:gd name="adj1" fmla="val 1431"/>
                    <a:gd name="adj2" fmla="val -103935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200" b="1" dirty="0" err="1"/>
                    <a:t>Redaman</a:t>
                  </a:r>
                  <a:r>
                    <a:rPr lang="en-US" sz="1200" b="1" dirty="0"/>
                    <a:t>, </a:t>
                  </a:r>
                  <a:r>
                    <a:rPr lang="en-US" sz="1200" b="1" dirty="0" err="1"/>
                    <a:t>distorsi</a:t>
                  </a:r>
                  <a:r>
                    <a:rPr lang="en-US" sz="1200" b="1" dirty="0"/>
                    <a:t>, </a:t>
                  </a:r>
                </a:p>
                <a:p>
                  <a:pPr algn="ctr"/>
                  <a:r>
                    <a:rPr lang="en-US" sz="1200" b="1" dirty="0" err="1"/>
                    <a:t>derau</a:t>
                  </a:r>
                  <a:r>
                    <a:rPr lang="en-US" sz="1200" b="1" dirty="0"/>
                    <a:t>, </a:t>
                  </a:r>
                  <a:r>
                    <a:rPr lang="en-US" sz="1200" b="1" dirty="0" err="1"/>
                    <a:t>interferensi</a:t>
                  </a:r>
                  <a:endParaRPr lang="en-US" sz="1200" b="1" dirty="0"/>
                </a:p>
                <a:p>
                  <a:pPr algn="ctr"/>
                  <a:r>
                    <a:rPr lang="en-US" sz="1200" b="1" dirty="0"/>
                    <a:t>( </a:t>
                  </a:r>
                  <a:r>
                    <a:rPr lang="en-US" sz="1200" b="1" dirty="0" err="1"/>
                    <a:t>tergantung</a:t>
                  </a:r>
                  <a:r>
                    <a:rPr lang="en-US" sz="1200" b="1" dirty="0"/>
                    <a:t> </a:t>
                  </a:r>
                  <a:r>
                    <a:rPr lang="en-US" sz="1200" b="1" dirty="0" err="1"/>
                    <a:t>karakteristik</a:t>
                  </a:r>
                  <a:endParaRPr lang="en-US" sz="1200" b="1" dirty="0"/>
                </a:p>
                <a:p>
                  <a:pPr algn="ctr"/>
                  <a:r>
                    <a:rPr lang="en-US" sz="1200" b="1" dirty="0" err="1"/>
                    <a:t>kanal</a:t>
                  </a:r>
                  <a:r>
                    <a:rPr lang="en-US" sz="1200" b="1" dirty="0"/>
                    <a:t> </a:t>
                  </a:r>
                  <a:r>
                    <a:rPr lang="en-US" sz="1200" b="1" dirty="0" err="1"/>
                    <a:t>ybs</a:t>
                  </a:r>
                  <a:r>
                    <a:rPr lang="en-US" sz="1200" b="1" dirty="0"/>
                    <a:t> )</a:t>
                  </a:r>
                </a:p>
              </p:txBody>
            </p:sp>
            <p:sp>
              <p:nvSpPr>
                <p:cNvPr id="27" name="Freeform 40"/>
                <p:cNvSpPr>
                  <a:spLocks/>
                </p:cNvSpPr>
                <p:nvPr/>
              </p:nvSpPr>
              <p:spPr bwMode="auto">
                <a:xfrm>
                  <a:off x="6333786" y="2481274"/>
                  <a:ext cx="1477108" cy="4000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08" y="0"/>
                    </a:cxn>
                    <a:cxn ang="0">
                      <a:pos x="1008" y="252"/>
                    </a:cxn>
                  </a:cxnLst>
                  <a:rect l="0" t="0" r="r" b="b"/>
                  <a:pathLst>
                    <a:path w="1008" h="252">
                      <a:moveTo>
                        <a:pt x="0" y="0"/>
                      </a:moveTo>
                      <a:lnTo>
                        <a:pt x="1008" y="0"/>
                      </a:lnTo>
                      <a:lnTo>
                        <a:pt x="1008" y="25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839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ANTENA SEBAGAI PERADIASI GELOMBANG ELEKTROMAGNETIK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9187" y="1965654"/>
            <a:ext cx="1951038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2"/>
            </a:outerShdw>
          </a:effectLst>
          <a:scene3d>
            <a:camera prst="orthographicFront"/>
            <a:lightRig rig="flat" dir="t"/>
          </a:scene3d>
          <a:sp3d extrusionH="76200" contourW="12700" prstMaterial="metal">
            <a:bevelT prst="relaxedInset"/>
            <a:bevelB w="101600" prst="riblet"/>
            <a:extrusionClr>
              <a:srgbClr val="FFFF00"/>
            </a:extrusionClr>
            <a:contourClr>
              <a:schemeClr val="accent2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4822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ANTENA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just"/>
            <a:r>
              <a:rPr lang="id-ID" dirty="0" smtClean="0"/>
              <a:t>Antena merupakan </a:t>
            </a:r>
            <a:r>
              <a:rPr lang="en-US" dirty="0" err="1" smtClean="0"/>
              <a:t>transformator</a:t>
            </a:r>
            <a:r>
              <a:rPr lang="en-US" dirty="0" smtClean="0"/>
              <a:t>/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terbimbing</a:t>
            </a:r>
            <a:r>
              <a:rPr lang="en-US" dirty="0"/>
              <a:t> (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id-ID" dirty="0" smtClean="0"/>
              <a:t>dan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id-ID" dirty="0" smtClean="0"/>
              <a:t>.</a:t>
            </a:r>
            <a:endParaRPr lang="en-US" dirty="0"/>
          </a:p>
          <a:p>
            <a:endParaRPr lang="id-ID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70485" y="1845734"/>
            <a:ext cx="5009760" cy="2136586"/>
            <a:chOff x="2725712" y="2120055"/>
            <a:chExt cx="5009760" cy="2136586"/>
          </a:xfrm>
        </p:grpSpPr>
        <p:grpSp>
          <p:nvGrpSpPr>
            <p:cNvPr id="5" name="Group 1028"/>
            <p:cNvGrpSpPr>
              <a:grpSpLocks/>
            </p:cNvGrpSpPr>
            <p:nvPr/>
          </p:nvGrpSpPr>
          <p:grpSpPr bwMode="auto">
            <a:xfrm>
              <a:off x="2725712" y="2566130"/>
              <a:ext cx="4282315" cy="1690511"/>
              <a:chOff x="1200" y="720"/>
              <a:chExt cx="1872" cy="739"/>
            </a:xfrm>
          </p:grpSpPr>
          <p:sp>
            <p:nvSpPr>
              <p:cNvPr id="8" name="Text Box 1029"/>
              <p:cNvSpPr txBox="1">
                <a:spLocks noChangeArrowheads="1"/>
              </p:cNvSpPr>
              <p:nvPr/>
            </p:nvSpPr>
            <p:spPr bwMode="auto">
              <a:xfrm>
                <a:off x="1200" y="1248"/>
                <a:ext cx="43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Tx </a:t>
                </a:r>
              </a:p>
            </p:txBody>
          </p:sp>
          <p:sp>
            <p:nvSpPr>
              <p:cNvPr id="9" name="Line 1030"/>
              <p:cNvSpPr>
                <a:spLocks noChangeShapeType="1"/>
              </p:cNvSpPr>
              <p:nvPr/>
            </p:nvSpPr>
            <p:spPr bwMode="auto">
              <a:xfrm>
                <a:off x="1461" y="1392"/>
                <a:ext cx="28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1749" y="1344"/>
                <a:ext cx="939" cy="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d-ID" dirty="0" smtClean="0"/>
                  <a:t>SALURAN TRANSMISI</a:t>
                </a:r>
                <a:endParaRPr lang="en-US" dirty="0"/>
              </a:p>
            </p:txBody>
          </p:sp>
          <p:sp>
            <p:nvSpPr>
              <p:cNvPr id="11" name="Line 1032"/>
              <p:cNvSpPr>
                <a:spLocks noChangeShapeType="1"/>
              </p:cNvSpPr>
              <p:nvPr/>
            </p:nvSpPr>
            <p:spPr bwMode="auto">
              <a:xfrm>
                <a:off x="2688" y="1392"/>
                <a:ext cx="28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33"/>
              <p:cNvSpPr>
                <a:spLocks noChangeShapeType="1"/>
              </p:cNvSpPr>
              <p:nvPr/>
            </p:nvSpPr>
            <p:spPr bwMode="auto">
              <a:xfrm flipV="1">
                <a:off x="2976" y="86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034"/>
              <p:cNvSpPr>
                <a:spLocks noChangeShapeType="1"/>
              </p:cNvSpPr>
              <p:nvPr/>
            </p:nvSpPr>
            <p:spPr bwMode="auto">
              <a:xfrm flipH="1" flipV="1">
                <a:off x="2880" y="720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035"/>
              <p:cNvSpPr>
                <a:spLocks noChangeShapeType="1"/>
              </p:cNvSpPr>
              <p:nvPr/>
            </p:nvSpPr>
            <p:spPr bwMode="auto">
              <a:xfrm flipV="1">
                <a:off x="2976" y="720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Text Box 1037"/>
            <p:cNvSpPr txBox="1">
              <a:spLocks noChangeArrowheads="1"/>
            </p:cNvSpPr>
            <p:nvPr/>
          </p:nvSpPr>
          <p:spPr bwMode="auto">
            <a:xfrm>
              <a:off x="5868822" y="2120055"/>
              <a:ext cx="1866650" cy="368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d-ID" b="1" dirty="0" smtClean="0"/>
                <a:t>ANTENA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647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ANTENA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Fungsi antena antara lain :</a:t>
            </a:r>
          </a:p>
          <a:p>
            <a:pPr marL="342900" indent="-342900">
              <a:buAutoNum type="arabicPeriod"/>
            </a:pPr>
            <a:r>
              <a:rPr lang="id-ID" dirty="0" smtClean="0"/>
              <a:t>Pelepas </a:t>
            </a:r>
            <a:r>
              <a:rPr lang="id-ID" dirty="0"/>
              <a:t>energi elektromagnetik ke udara / ruang </a:t>
            </a:r>
            <a:r>
              <a:rPr lang="id-ID" dirty="0" smtClean="0"/>
              <a:t>bebas</a:t>
            </a:r>
          </a:p>
          <a:p>
            <a:pPr marL="342900" indent="-342900">
              <a:buAutoNum type="arabicPeriod"/>
            </a:pPr>
            <a:r>
              <a:rPr lang="id-ID" dirty="0" smtClean="0"/>
              <a:t>Penerima </a:t>
            </a:r>
            <a:r>
              <a:rPr lang="id-ID" dirty="0"/>
              <a:t>energi elektromagnetik dari ruang bebas 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grpSp>
        <p:nvGrpSpPr>
          <p:cNvPr id="6" name="Group 5"/>
          <p:cNvGrpSpPr/>
          <p:nvPr/>
        </p:nvGrpSpPr>
        <p:grpSpPr>
          <a:xfrm>
            <a:off x="3735492" y="3214086"/>
            <a:ext cx="4059336" cy="3371872"/>
            <a:chOff x="1097280" y="3312827"/>
            <a:chExt cx="4059336" cy="3371872"/>
          </a:xfrm>
        </p:grpSpPr>
        <p:sp>
          <p:nvSpPr>
            <p:cNvPr id="4" name="Oval Callout 3"/>
            <p:cNvSpPr/>
            <p:nvPr/>
          </p:nvSpPr>
          <p:spPr>
            <a:xfrm>
              <a:off x="1097280" y="3312827"/>
              <a:ext cx="4059336" cy="2151533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Bagaimana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antena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id-ID" sz="2000" dirty="0" smtClean="0">
                  <a:solidFill>
                    <a:schemeClr val="tx1"/>
                  </a:solidFill>
                </a:rPr>
                <a:t>bisa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berfungsi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sebagai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penerima</a:t>
              </a:r>
              <a:r>
                <a:rPr lang="id-ID" sz="2000" dirty="0" smtClean="0">
                  <a:solidFill>
                    <a:schemeClr val="tx1"/>
                  </a:solidFill>
                </a:rPr>
                <a:t> dan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pelepas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energi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E</a:t>
              </a:r>
              <a:r>
                <a:rPr lang="id-ID" sz="2000" dirty="0" smtClean="0">
                  <a:solidFill>
                    <a:schemeClr val="tx1"/>
                  </a:solidFill>
                </a:rPr>
                <a:t>lektromagnetik</a:t>
              </a:r>
              <a:r>
                <a:rPr lang="en-US" sz="2000" dirty="0" smtClean="0">
                  <a:solidFill>
                    <a:schemeClr val="tx1"/>
                  </a:solidFill>
                </a:rPr>
                <a:t>  </a:t>
              </a:r>
              <a:r>
                <a:rPr lang="en-US" sz="2000" dirty="0">
                  <a:solidFill>
                    <a:schemeClr val="tx1"/>
                  </a:solidFill>
                </a:rPr>
                <a:t>? </a:t>
              </a:r>
            </a:p>
            <a:p>
              <a:pPr algn="ctr"/>
              <a:endParaRPr lang="id-ID" dirty="0"/>
            </a:p>
          </p:txBody>
        </p:sp>
        <p:graphicFrame>
          <p:nvGraphicFramePr>
            <p:cNvPr id="5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6288404"/>
                </p:ext>
              </p:extLst>
            </p:nvPr>
          </p:nvGraphicFramePr>
          <p:xfrm>
            <a:off x="1323637" y="5270237"/>
            <a:ext cx="606669" cy="1414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Clip" r:id="rId3" imgW="1857600" imgH="3995640" progId="">
                    <p:embed/>
                  </p:oleObj>
                </mc:Choice>
                <mc:Fallback>
                  <p:oleObj name="Clip" r:id="rId3" imgW="1857600" imgH="3995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3637" y="5270237"/>
                          <a:ext cx="606669" cy="1414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311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ANTENA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grpSp>
        <p:nvGrpSpPr>
          <p:cNvPr id="42" name="Group 41"/>
          <p:cNvGrpSpPr/>
          <p:nvPr/>
        </p:nvGrpSpPr>
        <p:grpSpPr>
          <a:xfrm>
            <a:off x="2253635" y="1845734"/>
            <a:ext cx="8164288" cy="4380087"/>
            <a:chOff x="2253635" y="1845734"/>
            <a:chExt cx="8164288" cy="4380087"/>
          </a:xfrm>
        </p:grpSpPr>
        <p:grpSp>
          <p:nvGrpSpPr>
            <p:cNvPr id="4" name="Group 3"/>
            <p:cNvGrpSpPr/>
            <p:nvPr/>
          </p:nvGrpSpPr>
          <p:grpSpPr>
            <a:xfrm>
              <a:off x="2253635" y="1845734"/>
              <a:ext cx="7459201" cy="3585146"/>
              <a:chOff x="4861923" y="2422683"/>
              <a:chExt cx="7459201" cy="358514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861923" y="3491384"/>
                <a:ext cx="5966085" cy="1469036"/>
                <a:chOff x="6011056" y="4227226"/>
                <a:chExt cx="5966085" cy="146903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6011056" y="4454632"/>
                  <a:ext cx="719528" cy="100972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6730584" y="4616970"/>
                  <a:ext cx="3388576" cy="668258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10103371" y="4227226"/>
                  <a:ext cx="1873770" cy="404734"/>
                </a:xfrm>
                <a:custGeom>
                  <a:avLst/>
                  <a:gdLst>
                    <a:gd name="connsiteX0" fmla="*/ 0 w 1873770"/>
                    <a:gd name="connsiteY0" fmla="*/ 404734 h 404734"/>
                    <a:gd name="connsiteX1" fmla="*/ 764498 w 1873770"/>
                    <a:gd name="connsiteY1" fmla="*/ 374754 h 404734"/>
                    <a:gd name="connsiteX2" fmla="*/ 824459 w 1873770"/>
                    <a:gd name="connsiteY2" fmla="*/ 359764 h 404734"/>
                    <a:gd name="connsiteX3" fmla="*/ 974360 w 1873770"/>
                    <a:gd name="connsiteY3" fmla="*/ 344774 h 404734"/>
                    <a:gd name="connsiteX4" fmla="*/ 1109272 w 1873770"/>
                    <a:gd name="connsiteY4" fmla="*/ 314794 h 404734"/>
                    <a:gd name="connsiteX5" fmla="*/ 1199213 w 1873770"/>
                    <a:gd name="connsiteY5" fmla="*/ 299803 h 404734"/>
                    <a:gd name="connsiteX6" fmla="*/ 1289154 w 1873770"/>
                    <a:gd name="connsiteY6" fmla="*/ 269823 h 404734"/>
                    <a:gd name="connsiteX7" fmla="*/ 1349114 w 1873770"/>
                    <a:gd name="connsiteY7" fmla="*/ 254833 h 404734"/>
                    <a:gd name="connsiteX8" fmla="*/ 1439055 w 1873770"/>
                    <a:gd name="connsiteY8" fmla="*/ 224853 h 404734"/>
                    <a:gd name="connsiteX9" fmla="*/ 1499016 w 1873770"/>
                    <a:gd name="connsiteY9" fmla="*/ 209862 h 404734"/>
                    <a:gd name="connsiteX10" fmla="*/ 1558977 w 1873770"/>
                    <a:gd name="connsiteY10" fmla="*/ 179882 h 404734"/>
                    <a:gd name="connsiteX11" fmla="*/ 1603947 w 1873770"/>
                    <a:gd name="connsiteY11" fmla="*/ 164892 h 404734"/>
                    <a:gd name="connsiteX12" fmla="*/ 1648918 w 1873770"/>
                    <a:gd name="connsiteY12" fmla="*/ 134912 h 404734"/>
                    <a:gd name="connsiteX13" fmla="*/ 1738859 w 1873770"/>
                    <a:gd name="connsiteY13" fmla="*/ 104931 h 404734"/>
                    <a:gd name="connsiteX14" fmla="*/ 1828800 w 1873770"/>
                    <a:gd name="connsiteY14" fmla="*/ 44971 h 404734"/>
                    <a:gd name="connsiteX15" fmla="*/ 1873770 w 1873770"/>
                    <a:gd name="connsiteY15" fmla="*/ 0 h 404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873770" h="404734">
                      <a:moveTo>
                        <a:pt x="0" y="404734"/>
                      </a:moveTo>
                      <a:cubicBezTo>
                        <a:pt x="309433" y="342847"/>
                        <a:pt x="-32126" y="406619"/>
                        <a:pt x="764498" y="374754"/>
                      </a:cubicBezTo>
                      <a:cubicBezTo>
                        <a:pt x="785084" y="373931"/>
                        <a:pt x="804064" y="362678"/>
                        <a:pt x="824459" y="359764"/>
                      </a:cubicBezTo>
                      <a:cubicBezTo>
                        <a:pt x="874171" y="352662"/>
                        <a:pt x="924393" y="349771"/>
                        <a:pt x="974360" y="344774"/>
                      </a:cubicBezTo>
                      <a:cubicBezTo>
                        <a:pt x="1038526" y="328733"/>
                        <a:pt x="1039487" y="327482"/>
                        <a:pt x="1109272" y="314794"/>
                      </a:cubicBezTo>
                      <a:cubicBezTo>
                        <a:pt x="1139176" y="309357"/>
                        <a:pt x="1169727" y="307175"/>
                        <a:pt x="1199213" y="299803"/>
                      </a:cubicBezTo>
                      <a:cubicBezTo>
                        <a:pt x="1229871" y="292138"/>
                        <a:pt x="1258496" y="277488"/>
                        <a:pt x="1289154" y="269823"/>
                      </a:cubicBezTo>
                      <a:cubicBezTo>
                        <a:pt x="1309141" y="264826"/>
                        <a:pt x="1329381" y="260753"/>
                        <a:pt x="1349114" y="254833"/>
                      </a:cubicBezTo>
                      <a:cubicBezTo>
                        <a:pt x="1379383" y="245752"/>
                        <a:pt x="1408397" y="232518"/>
                        <a:pt x="1439055" y="224853"/>
                      </a:cubicBezTo>
                      <a:cubicBezTo>
                        <a:pt x="1459042" y="219856"/>
                        <a:pt x="1479726" y="217096"/>
                        <a:pt x="1499016" y="209862"/>
                      </a:cubicBezTo>
                      <a:cubicBezTo>
                        <a:pt x="1519939" y="202016"/>
                        <a:pt x="1538438" y="188684"/>
                        <a:pt x="1558977" y="179882"/>
                      </a:cubicBezTo>
                      <a:cubicBezTo>
                        <a:pt x="1573500" y="173658"/>
                        <a:pt x="1589814" y="171958"/>
                        <a:pt x="1603947" y="164892"/>
                      </a:cubicBezTo>
                      <a:cubicBezTo>
                        <a:pt x="1620061" y="156835"/>
                        <a:pt x="1632455" y="142229"/>
                        <a:pt x="1648918" y="134912"/>
                      </a:cubicBezTo>
                      <a:cubicBezTo>
                        <a:pt x="1677796" y="122077"/>
                        <a:pt x="1738859" y="104931"/>
                        <a:pt x="1738859" y="104931"/>
                      </a:cubicBezTo>
                      <a:cubicBezTo>
                        <a:pt x="1768839" y="84944"/>
                        <a:pt x="1803322" y="70450"/>
                        <a:pt x="1828800" y="44971"/>
                      </a:cubicBezTo>
                      <a:lnTo>
                        <a:pt x="1873770" y="0"/>
                      </a:lnTo>
                    </a:path>
                  </a:pathLst>
                </a:custGeom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10118361" y="5276538"/>
                  <a:ext cx="1843790" cy="419724"/>
                </a:xfrm>
                <a:custGeom>
                  <a:avLst/>
                  <a:gdLst>
                    <a:gd name="connsiteX0" fmla="*/ 0 w 1843790"/>
                    <a:gd name="connsiteY0" fmla="*/ 0 h 419724"/>
                    <a:gd name="connsiteX1" fmla="*/ 419724 w 1843790"/>
                    <a:gd name="connsiteY1" fmla="*/ 44970 h 419724"/>
                    <a:gd name="connsiteX2" fmla="*/ 509665 w 1843790"/>
                    <a:gd name="connsiteY2" fmla="*/ 59960 h 419724"/>
                    <a:gd name="connsiteX3" fmla="*/ 569626 w 1843790"/>
                    <a:gd name="connsiteY3" fmla="*/ 74950 h 419724"/>
                    <a:gd name="connsiteX4" fmla="*/ 674557 w 1843790"/>
                    <a:gd name="connsiteY4" fmla="*/ 89941 h 419724"/>
                    <a:gd name="connsiteX5" fmla="*/ 764498 w 1843790"/>
                    <a:gd name="connsiteY5" fmla="*/ 104931 h 419724"/>
                    <a:gd name="connsiteX6" fmla="*/ 839449 w 1843790"/>
                    <a:gd name="connsiteY6" fmla="*/ 119921 h 419724"/>
                    <a:gd name="connsiteX7" fmla="*/ 899410 w 1843790"/>
                    <a:gd name="connsiteY7" fmla="*/ 134911 h 419724"/>
                    <a:gd name="connsiteX8" fmla="*/ 1079292 w 1843790"/>
                    <a:gd name="connsiteY8" fmla="*/ 164891 h 419724"/>
                    <a:gd name="connsiteX9" fmla="*/ 1169233 w 1843790"/>
                    <a:gd name="connsiteY9" fmla="*/ 179882 h 419724"/>
                    <a:gd name="connsiteX10" fmla="*/ 1259174 w 1843790"/>
                    <a:gd name="connsiteY10" fmla="*/ 209862 h 419724"/>
                    <a:gd name="connsiteX11" fmla="*/ 1379095 w 1843790"/>
                    <a:gd name="connsiteY11" fmla="*/ 239842 h 419724"/>
                    <a:gd name="connsiteX12" fmla="*/ 1558977 w 1843790"/>
                    <a:gd name="connsiteY12" fmla="*/ 284813 h 419724"/>
                    <a:gd name="connsiteX13" fmla="*/ 1618938 w 1843790"/>
                    <a:gd name="connsiteY13" fmla="*/ 314793 h 419724"/>
                    <a:gd name="connsiteX14" fmla="*/ 1738859 w 1843790"/>
                    <a:gd name="connsiteY14" fmla="*/ 344773 h 419724"/>
                    <a:gd name="connsiteX15" fmla="*/ 1783829 w 1843790"/>
                    <a:gd name="connsiteY15" fmla="*/ 374754 h 419724"/>
                    <a:gd name="connsiteX16" fmla="*/ 1843790 w 1843790"/>
                    <a:gd name="connsiteY16" fmla="*/ 419724 h 419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43790" h="419724">
                      <a:moveTo>
                        <a:pt x="0" y="0"/>
                      </a:moveTo>
                      <a:cubicBezTo>
                        <a:pt x="139908" y="14990"/>
                        <a:pt x="280930" y="21838"/>
                        <a:pt x="419724" y="44970"/>
                      </a:cubicBezTo>
                      <a:cubicBezTo>
                        <a:pt x="449704" y="49967"/>
                        <a:pt x="479861" y="53999"/>
                        <a:pt x="509665" y="59960"/>
                      </a:cubicBezTo>
                      <a:cubicBezTo>
                        <a:pt x="529867" y="64000"/>
                        <a:pt x="549356" y="71265"/>
                        <a:pt x="569626" y="74950"/>
                      </a:cubicBezTo>
                      <a:cubicBezTo>
                        <a:pt x="604388" y="81271"/>
                        <a:pt x="639636" y="84568"/>
                        <a:pt x="674557" y="89941"/>
                      </a:cubicBezTo>
                      <a:cubicBezTo>
                        <a:pt x="704597" y="94563"/>
                        <a:pt x="734594" y="99494"/>
                        <a:pt x="764498" y="104931"/>
                      </a:cubicBezTo>
                      <a:cubicBezTo>
                        <a:pt x="789565" y="109489"/>
                        <a:pt x="814577" y="114394"/>
                        <a:pt x="839449" y="119921"/>
                      </a:cubicBezTo>
                      <a:cubicBezTo>
                        <a:pt x="859561" y="124390"/>
                        <a:pt x="879161" y="131114"/>
                        <a:pt x="899410" y="134911"/>
                      </a:cubicBezTo>
                      <a:cubicBezTo>
                        <a:pt x="959157" y="146113"/>
                        <a:pt x="1019331" y="154897"/>
                        <a:pt x="1079292" y="164891"/>
                      </a:cubicBezTo>
                      <a:cubicBezTo>
                        <a:pt x="1109272" y="169888"/>
                        <a:pt x="1140399" y="170271"/>
                        <a:pt x="1169233" y="179882"/>
                      </a:cubicBezTo>
                      <a:cubicBezTo>
                        <a:pt x="1199213" y="189875"/>
                        <a:pt x="1228516" y="202197"/>
                        <a:pt x="1259174" y="209862"/>
                      </a:cubicBezTo>
                      <a:cubicBezTo>
                        <a:pt x="1299148" y="219855"/>
                        <a:pt x="1340006" y="226812"/>
                        <a:pt x="1379095" y="239842"/>
                      </a:cubicBezTo>
                      <a:cubicBezTo>
                        <a:pt x="1497870" y="279433"/>
                        <a:pt x="1437864" y="264626"/>
                        <a:pt x="1558977" y="284813"/>
                      </a:cubicBezTo>
                      <a:cubicBezTo>
                        <a:pt x="1578964" y="294806"/>
                        <a:pt x="1598399" y="305991"/>
                        <a:pt x="1618938" y="314793"/>
                      </a:cubicBezTo>
                      <a:cubicBezTo>
                        <a:pt x="1659271" y="332079"/>
                        <a:pt x="1694866" y="335974"/>
                        <a:pt x="1738859" y="344773"/>
                      </a:cubicBezTo>
                      <a:cubicBezTo>
                        <a:pt x="1753849" y="354767"/>
                        <a:pt x="1769761" y="363500"/>
                        <a:pt x="1783829" y="374754"/>
                      </a:cubicBezTo>
                      <a:cubicBezTo>
                        <a:pt x="1846960" y="425259"/>
                        <a:pt x="1781208" y="388433"/>
                        <a:pt x="1843790" y="419724"/>
                      </a:cubicBezTo>
                    </a:path>
                  </a:pathLst>
                </a:custGeom>
                <a:ln>
                  <a:solidFill>
                    <a:srgbClr val="FFC000"/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6910466" y="4616970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flipV="1">
                  <a:off x="7347679" y="4616969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7542552" y="4616969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flipV="1">
                  <a:off x="7737423" y="4616969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8037227" y="4610377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8424872" y="4631960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8787134" y="4631960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8982006" y="4631960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9191868" y="4631960"/>
                  <a:ext cx="0" cy="6682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Freeform 25"/>
                <p:cNvSpPr/>
                <p:nvPr/>
              </p:nvSpPr>
              <p:spPr>
                <a:xfrm>
                  <a:off x="11030662" y="4580397"/>
                  <a:ext cx="184586" cy="853983"/>
                </a:xfrm>
                <a:custGeom>
                  <a:avLst/>
                  <a:gdLst>
                    <a:gd name="connsiteX0" fmla="*/ 107 w 212332"/>
                    <a:gd name="connsiteY0" fmla="*/ 0 h 1049311"/>
                    <a:gd name="connsiteX1" fmla="*/ 75058 w 212332"/>
                    <a:gd name="connsiteY1" fmla="*/ 44971 h 1049311"/>
                    <a:gd name="connsiteX2" fmla="*/ 105038 w 212332"/>
                    <a:gd name="connsiteY2" fmla="*/ 89941 h 1049311"/>
                    <a:gd name="connsiteX3" fmla="*/ 135019 w 212332"/>
                    <a:gd name="connsiteY3" fmla="*/ 179882 h 1049311"/>
                    <a:gd name="connsiteX4" fmla="*/ 150009 w 212332"/>
                    <a:gd name="connsiteY4" fmla="*/ 239843 h 1049311"/>
                    <a:gd name="connsiteX5" fmla="*/ 179989 w 212332"/>
                    <a:gd name="connsiteY5" fmla="*/ 284813 h 1049311"/>
                    <a:gd name="connsiteX6" fmla="*/ 179989 w 212332"/>
                    <a:gd name="connsiteY6" fmla="*/ 704538 h 1049311"/>
                    <a:gd name="connsiteX7" fmla="*/ 150009 w 212332"/>
                    <a:gd name="connsiteY7" fmla="*/ 794479 h 1049311"/>
                    <a:gd name="connsiteX8" fmla="*/ 105038 w 212332"/>
                    <a:gd name="connsiteY8" fmla="*/ 869430 h 1049311"/>
                    <a:gd name="connsiteX9" fmla="*/ 30088 w 212332"/>
                    <a:gd name="connsiteY9" fmla="*/ 1004341 h 1049311"/>
                    <a:gd name="connsiteX10" fmla="*/ 107 w 212332"/>
                    <a:gd name="connsiteY10" fmla="*/ 1049311 h 104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2332" h="1049311">
                      <a:moveTo>
                        <a:pt x="107" y="0"/>
                      </a:moveTo>
                      <a:cubicBezTo>
                        <a:pt x="25091" y="14990"/>
                        <a:pt x="52936" y="26010"/>
                        <a:pt x="75058" y="44971"/>
                      </a:cubicBezTo>
                      <a:cubicBezTo>
                        <a:pt x="88737" y="56695"/>
                        <a:pt x="97721" y="73478"/>
                        <a:pt x="105038" y="89941"/>
                      </a:cubicBezTo>
                      <a:cubicBezTo>
                        <a:pt x="117873" y="118819"/>
                        <a:pt x="127354" y="149223"/>
                        <a:pt x="135019" y="179882"/>
                      </a:cubicBezTo>
                      <a:cubicBezTo>
                        <a:pt x="140016" y="199869"/>
                        <a:pt x="141893" y="220907"/>
                        <a:pt x="150009" y="239843"/>
                      </a:cubicBezTo>
                      <a:cubicBezTo>
                        <a:pt x="157106" y="256402"/>
                        <a:pt x="169996" y="269823"/>
                        <a:pt x="179989" y="284813"/>
                      </a:cubicBezTo>
                      <a:cubicBezTo>
                        <a:pt x="232340" y="441871"/>
                        <a:pt x="212794" y="365548"/>
                        <a:pt x="179989" y="704538"/>
                      </a:cubicBezTo>
                      <a:cubicBezTo>
                        <a:pt x="176945" y="735993"/>
                        <a:pt x="160002" y="764499"/>
                        <a:pt x="150009" y="794479"/>
                      </a:cubicBezTo>
                      <a:cubicBezTo>
                        <a:pt x="130550" y="852857"/>
                        <a:pt x="146192" y="828276"/>
                        <a:pt x="105038" y="869430"/>
                      </a:cubicBezTo>
                      <a:cubicBezTo>
                        <a:pt x="86189" y="925978"/>
                        <a:pt x="81630" y="952801"/>
                        <a:pt x="30088" y="1004341"/>
                      </a:cubicBezTo>
                      <a:cubicBezTo>
                        <a:pt x="-3426" y="1037854"/>
                        <a:pt x="107" y="1020188"/>
                        <a:pt x="107" y="1049311"/>
                      </a:cubicBez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11405415" y="4500575"/>
                  <a:ext cx="156233" cy="978776"/>
                </a:xfrm>
                <a:custGeom>
                  <a:avLst/>
                  <a:gdLst>
                    <a:gd name="connsiteX0" fmla="*/ 107 w 212332"/>
                    <a:gd name="connsiteY0" fmla="*/ 0 h 1049311"/>
                    <a:gd name="connsiteX1" fmla="*/ 75058 w 212332"/>
                    <a:gd name="connsiteY1" fmla="*/ 44971 h 1049311"/>
                    <a:gd name="connsiteX2" fmla="*/ 105038 w 212332"/>
                    <a:gd name="connsiteY2" fmla="*/ 89941 h 1049311"/>
                    <a:gd name="connsiteX3" fmla="*/ 135019 w 212332"/>
                    <a:gd name="connsiteY3" fmla="*/ 179882 h 1049311"/>
                    <a:gd name="connsiteX4" fmla="*/ 150009 w 212332"/>
                    <a:gd name="connsiteY4" fmla="*/ 239843 h 1049311"/>
                    <a:gd name="connsiteX5" fmla="*/ 179989 w 212332"/>
                    <a:gd name="connsiteY5" fmla="*/ 284813 h 1049311"/>
                    <a:gd name="connsiteX6" fmla="*/ 179989 w 212332"/>
                    <a:gd name="connsiteY6" fmla="*/ 704538 h 1049311"/>
                    <a:gd name="connsiteX7" fmla="*/ 150009 w 212332"/>
                    <a:gd name="connsiteY7" fmla="*/ 794479 h 1049311"/>
                    <a:gd name="connsiteX8" fmla="*/ 105038 w 212332"/>
                    <a:gd name="connsiteY8" fmla="*/ 869430 h 1049311"/>
                    <a:gd name="connsiteX9" fmla="*/ 30088 w 212332"/>
                    <a:gd name="connsiteY9" fmla="*/ 1004341 h 1049311"/>
                    <a:gd name="connsiteX10" fmla="*/ 107 w 212332"/>
                    <a:gd name="connsiteY10" fmla="*/ 1049311 h 104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2332" h="1049311">
                      <a:moveTo>
                        <a:pt x="107" y="0"/>
                      </a:moveTo>
                      <a:cubicBezTo>
                        <a:pt x="25091" y="14990"/>
                        <a:pt x="52936" y="26010"/>
                        <a:pt x="75058" y="44971"/>
                      </a:cubicBezTo>
                      <a:cubicBezTo>
                        <a:pt x="88737" y="56695"/>
                        <a:pt x="97721" y="73478"/>
                        <a:pt x="105038" y="89941"/>
                      </a:cubicBezTo>
                      <a:cubicBezTo>
                        <a:pt x="117873" y="118819"/>
                        <a:pt x="127354" y="149223"/>
                        <a:pt x="135019" y="179882"/>
                      </a:cubicBezTo>
                      <a:cubicBezTo>
                        <a:pt x="140016" y="199869"/>
                        <a:pt x="141893" y="220907"/>
                        <a:pt x="150009" y="239843"/>
                      </a:cubicBezTo>
                      <a:cubicBezTo>
                        <a:pt x="157106" y="256402"/>
                        <a:pt x="169996" y="269823"/>
                        <a:pt x="179989" y="284813"/>
                      </a:cubicBezTo>
                      <a:cubicBezTo>
                        <a:pt x="232340" y="441871"/>
                        <a:pt x="212794" y="365548"/>
                        <a:pt x="179989" y="704538"/>
                      </a:cubicBezTo>
                      <a:cubicBezTo>
                        <a:pt x="176945" y="735993"/>
                        <a:pt x="160002" y="764499"/>
                        <a:pt x="150009" y="794479"/>
                      </a:cubicBezTo>
                      <a:cubicBezTo>
                        <a:pt x="130550" y="852857"/>
                        <a:pt x="146192" y="828276"/>
                        <a:pt x="105038" y="869430"/>
                      </a:cubicBezTo>
                      <a:cubicBezTo>
                        <a:pt x="86189" y="925978"/>
                        <a:pt x="81630" y="952801"/>
                        <a:pt x="30088" y="1004341"/>
                      </a:cubicBezTo>
                      <a:cubicBezTo>
                        <a:pt x="-3426" y="1037854"/>
                        <a:pt x="107" y="1020188"/>
                        <a:pt x="107" y="1049311"/>
                      </a:cubicBez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10556371" y="4616969"/>
                  <a:ext cx="271391" cy="683249"/>
                </a:xfrm>
                <a:custGeom>
                  <a:avLst/>
                  <a:gdLst>
                    <a:gd name="connsiteX0" fmla="*/ 107 w 212332"/>
                    <a:gd name="connsiteY0" fmla="*/ 0 h 1049311"/>
                    <a:gd name="connsiteX1" fmla="*/ 75058 w 212332"/>
                    <a:gd name="connsiteY1" fmla="*/ 44971 h 1049311"/>
                    <a:gd name="connsiteX2" fmla="*/ 105038 w 212332"/>
                    <a:gd name="connsiteY2" fmla="*/ 89941 h 1049311"/>
                    <a:gd name="connsiteX3" fmla="*/ 135019 w 212332"/>
                    <a:gd name="connsiteY3" fmla="*/ 179882 h 1049311"/>
                    <a:gd name="connsiteX4" fmla="*/ 150009 w 212332"/>
                    <a:gd name="connsiteY4" fmla="*/ 239843 h 1049311"/>
                    <a:gd name="connsiteX5" fmla="*/ 179989 w 212332"/>
                    <a:gd name="connsiteY5" fmla="*/ 284813 h 1049311"/>
                    <a:gd name="connsiteX6" fmla="*/ 179989 w 212332"/>
                    <a:gd name="connsiteY6" fmla="*/ 704538 h 1049311"/>
                    <a:gd name="connsiteX7" fmla="*/ 150009 w 212332"/>
                    <a:gd name="connsiteY7" fmla="*/ 794479 h 1049311"/>
                    <a:gd name="connsiteX8" fmla="*/ 105038 w 212332"/>
                    <a:gd name="connsiteY8" fmla="*/ 869430 h 1049311"/>
                    <a:gd name="connsiteX9" fmla="*/ 30088 w 212332"/>
                    <a:gd name="connsiteY9" fmla="*/ 1004341 h 1049311"/>
                    <a:gd name="connsiteX10" fmla="*/ 107 w 212332"/>
                    <a:gd name="connsiteY10" fmla="*/ 1049311 h 104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2332" h="1049311">
                      <a:moveTo>
                        <a:pt x="107" y="0"/>
                      </a:moveTo>
                      <a:cubicBezTo>
                        <a:pt x="25091" y="14990"/>
                        <a:pt x="52936" y="26010"/>
                        <a:pt x="75058" y="44971"/>
                      </a:cubicBezTo>
                      <a:cubicBezTo>
                        <a:pt x="88737" y="56695"/>
                        <a:pt x="97721" y="73478"/>
                        <a:pt x="105038" y="89941"/>
                      </a:cubicBezTo>
                      <a:cubicBezTo>
                        <a:pt x="117873" y="118819"/>
                        <a:pt x="127354" y="149223"/>
                        <a:pt x="135019" y="179882"/>
                      </a:cubicBezTo>
                      <a:cubicBezTo>
                        <a:pt x="140016" y="199869"/>
                        <a:pt x="141893" y="220907"/>
                        <a:pt x="150009" y="239843"/>
                      </a:cubicBezTo>
                      <a:cubicBezTo>
                        <a:pt x="157106" y="256402"/>
                        <a:pt x="169996" y="269823"/>
                        <a:pt x="179989" y="284813"/>
                      </a:cubicBezTo>
                      <a:cubicBezTo>
                        <a:pt x="232340" y="441871"/>
                        <a:pt x="212794" y="365548"/>
                        <a:pt x="179989" y="704538"/>
                      </a:cubicBezTo>
                      <a:cubicBezTo>
                        <a:pt x="176945" y="735993"/>
                        <a:pt x="160002" y="764499"/>
                        <a:pt x="150009" y="794479"/>
                      </a:cubicBezTo>
                      <a:cubicBezTo>
                        <a:pt x="130550" y="852857"/>
                        <a:pt x="146192" y="828276"/>
                        <a:pt x="105038" y="869430"/>
                      </a:cubicBezTo>
                      <a:cubicBezTo>
                        <a:pt x="86189" y="925978"/>
                        <a:pt x="81630" y="952801"/>
                        <a:pt x="30088" y="1004341"/>
                      </a:cubicBezTo>
                      <a:cubicBezTo>
                        <a:pt x="-3426" y="1037854"/>
                        <a:pt x="107" y="1020188"/>
                        <a:pt x="107" y="1049311"/>
                      </a:cubicBez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10523094" y="4610376"/>
                  <a:ext cx="80461" cy="171485"/>
                </a:xfrm>
                <a:custGeom>
                  <a:avLst/>
                  <a:gdLst>
                    <a:gd name="connsiteX0" fmla="*/ 29980 w 29980"/>
                    <a:gd name="connsiteY0" fmla="*/ 0 h 179882"/>
                    <a:gd name="connsiteX1" fmla="*/ 14990 w 29980"/>
                    <a:gd name="connsiteY1" fmla="*/ 119922 h 179882"/>
                    <a:gd name="connsiteX2" fmla="*/ 0 w 29980"/>
                    <a:gd name="connsiteY2" fmla="*/ 179882 h 179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9980" h="179882">
                      <a:moveTo>
                        <a:pt x="29980" y="0"/>
                      </a:moveTo>
                      <a:cubicBezTo>
                        <a:pt x="24983" y="39974"/>
                        <a:pt x="21613" y="80185"/>
                        <a:pt x="14990" y="119922"/>
                      </a:cubicBezTo>
                      <a:cubicBezTo>
                        <a:pt x="11603" y="140243"/>
                        <a:pt x="0" y="179882"/>
                        <a:pt x="0" y="179882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10523095" y="4616970"/>
                  <a:ext cx="320329" cy="182162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10944644" y="4574098"/>
                  <a:ext cx="320329" cy="182162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11365284" y="4485115"/>
                  <a:ext cx="320329" cy="182162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9955675" y="2422683"/>
                <a:ext cx="2365449" cy="3585146"/>
                <a:chOff x="10977197" y="3099553"/>
                <a:chExt cx="2365449" cy="3585146"/>
              </a:xfrm>
            </p:grpSpPr>
            <p:sp>
              <p:nvSpPr>
                <p:cNvPr id="7" name="Moon 6"/>
                <p:cNvSpPr/>
                <p:nvPr/>
              </p:nvSpPr>
              <p:spPr>
                <a:xfrm rot="10800000">
                  <a:off x="10977197" y="3099553"/>
                  <a:ext cx="2365449" cy="3585146"/>
                </a:xfrm>
                <a:prstGeom prst="mo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8" name="Moon 7"/>
                <p:cNvSpPr/>
                <p:nvPr/>
              </p:nvSpPr>
              <p:spPr>
                <a:xfrm rot="10800000">
                  <a:off x="11620143" y="3385529"/>
                  <a:ext cx="1469036" cy="305799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12734773" y="4032353"/>
                  <a:ext cx="320329" cy="182162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12830858" y="3850191"/>
                  <a:ext cx="320329" cy="182162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 flipV="1">
                  <a:off x="11947161" y="5839113"/>
                  <a:ext cx="278658" cy="231903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 flipV="1">
                  <a:off x="11605581" y="5913517"/>
                  <a:ext cx="278658" cy="231903"/>
                </a:xfrm>
                <a:custGeom>
                  <a:avLst/>
                  <a:gdLst>
                    <a:gd name="connsiteX0" fmla="*/ 59961 w 320329"/>
                    <a:gd name="connsiteY0" fmla="*/ 0 h 182162"/>
                    <a:gd name="connsiteX1" fmla="*/ 134912 w 320329"/>
                    <a:gd name="connsiteY1" fmla="*/ 44971 h 182162"/>
                    <a:gd name="connsiteX2" fmla="*/ 179882 w 320329"/>
                    <a:gd name="connsiteY2" fmla="*/ 74951 h 182162"/>
                    <a:gd name="connsiteX3" fmla="*/ 224853 w 320329"/>
                    <a:gd name="connsiteY3" fmla="*/ 89941 h 182162"/>
                    <a:gd name="connsiteX4" fmla="*/ 254833 w 320329"/>
                    <a:gd name="connsiteY4" fmla="*/ 119922 h 182162"/>
                    <a:gd name="connsiteX5" fmla="*/ 194872 w 320329"/>
                    <a:gd name="connsiteY5" fmla="*/ 164892 h 182162"/>
                    <a:gd name="connsiteX6" fmla="*/ 0 w 320329"/>
                    <a:gd name="connsiteY6" fmla="*/ 179882 h 182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0329" h="182162">
                      <a:moveTo>
                        <a:pt x="59961" y="0"/>
                      </a:moveTo>
                      <a:cubicBezTo>
                        <a:pt x="84945" y="14990"/>
                        <a:pt x="110205" y="29529"/>
                        <a:pt x="134912" y="44971"/>
                      </a:cubicBezTo>
                      <a:cubicBezTo>
                        <a:pt x="150189" y="54519"/>
                        <a:pt x="163768" y="66894"/>
                        <a:pt x="179882" y="74951"/>
                      </a:cubicBezTo>
                      <a:cubicBezTo>
                        <a:pt x="194015" y="82017"/>
                        <a:pt x="209863" y="84944"/>
                        <a:pt x="224853" y="89941"/>
                      </a:cubicBezTo>
                      <a:cubicBezTo>
                        <a:pt x="234846" y="99935"/>
                        <a:pt x="243074" y="112082"/>
                        <a:pt x="254833" y="119922"/>
                      </a:cubicBezTo>
                      <a:cubicBezTo>
                        <a:pt x="330616" y="170444"/>
                        <a:pt x="373403" y="142576"/>
                        <a:pt x="194872" y="164892"/>
                      </a:cubicBezTo>
                      <a:cubicBezTo>
                        <a:pt x="91284" y="190789"/>
                        <a:pt x="155514" y="179882"/>
                        <a:pt x="0" y="179882"/>
                      </a:cubicBezTo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sp>
          <p:nvSpPr>
            <p:cNvPr id="33" name="TextBox 32"/>
            <p:cNvSpPr txBox="1"/>
            <p:nvPr/>
          </p:nvSpPr>
          <p:spPr>
            <a:xfrm>
              <a:off x="3373820" y="5846766"/>
              <a:ext cx="1811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Saluran Transmisi</a:t>
              </a:r>
              <a:endParaRPr lang="id-ID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53635" y="5636302"/>
              <a:ext cx="7459201" cy="136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53635" y="584676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Sumber</a:t>
              </a:r>
              <a:endParaRPr lang="id-ID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5903" y="5840595"/>
              <a:ext cx="859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Antena</a:t>
              </a:r>
              <a:endParaRPr lang="id-ID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30785" y="5856489"/>
              <a:ext cx="1202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Free Space</a:t>
              </a:r>
              <a:endParaRPr lang="id-ID" dirty="0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9712836" y="1889394"/>
              <a:ext cx="642946" cy="48463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9762085" y="2898695"/>
              <a:ext cx="642946" cy="48463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9774977" y="3912477"/>
              <a:ext cx="642946" cy="48463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9762085" y="4882191"/>
              <a:ext cx="642946" cy="48463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8293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926</TotalTime>
  <Words>605</Words>
  <Application>Microsoft Office PowerPoint</Application>
  <PresentationFormat>Widescreen</PresentationFormat>
  <Paragraphs>107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Berlin Sans FB</vt:lpstr>
      <vt:lpstr>Calibri</vt:lpstr>
      <vt:lpstr>Calibri Light</vt:lpstr>
      <vt:lpstr>Symbol</vt:lpstr>
      <vt:lpstr>Wingdings</vt:lpstr>
      <vt:lpstr>Retrospect</vt:lpstr>
      <vt:lpstr>Clip</vt:lpstr>
      <vt:lpstr>Visio</vt:lpstr>
      <vt:lpstr>ELEKTROMAGNETIKA TERAPAN</vt:lpstr>
      <vt:lpstr>TUJUAN PEMBELAJARAN</vt:lpstr>
      <vt:lpstr>SEJARAH RADIO</vt:lpstr>
      <vt:lpstr>SEJARAH RADIO</vt:lpstr>
      <vt:lpstr>SISTEM KOMUNIKASI</vt:lpstr>
      <vt:lpstr>ANTENA SEBAGAI PERADIASI GELOMBANG ELEKTROMAGNETIK</vt:lpstr>
      <vt:lpstr>ANTENA</vt:lpstr>
      <vt:lpstr>ANTENA</vt:lpstr>
      <vt:lpstr>ANTENA</vt:lpstr>
      <vt:lpstr>ANTENA SEBAGAI PERADIASI GEM</vt:lpstr>
      <vt:lpstr>ANTENA SEBAGAI PERADIASI GEM</vt:lpstr>
      <vt:lpstr>ANTENA SEBAGAI PERADIASI GEM</vt:lpstr>
      <vt:lpstr>ANTENA SEBAGAI PERADIASI GEM</vt:lpstr>
      <vt:lpstr>Formation and detachment of electric filed lines for short dipole</vt:lpstr>
      <vt:lpstr>ANTENA SEBAGAI PERADIASI GEM</vt:lpstr>
      <vt:lpstr>POLA RADIASI ANTENA</vt:lpstr>
      <vt:lpstr>JENIS RADIASI GELOMBANG EM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</dc:title>
  <dc:creator>hasanah.putri</dc:creator>
  <cp:lastModifiedBy>UNANG SUNARYA</cp:lastModifiedBy>
  <cp:revision>70</cp:revision>
  <dcterms:created xsi:type="dcterms:W3CDTF">2015-04-01T02:37:16Z</dcterms:created>
  <dcterms:modified xsi:type="dcterms:W3CDTF">2015-11-20T02:52:10Z</dcterms:modified>
</cp:coreProperties>
</file>