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65"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92" r:id="rId18"/>
    <p:sldId id="283" r:id="rId19"/>
    <p:sldId id="284" r:id="rId20"/>
    <p:sldId id="285" r:id="rId21"/>
    <p:sldId id="286" r:id="rId22"/>
    <p:sldId id="287" r:id="rId23"/>
    <p:sldId id="288" r:id="rId24"/>
    <p:sldId id="289" r:id="rId25"/>
    <p:sldId id="290" r:id="rId26"/>
    <p:sldId id="291" r:id="rId27"/>
    <p:sldId id="293" r:id="rId28"/>
    <p:sldId id="294" r:id="rId29"/>
    <p:sldId id="295" r:id="rId30"/>
    <p:sldId id="296" r:id="rId31"/>
    <p:sldId id="297" r:id="rId32"/>
    <p:sldId id="298" r:id="rId33"/>
    <p:sldId id="26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62" autoAdjust="0"/>
    <p:restoredTop sz="91562" autoAdjust="0"/>
  </p:normalViewPr>
  <p:slideViewPr>
    <p:cSldViewPr snapToGrid="0">
      <p:cViewPr varScale="1">
        <p:scale>
          <a:sx n="68" d="100"/>
          <a:sy n="68" d="100"/>
        </p:scale>
        <p:origin x="1098" y="66"/>
      </p:cViewPr>
      <p:guideLst/>
    </p:cSldViewPr>
  </p:slideViewPr>
  <p:notesTextViewPr>
    <p:cViewPr>
      <p:scale>
        <a:sx n="1" d="1"/>
        <a:sy n="1" d="1"/>
      </p:scale>
      <p:origin x="0" y="0"/>
    </p:cViewPr>
  </p:notesTextViewPr>
  <p:notesViewPr>
    <p:cSldViewPr snapToGrid="0">
      <p:cViewPr varScale="1">
        <p:scale>
          <a:sx n="54" d="100"/>
          <a:sy n="54" d="100"/>
        </p:scale>
        <p:origin x="1944"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6D765-9544-45B1-A10F-D21400420F10}" type="datetimeFigureOut">
              <a:rPr lang="id-ID" smtClean="0"/>
              <a:t>20/11/2015</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2F2AA-C6BD-4E46-858A-205DE6CDD3CA}" type="slidenum">
              <a:rPr lang="id-ID" smtClean="0"/>
              <a:t>‹#›</a:t>
            </a:fld>
            <a:endParaRPr lang="id-ID"/>
          </a:p>
        </p:txBody>
      </p:sp>
    </p:spTree>
    <p:extLst>
      <p:ext uri="{BB962C8B-B14F-4D97-AF65-F5344CB8AC3E}">
        <p14:creationId xmlns:p14="http://schemas.microsoft.com/office/powerpoint/2010/main" val="462212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2F2AA-C6BD-4E46-858A-205DE6CDD3CA}" type="slidenum">
              <a:rPr lang="id-ID" smtClean="0"/>
              <a:t>1</a:t>
            </a:fld>
            <a:endParaRPr lang="id-ID"/>
          </a:p>
        </p:txBody>
      </p:sp>
    </p:spTree>
    <p:extLst>
      <p:ext uri="{BB962C8B-B14F-4D97-AF65-F5344CB8AC3E}">
        <p14:creationId xmlns:p14="http://schemas.microsoft.com/office/powerpoint/2010/main" val="23371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2</a:t>
            </a:fld>
            <a:endParaRPr lang="id-ID"/>
          </a:p>
        </p:txBody>
      </p:sp>
    </p:spTree>
    <p:extLst>
      <p:ext uri="{BB962C8B-B14F-4D97-AF65-F5344CB8AC3E}">
        <p14:creationId xmlns:p14="http://schemas.microsoft.com/office/powerpoint/2010/main" val="104813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3</a:t>
            </a:fld>
            <a:endParaRPr lang="id-ID"/>
          </a:p>
        </p:txBody>
      </p:sp>
    </p:spTree>
    <p:extLst>
      <p:ext uri="{BB962C8B-B14F-4D97-AF65-F5344CB8AC3E}">
        <p14:creationId xmlns:p14="http://schemas.microsoft.com/office/powerpoint/2010/main" val="69902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4</a:t>
            </a:fld>
            <a:endParaRPr lang="id-ID"/>
          </a:p>
        </p:txBody>
      </p:sp>
    </p:spTree>
    <p:extLst>
      <p:ext uri="{BB962C8B-B14F-4D97-AF65-F5344CB8AC3E}">
        <p14:creationId xmlns:p14="http://schemas.microsoft.com/office/powerpoint/2010/main" val="181394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5</a:t>
            </a:fld>
            <a:endParaRPr lang="id-ID"/>
          </a:p>
        </p:txBody>
      </p:sp>
    </p:spTree>
    <p:extLst>
      <p:ext uri="{BB962C8B-B14F-4D97-AF65-F5344CB8AC3E}">
        <p14:creationId xmlns:p14="http://schemas.microsoft.com/office/powerpoint/2010/main" val="3001430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6</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2F2AA-C6BD-4E46-858A-205DE6CDD3CA}" type="slidenum">
              <a:rPr lang="id-ID" smtClean="0"/>
              <a:t>9</a:t>
            </a:fld>
            <a:endParaRPr lang="id-ID"/>
          </a:p>
        </p:txBody>
      </p:sp>
    </p:spTree>
    <p:extLst>
      <p:ext uri="{BB962C8B-B14F-4D97-AF65-F5344CB8AC3E}">
        <p14:creationId xmlns:p14="http://schemas.microsoft.com/office/powerpoint/2010/main" val="3048807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33</a:t>
            </a:fld>
            <a:endParaRPr lang="id-ID"/>
          </a:p>
        </p:txBody>
      </p:sp>
    </p:spTree>
    <p:extLst>
      <p:ext uri="{BB962C8B-B14F-4D97-AF65-F5344CB8AC3E}">
        <p14:creationId xmlns:p14="http://schemas.microsoft.com/office/powerpoint/2010/main" val="1089767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6C5D22-C2A5-4A83-B16B-49F6266D14C0}" type="datetime1">
              <a:rPr lang="en-US" smtClean="0"/>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08414-01D1-44B8-8DB7-DA6372A165D3}" type="datetime1">
              <a:rPr lang="en-US" smtClean="0"/>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74901A-2436-4FA3-BB97-8CF32BEB1988}" type="datetime1">
              <a:rPr lang="en-US" smtClean="0"/>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0980A8-FA94-4995-9D47-44ABA4B34AD9}" type="datetime1">
              <a:rPr lang="en-US" smtClean="0"/>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DE080-C237-4338-96D4-CA35B7FF8B3E}" type="datetime1">
              <a:rPr lang="en-US" smtClean="0"/>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2EB7E8-A97A-4339-9421-B0247F1B88CF}" type="datetime1">
              <a:rPr lang="en-US" smtClean="0"/>
              <a:t>11/20/2015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89CB93-7984-4528-97AB-6D402436D531}" type="datetime1">
              <a:rPr lang="en-US" smtClean="0"/>
              <a:t>11/20/2015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4961D2-8099-4D20-BB73-EA386C67285B}" type="datetime1">
              <a:rPr lang="en-US" smtClean="0"/>
              <a:t>11/20/2015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6F79FF4-E59C-4746-9E78-8A77792EF16A}" type="datetime1">
              <a:rPr lang="en-US" smtClean="0"/>
              <a:t>11/20/2015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4445022-46D8-4A67-BD74-B77CD00E4B55}" type="datetime1">
              <a:rPr lang="en-US" smtClean="0"/>
              <a:t>11/20/2015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2C471-8A08-4785-AA34-70EBE7077EED}" type="datetime1">
              <a:rPr lang="en-US" smtClean="0"/>
              <a:t>11/20/2015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3EF1336-9A0C-4F34-91A2-BD6F8434103E}" type="datetime1">
              <a:rPr lang="en-US" smtClean="0"/>
              <a:t>11/20/2015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12000" contrast="-20000"/>
                    </a14:imgEffect>
                  </a14:imgLayer>
                </a14:imgProps>
              </a:ext>
            </a:extLst>
          </a:blip>
          <a:stretch>
            <a:fillRect/>
          </a:stretch>
        </p:blipFill>
        <p:spPr>
          <a:xfrm rot="683022">
            <a:off x="1210374" y="4820404"/>
            <a:ext cx="1422766" cy="1287759"/>
          </a:xfrm>
          <a:prstGeom prst="rect">
            <a:avLst/>
          </a:prstGeom>
          <a:solidFill>
            <a:schemeClr val="accent1"/>
          </a:solidFill>
          <a:effectLst>
            <a:glow rad="101600">
              <a:srgbClr val="00B050">
                <a:alpha val="21000"/>
              </a:srgbClr>
            </a:glow>
            <a:innerShdw blurRad="825500">
              <a:schemeClr val="bg1">
                <a:alpha val="54000"/>
              </a:schemeClr>
            </a:innerShdw>
          </a:effectLst>
          <a:scene3d>
            <a:camera prst="orthographicFront">
              <a:rot lat="19359234" lon="284200" rev="1389690"/>
            </a:camera>
            <a:lightRig rig="brightRoom" dir="t"/>
          </a:scene3d>
          <a:sp3d z="25400" extrusionH="76200" contourW="12700" prstMaterial="plastic">
            <a:bevelT w="114300" prst="artDeco"/>
            <a:bevelB prst="slope"/>
            <a:extrusionClr>
              <a:srgbClr val="92D050"/>
            </a:extrusionClr>
            <a:contourClr>
              <a:schemeClr val="accent3">
                <a:lumMod val="40000"/>
                <a:lumOff val="60000"/>
              </a:schemeClr>
            </a:contourClr>
          </a:sp3d>
        </p:spPr>
      </p:pic>
      <p:sp>
        <p:nvSpPr>
          <p:cNvPr id="2" name="Title 1"/>
          <p:cNvSpPr>
            <a:spLocks noGrp="1"/>
          </p:cNvSpPr>
          <p:nvPr>
            <p:ph type="ctrTitle"/>
          </p:nvPr>
        </p:nvSpPr>
        <p:spPr/>
        <p:txBody>
          <a:bodyPr>
            <a:normAutofit/>
          </a:bodyPr>
          <a:lstStyle/>
          <a:p>
            <a:r>
              <a:rPr lang="id-ID" sz="6000" dirty="0" smtClean="0"/>
              <a:t>ELEKTROMAGNETIKA TERAPAN</a:t>
            </a:r>
            <a:endParaRPr lang="id-ID" sz="6000" dirty="0"/>
          </a:p>
        </p:txBody>
      </p:sp>
      <p:sp>
        <p:nvSpPr>
          <p:cNvPr id="3" name="Subtitle 2"/>
          <p:cNvSpPr>
            <a:spLocks noGrp="1"/>
          </p:cNvSpPr>
          <p:nvPr>
            <p:ph type="subTitle" idx="1"/>
          </p:nvPr>
        </p:nvSpPr>
        <p:spPr>
          <a:xfrm>
            <a:off x="1100051" y="4455620"/>
            <a:ext cx="10058400" cy="1780288"/>
          </a:xfrm>
        </p:spPr>
        <p:txBody>
          <a:bodyPr>
            <a:normAutofit fontScale="92500" lnSpcReduction="20000"/>
          </a:bodyPr>
          <a:lstStyle/>
          <a:p>
            <a:r>
              <a:rPr lang="en-US" b="1" smtClean="0"/>
              <a:t>Wave guide</a:t>
            </a:r>
            <a:endParaRPr lang="id-ID" b="1" dirty="0" smtClean="0"/>
          </a:p>
          <a:p>
            <a:pPr algn="r"/>
            <a:r>
              <a:rPr lang="id-ID" sz="1200" b="1" dirty="0" smtClean="0">
                <a:solidFill>
                  <a:srgbClr val="00B050"/>
                </a:solidFill>
              </a:rPr>
              <a:t>	</a:t>
            </a:r>
            <a:r>
              <a:rPr lang="id-ID" sz="1600" b="1" dirty="0" smtClean="0">
                <a:solidFill>
                  <a:schemeClr val="tx1"/>
                </a:solidFill>
              </a:rPr>
              <a:t>DWI ANDI NURMANTRIS</a:t>
            </a:r>
          </a:p>
          <a:p>
            <a:pPr algn="r"/>
            <a:r>
              <a:rPr lang="id-ID" sz="1600" b="1" dirty="0" smtClean="0">
                <a:solidFill>
                  <a:schemeClr val="tx1"/>
                </a:solidFill>
              </a:rPr>
              <a:t>	UNANG SUNARYA</a:t>
            </a:r>
          </a:p>
          <a:p>
            <a:pPr algn="r"/>
            <a:r>
              <a:rPr lang="id-ID" sz="1600" b="1" dirty="0" smtClean="0">
                <a:solidFill>
                  <a:schemeClr val="tx1"/>
                </a:solidFill>
              </a:rPr>
              <a:t>	HASANAH PUTRI</a:t>
            </a:r>
          </a:p>
          <a:p>
            <a:pPr algn="r"/>
            <a:r>
              <a:rPr lang="id-ID" sz="1600" b="1" dirty="0" smtClean="0">
                <a:solidFill>
                  <a:schemeClr val="tx1"/>
                </a:solidFill>
              </a:rPr>
              <a:t>	ATIK NOVIANTI</a:t>
            </a:r>
            <a:endParaRPr lang="id-ID" sz="1600" dirty="0">
              <a:solidFill>
                <a:schemeClr val="tx1"/>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
            <a:ext cx="1097280" cy="127416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7000" y="149900"/>
            <a:ext cx="1905000" cy="762000"/>
          </a:xfrm>
          <a:prstGeom prst="rect">
            <a:avLst/>
          </a:prstGeom>
        </p:spPr>
      </p:pic>
      <p:sp>
        <p:nvSpPr>
          <p:cNvPr id="7" name="Slide Number Placeholder 6"/>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709095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38812"/>
          </a:xfrm>
        </p:spPr>
        <p:txBody>
          <a:bodyPr>
            <a:normAutofit/>
          </a:bodyPr>
          <a:lstStyle/>
          <a:p>
            <a:r>
              <a:rPr lang="en-US" sz="4000"/>
              <a:t>Mode Gelombang dalam Wave Guide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just"/>
                <a:r>
                  <a:rPr lang="en-US" smtClean="0"/>
                  <a:t>Adapaun solusi untuk pemecaham masalah pada mode TM dapat dimulai dari penggunakaan hukum Maxwell yang berkenaan dengan Hukum Faraday dan Ampere. </a:t>
                </a:r>
              </a:p>
              <a:p>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 </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𝐸</m:t>
                        </m:r>
                      </m:e>
                    </m:acc>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𝜔𝜇</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𝐻</m:t>
                        </m:r>
                      </m:e>
                    </m:acc>
                  </m:oMath>
                </a14:m>
                <a:r>
                  <a:rPr lang="en-US" smtClean="0"/>
                  <a:t>      dan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 </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𝐻</m:t>
                        </m:r>
                      </m:e>
                    </m:acc>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𝜔𝜀</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𝐸</m:t>
                        </m:r>
                      </m:e>
                    </m:acc>
                  </m:oMath>
                </a14:m>
                <a:endParaRPr lang="en-US" smtClean="0"/>
              </a:p>
              <a:p>
                <a:pPr algn="just"/>
                <a:r>
                  <a:rPr lang="en-US" smtClean="0"/>
                  <a:t>Dengan meng-curelkan kedua sisi hokum Faraday dan dengan menggunakan hokum Gauss untuk mensubtitusikan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𝐸</m:t>
                        </m:r>
                      </m:e>
                    </m:acc>
                    <m:r>
                      <a:rPr lang="en-US" b="0" i="1" smtClean="0">
                        <a:latin typeface="Cambria Math" panose="02040503050406030204" pitchFamily="18" charset="0"/>
                        <a:ea typeface="Cambria Math" panose="02040503050406030204" pitchFamily="18" charset="0"/>
                      </a:rPr>
                      <m:t> =0,</m:t>
                    </m:r>
                  </m:oMath>
                </a14:m>
                <a:r>
                  <a:rPr lang="en-US" smtClean="0"/>
                  <a:t> didapat :</a:t>
                </a:r>
              </a:p>
              <a:p>
                <a14:m>
                  <m:oMath xmlns:m="http://schemas.openxmlformats.org/officeDocument/2006/math">
                    <m:d>
                      <m:dPr>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𝜇𝜀</m:t>
                        </m:r>
                      </m:e>
                    </m:d>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r>
                      <a:rPr lang="en-US" b="0" i="1" smtClean="0">
                        <a:latin typeface="Cambria Math" panose="02040503050406030204" pitchFamily="18" charset="0"/>
                      </a:rPr>
                      <m:t>=0.</m:t>
                    </m:r>
                  </m:oMath>
                </a14:m>
                <a:r>
                  <a:rPr lang="en-US" smtClean="0"/>
                  <a:t>                                                                                                           </a:t>
                </a:r>
                <a:r>
                  <a:rPr lang="en-US" b="1" smtClean="0"/>
                  <a:t>pers.11</a:t>
                </a:r>
              </a:p>
              <a:p>
                <a:pPr algn="just"/>
                <a:r>
                  <a:rPr lang="en-US" smtClean="0"/>
                  <a:t>Dan karena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𝑍</m:t>
                        </m:r>
                      </m:sub>
                    </m:sSub>
                    <m:r>
                      <a:rPr lang="en-US" b="0" i="1" smtClean="0">
                        <a:latin typeface="Cambria Math" panose="02040503050406030204" pitchFamily="18" charset="0"/>
                      </a:rPr>
                      <m:t>=0  </m:t>
                    </m:r>
                  </m:oMath>
                </a14:m>
                <a:r>
                  <a:rPr lang="en-US" smtClean="0"/>
                  <a:t> dan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𝑍</m:t>
                        </m:r>
                      </m:sub>
                    </m:sSub>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≠0,</m:t>
                    </m:r>
                  </m:oMath>
                </a14:m>
                <a:r>
                  <a:rPr lang="en-US" smtClean="0"/>
                  <a:t> maka pada Gambar 7.2 hanya dicari solusi untuk medan E dengan fungsi x,y,z dapat ditulis sbb :</a:t>
                </a:r>
              </a:p>
              <a:p>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𝑍</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𝑍</m:t>
                        </m:r>
                      </m:sup>
                    </m:sSup>
                  </m:oMath>
                </a14:m>
                <a:r>
                  <a:rPr lang="en-US" smtClean="0"/>
                  <a:t>                                                                                            </a:t>
                </a:r>
                <a:r>
                  <a:rPr lang="en-US" b="1" smtClean="0"/>
                  <a:t>pers.12</a:t>
                </a:r>
                <a:endParaRPr lang="en-US" b="1"/>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15" t="-1667" r="-151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10</a:t>
            </a:fld>
            <a:endParaRPr lang="en-US" dirty="0"/>
          </a:p>
        </p:txBody>
      </p:sp>
    </p:spTree>
    <p:extLst>
      <p:ext uri="{BB962C8B-B14F-4D97-AF65-F5344CB8AC3E}">
        <p14:creationId xmlns:p14="http://schemas.microsoft.com/office/powerpoint/2010/main" val="3607753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95083"/>
          </a:xfrm>
        </p:spPr>
        <p:txBody>
          <a:bodyPr>
            <a:normAutofit/>
          </a:bodyPr>
          <a:lstStyle/>
          <a:p>
            <a:r>
              <a:rPr lang="en-US" sz="4000"/>
              <a:t>Mode Gelombang dalam Wave Guide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mtClean="0"/>
                  <a:t>Dengan subtitusi pers.12 ke dalam bentuk persamaan Helmholtz untuk medan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𝑍</m:t>
                        </m:r>
                      </m:sub>
                    </m:sSub>
                    <m:r>
                      <a:rPr lang="en-US" b="0" i="1" smtClean="0">
                        <a:latin typeface="Cambria Math" panose="02040503050406030204" pitchFamily="18" charset="0"/>
                      </a:rPr>
                      <m:t>,</m:t>
                    </m:r>
                  </m:oMath>
                </a14:m>
                <a:r>
                  <a:rPr lang="en-US" smtClean="0"/>
                  <a:t> didapat :</a:t>
                </a:r>
              </a:p>
              <a:p>
                <a:r>
                  <a:rPr lang="en-US" smtClean="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𝑋</m:t>
                        </m:r>
                      </m:den>
                    </m:f>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𝑋</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den>
                    </m:f>
                  </m:oMath>
                </a14:m>
                <a:r>
                  <a:rPr lang="en-US" smtClean="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𝑌</m:t>
                        </m:r>
                      </m:den>
                    </m:f>
                  </m:oMath>
                </a14:m>
                <a:r>
                  <a:rPr lang="en-US" smtClean="0"/>
                  <a:t> </a:t>
                </a:r>
                <a14:m>
                  <m:oMath xmlns:m="http://schemas.openxmlformats.org/officeDocument/2006/math">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𝑌</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den>
                    </m:f>
                    <m:r>
                      <a:rPr lang="en-US" b="0" i="1" smtClean="0">
                        <a:latin typeface="Cambria Math" panose="02040503050406030204" pitchFamily="18" charset="0"/>
                      </a:rPr>
                      <m:t>+ </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𝛾</m:t>
                                </m:r>
                              </m:e>
                            </m:acc>
                          </m:e>
                          <m:sup>
                            <m:r>
                              <a:rPr lang="en-US" b="0" i="1" smtClean="0">
                                <a:latin typeface="Cambria Math" panose="02040503050406030204" pitchFamily="18" charset="0"/>
                              </a:rPr>
                              <m:t>2</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𝜇𝜀</m:t>
                        </m:r>
                      </m:e>
                    </m:d>
                    <m:r>
                      <a:rPr lang="en-US" b="0" i="1" smtClean="0">
                        <a:latin typeface="Cambria Math" panose="02040503050406030204" pitchFamily="18" charset="0"/>
                        <a:ea typeface="Cambria Math" panose="02040503050406030204" pitchFamily="18" charset="0"/>
                      </a:rPr>
                      <m:t>=0.</m:t>
                    </m:r>
                  </m:oMath>
                </a14:m>
                <a:r>
                  <a:rPr lang="en-US" smtClean="0"/>
                  <a:t>                                                        </a:t>
                </a:r>
                <a:r>
                  <a:rPr lang="en-US" b="1" smtClean="0"/>
                  <a:t>pers. 13</a:t>
                </a:r>
              </a:p>
              <a:p>
                <a:endParaRPr lang="en-US"/>
              </a:p>
              <a:p>
                <a:r>
                  <a:rPr lang="en-US" smtClean="0"/>
                  <a:t>Karena komponen  X hanya fungsi dari x, dan komponen Y hanya fungsi dari y , maka dapat ditulis sebagai berikut :</a:t>
                </a:r>
              </a:p>
              <a:p>
                <a:r>
                  <a:rPr lang="en-US" smtClean="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𝑋</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𝑋</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𝑀</m:t>
                        </m:r>
                      </m:e>
                      <m:sup>
                        <m:r>
                          <a:rPr lang="en-US" b="0" i="1" smtClean="0">
                            <a:latin typeface="Cambria Math" panose="02040503050406030204" pitchFamily="18" charset="0"/>
                          </a:rPr>
                          <m:t>2</m:t>
                        </m:r>
                      </m:sup>
                    </m:sSup>
                    <m:r>
                      <a:rPr lang="en-US" b="0" i="1" smtClean="0">
                        <a:latin typeface="Cambria Math" panose="02040503050406030204" pitchFamily="18" charset="0"/>
                      </a:rPr>
                      <m:t> </m:t>
                    </m:r>
                  </m:oMath>
                </a14:m>
                <a:r>
                  <a:rPr lang="en-US" smtClean="0"/>
                  <a:t> dan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𝑌</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𝑌</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den>
                    </m:f>
                    <m:r>
                      <a:rPr lang="en-US" b="0" i="1" smtClean="0">
                        <a:latin typeface="Cambria Math" panose="02040503050406030204" pitchFamily="18" charset="0"/>
                      </a:rPr>
                      <m:t>=0</m:t>
                    </m:r>
                  </m:oMath>
                </a14:m>
                <a:r>
                  <a:rPr lang="en-US" smtClean="0"/>
                  <a:t>                                                                   </a:t>
                </a:r>
                <a:r>
                  <a:rPr lang="en-US" b="1" smtClean="0"/>
                  <a:t>pers.14 </a:t>
                </a:r>
              </a:p>
              <a:p>
                <a:r>
                  <a:rPr lang="en-US" smtClean="0"/>
                  <a:t>dengan subtistusi ke </a:t>
                </a:r>
                <a:r>
                  <a:rPr lang="en-US" b="1" smtClean="0"/>
                  <a:t>pers. 13</a:t>
                </a:r>
                <a:r>
                  <a:rPr lang="en-US" smtClean="0"/>
                  <a:t>, didapat :</a:t>
                </a:r>
              </a:p>
              <a:p>
                <a:r>
                  <a:rPr lang="en-US" b="0" smtClean="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𝑀</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a:rPr lang="en-US" b="0" i="1" smtClean="0">
                            <a:latin typeface="Cambria Math" panose="02040503050406030204" pitchFamily="18" charset="0"/>
                          </a:rPr>
                          <m:t>2</m:t>
                        </m:r>
                      </m:sup>
                    </m:sSup>
                    <m:r>
                      <a:rPr lang="en-US" b="0" i="1" smtClean="0">
                        <a:latin typeface="Cambria Math" panose="02040503050406030204" pitchFamily="18" charset="0"/>
                      </a:rPr>
                      <m:t>+</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𝛾</m:t>
                            </m:r>
                          </m:e>
                          <m:sup>
                            <m:r>
                              <a:rPr lang="en-US" b="0" i="1" smtClean="0">
                                <a:latin typeface="Cambria Math" panose="02040503050406030204" pitchFamily="18" charset="0"/>
                              </a:rPr>
                              <m:t>2</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𝜇𝜀</m:t>
                        </m:r>
                      </m:e>
                    </m:d>
                    <m:r>
                      <a:rPr lang="en-US" b="0" i="1" smtClean="0">
                        <a:latin typeface="Cambria Math" panose="02040503050406030204" pitchFamily="18" charset="0"/>
                        <a:ea typeface="Cambria Math" panose="02040503050406030204" pitchFamily="18" charset="0"/>
                      </a:rPr>
                      <m:t>=0</m:t>
                    </m:r>
                  </m:oMath>
                </a14:m>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1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11</a:t>
            </a:fld>
            <a:endParaRPr lang="en-US" dirty="0"/>
          </a:p>
        </p:txBody>
      </p:sp>
    </p:spTree>
    <p:extLst>
      <p:ext uri="{BB962C8B-B14F-4D97-AF65-F5344CB8AC3E}">
        <p14:creationId xmlns:p14="http://schemas.microsoft.com/office/powerpoint/2010/main" val="235101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10677"/>
          </a:xfrm>
        </p:spPr>
        <p:txBody>
          <a:bodyPr>
            <a:normAutofit/>
          </a:bodyPr>
          <a:lstStyle/>
          <a:p>
            <a:r>
              <a:rPr lang="en-US" sz="4000"/>
              <a:t>Mode Gelombang dalam Wave Guide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mtClean="0"/>
                  <a:t>Adapaun solusi untuk pers.14 ditulis sebagai berikut :</a:t>
                </a:r>
              </a:p>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𝑥</m:t>
                            </m:r>
                          </m:sub>
                        </m:sSub>
                        <m:r>
                          <a:rPr lang="en-US" b="0" i="1" smtClean="0">
                            <a:latin typeface="Cambria Math" panose="02040503050406030204" pitchFamily="18" charset="0"/>
                          </a:rPr>
                          <m:t>+</m:t>
                        </m:r>
                        <m:r>
                          <a:rPr lang="en-US" b="0" i="1" smtClean="0">
                            <a:latin typeface="Cambria Math" panose="02040503050406030204" pitchFamily="18" charset="0"/>
                          </a:rPr>
                          <m:t>𝐵</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𝑥</m:t>
                                </m:r>
                              </m:sub>
                            </m:sSub>
                          </m:e>
                        </m:func>
                      </m:e>
                    </m:func>
                  </m:oMath>
                </a14:m>
                <a:r>
                  <a:rPr lang="en-US" smtClean="0"/>
                  <a:t> , dan </a:t>
                </a:r>
              </a:p>
              <a:p>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𝐶</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𝑦</m:t>
                            </m:r>
                          </m:sub>
                        </m:sSub>
                        <m:r>
                          <a:rPr lang="en-US" b="0" i="1" smtClean="0">
                            <a:latin typeface="Cambria Math" panose="02040503050406030204" pitchFamily="18" charset="0"/>
                          </a:rPr>
                          <m:t> +</m:t>
                        </m:r>
                        <m:r>
                          <a:rPr lang="en-US" b="0" i="1" smtClean="0">
                            <a:latin typeface="Cambria Math" panose="02040503050406030204" pitchFamily="18" charset="0"/>
                          </a:rPr>
                          <m:t>𝐷</m:t>
                        </m:r>
                        <m:r>
                          <a:rPr lang="en-US" b="0" i="1" smtClean="0">
                            <a:latin typeface="Cambria Math" panose="02040503050406030204" pitchFamily="18" charset="0"/>
                          </a:rPr>
                          <m:t> </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𝑦</m:t>
                                </m:r>
                              </m:sub>
                            </m:sSub>
                          </m:e>
                        </m:func>
                      </m:e>
                    </m:func>
                  </m:oMath>
                </a14:m>
                <a:endParaRPr lang="en-US" smtClean="0"/>
              </a:p>
              <a:p>
                <a:endParaRPr lang="en-US"/>
              </a:p>
              <a:p>
                <a:r>
                  <a:rPr lang="en-US" smtClean="0"/>
                  <a:t>Sehingga solusi lengkap untuk komponne axial dari phasor medan listrik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𝑧</m:t>
                        </m:r>
                      </m:sub>
                    </m:sSub>
                    <m:r>
                      <a:rPr lang="en-US" b="0" i="1" smtClean="0">
                        <a:latin typeface="Cambria Math" panose="02040503050406030204" pitchFamily="18" charset="0"/>
                      </a:rPr>
                      <m:t> </m:t>
                    </m:r>
                  </m:oMath>
                </a14:m>
                <a:r>
                  <a:rPr lang="en-US" smtClean="0"/>
                  <a:t> dapat ditulis sebagai berikut :</a:t>
                </a:r>
              </a:p>
              <a:p>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𝑧</m:t>
                        </m:r>
                      </m:sub>
                    </m:sSub>
                    <m:r>
                      <a:rPr lang="en-US" b="0" i="1" smtClean="0">
                        <a:latin typeface="Cambria Math" panose="02040503050406030204" pitchFamily="18" charset="0"/>
                      </a:rPr>
                      <m:t>=(</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𝑥</m:t>
                            </m:r>
                          </m:sub>
                        </m:sSub>
                        <m:r>
                          <a:rPr lang="en-US" b="0" i="1" smtClean="0">
                            <a:latin typeface="Cambria Math" panose="02040503050406030204" pitchFamily="18" charset="0"/>
                          </a:rPr>
                          <m:t>+</m:t>
                        </m:r>
                        <m:r>
                          <a:rPr lang="en-US" b="0" i="1" smtClean="0">
                            <a:latin typeface="Cambria Math" panose="02040503050406030204" pitchFamily="18" charset="0"/>
                          </a:rPr>
                          <m:t>𝐵</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𝑥</m:t>
                                </m:r>
                              </m:sub>
                            </m:sSub>
                            <m:r>
                              <a:rPr lang="en-US" b="0" i="1" smtClean="0">
                                <a:latin typeface="Cambria Math" panose="02040503050406030204" pitchFamily="18" charset="0"/>
                              </a:rPr>
                              <m:t>) ( </m:t>
                            </m:r>
                            <m:r>
                              <a:rPr lang="en-US" b="0" i="1" smtClean="0">
                                <a:latin typeface="Cambria Math" panose="02040503050406030204" pitchFamily="18" charset="0"/>
                              </a:rPr>
                              <m:t>𝐶</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𝑦</m:t>
                                    </m:r>
                                  </m:sub>
                                </m:sSub>
                                <m:r>
                                  <a:rPr lang="en-US" b="0" i="1" smtClean="0">
                                    <a:latin typeface="Cambria Math" panose="02040503050406030204" pitchFamily="18" charset="0"/>
                                  </a:rPr>
                                  <m:t>+</m:t>
                                </m:r>
                                <m:r>
                                  <a:rPr lang="en-US" b="0" i="1" smtClean="0">
                                    <a:latin typeface="Cambria Math" panose="02040503050406030204" pitchFamily="18" charset="0"/>
                                  </a:rPr>
                                  <m:t>𝐷</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𝑦</m:t>
                                        </m:r>
                                      </m:sub>
                                    </m:sSub>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𝑧</m:t>
                                        </m:r>
                                      </m:sup>
                                    </m:sSup>
                                  </m:e>
                                </m:func>
                                <m:r>
                                  <a:rPr lang="en-US" b="0" i="1" smtClean="0">
                                    <a:latin typeface="Cambria Math" panose="02040503050406030204" pitchFamily="18" charset="0"/>
                                    <a:ea typeface="Cambria Math" panose="02040503050406030204" pitchFamily="18" charset="0"/>
                                  </a:rPr>
                                  <m:t> </m:t>
                                </m:r>
                              </m:e>
                            </m:func>
                          </m:e>
                        </m:func>
                      </m:e>
                    </m:func>
                  </m:oMath>
                </a14:m>
                <a:r>
                  <a:rPr lang="en-US" smtClean="0"/>
                  <a:t>                                          </a:t>
                </a:r>
                <a:r>
                  <a:rPr lang="en-US" b="1" smtClean="0"/>
                  <a:t>pers.15</a:t>
                </a:r>
                <a:endParaRPr lang="en-US" b="1"/>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15" t="-1667" r="-181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12</a:t>
            </a:fld>
            <a:endParaRPr lang="en-US" dirty="0"/>
          </a:p>
        </p:txBody>
      </p:sp>
    </p:spTree>
    <p:extLst>
      <p:ext uri="{BB962C8B-B14F-4D97-AF65-F5344CB8AC3E}">
        <p14:creationId xmlns:p14="http://schemas.microsoft.com/office/powerpoint/2010/main" val="873954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09151"/>
          </a:xfrm>
        </p:spPr>
        <p:txBody>
          <a:bodyPr>
            <a:normAutofit/>
          </a:bodyPr>
          <a:lstStyle/>
          <a:p>
            <a:r>
              <a:rPr lang="en-US" sz="4000"/>
              <a:t>Mode Gelombang dalam Wave Guide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just"/>
                <a:r>
                  <a:rPr lang="en-US" smtClean="0"/>
                  <a:t>Untuk menentukan besaran-besaran yang tidak diketahui seperti A, B, C, D, M, dan N pada </a:t>
                </a:r>
                <a:r>
                  <a:rPr lang="en-US" b="1" smtClean="0"/>
                  <a:t>pers.15</a:t>
                </a:r>
                <a:r>
                  <a:rPr lang="en-US"/>
                  <a:t> </a:t>
                </a:r>
                <a:r>
                  <a:rPr lang="en-US" smtClean="0"/>
                  <a:t>dibutuhkan solusi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𝑧</m:t>
                        </m:r>
                      </m:sub>
                    </m:sSub>
                  </m:oMath>
                </a14:m>
                <a:r>
                  <a:rPr lang="en-US" b="1" smtClean="0"/>
                  <a:t> </a:t>
                </a:r>
                <a:r>
                  <a:rPr lang="en-US" smtClean="0"/>
                  <a:t> yang memenuhi syarat batas dinding konduktor wave guide. Adapun syarat batas yang dibutuhkan adalah medan listrik tangensial pada dinding wave guide harus same dengan nol.</a:t>
                </a:r>
              </a:p>
              <a:p>
                <a:r>
                  <a:rPr lang="en-US" smtClean="0"/>
                  <a:t>Sehingga dari Gbr. 7.2 dapat ditulis sebagai berikut :</a:t>
                </a:r>
              </a:p>
              <a:p>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𝑧</m:t>
                        </m:r>
                      </m:sub>
                    </m:sSub>
                    <m:r>
                      <a:rPr lang="en-US" b="0" i="1" smtClean="0">
                        <a:latin typeface="Cambria Math" panose="02040503050406030204" pitchFamily="18" charset="0"/>
                      </a:rPr>
                      <m:t>=0 , </m:t>
                    </m:r>
                    <m:r>
                      <a:rPr lang="en-US" b="0" i="1" smtClean="0">
                        <a:latin typeface="Cambria Math" panose="02040503050406030204" pitchFamily="18" charset="0"/>
                      </a:rPr>
                      <m:t>𝑢𝑛𝑡𝑢𝑘</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=0</m:t>
                    </m:r>
                  </m:oMath>
                </a14:m>
                <a:endParaRPr lang="en-US" smtClean="0"/>
              </a:p>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en-US" i="1">
                            <a:latin typeface="Cambria Math" panose="02040503050406030204" pitchFamily="18" charset="0"/>
                          </a:rPr>
                          <m:t>𝑧</m:t>
                        </m:r>
                      </m:sub>
                    </m:sSub>
                    <m:r>
                      <a:rPr lang="en-US" i="1">
                        <a:latin typeface="Cambria Math" panose="02040503050406030204" pitchFamily="18" charset="0"/>
                      </a:rPr>
                      <m:t>=0 , </m:t>
                    </m:r>
                    <m:r>
                      <a:rPr lang="en-US" i="1">
                        <a:latin typeface="Cambria Math" panose="02040503050406030204" pitchFamily="18" charset="0"/>
                      </a:rPr>
                      <m:t>𝑢𝑛𝑡𝑢𝑘</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m:t>
                    </m:r>
                    <m:r>
                      <a:rPr lang="en-US" b="0" i="1" smtClean="0">
                        <a:latin typeface="Cambria Math" panose="02040503050406030204" pitchFamily="18" charset="0"/>
                      </a:rPr>
                      <m:t>𝑎</m:t>
                    </m:r>
                  </m:oMath>
                </a14:m>
                <a:endParaRPr lang="en-US" smtClean="0"/>
              </a:p>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en-US" i="1">
                            <a:latin typeface="Cambria Math" panose="02040503050406030204" pitchFamily="18" charset="0"/>
                          </a:rPr>
                          <m:t>𝑧</m:t>
                        </m:r>
                      </m:sub>
                    </m:sSub>
                    <m:r>
                      <a:rPr lang="en-US" i="1">
                        <a:latin typeface="Cambria Math" panose="02040503050406030204" pitchFamily="18" charset="0"/>
                      </a:rPr>
                      <m:t>=0 , </m:t>
                    </m:r>
                    <m:r>
                      <a:rPr lang="en-US" i="1">
                        <a:latin typeface="Cambria Math" panose="02040503050406030204" pitchFamily="18" charset="0"/>
                      </a:rPr>
                      <m:t>𝑢𝑛𝑡𝑢𝑘</m:t>
                    </m:r>
                    <m:r>
                      <a:rPr lang="en-US" i="1">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=0</m:t>
                    </m:r>
                  </m:oMath>
                </a14:m>
                <a:endParaRPr lang="en-US" smtClean="0"/>
              </a:p>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en-US" i="1">
                            <a:latin typeface="Cambria Math" panose="02040503050406030204" pitchFamily="18" charset="0"/>
                          </a:rPr>
                          <m:t>𝑧</m:t>
                        </m:r>
                      </m:sub>
                    </m:sSub>
                    <m:r>
                      <a:rPr lang="en-US" i="1">
                        <a:latin typeface="Cambria Math" panose="02040503050406030204" pitchFamily="18" charset="0"/>
                      </a:rPr>
                      <m:t>=0 , </m:t>
                    </m:r>
                    <m:r>
                      <a:rPr lang="en-US" i="1">
                        <a:latin typeface="Cambria Math" panose="02040503050406030204" pitchFamily="18" charset="0"/>
                      </a:rPr>
                      <m:t>𝑢𝑛𝑡𝑢𝑘</m:t>
                    </m:r>
                    <m:r>
                      <a:rPr lang="en-US" i="1">
                        <a:latin typeface="Cambria Math" panose="02040503050406030204" pitchFamily="18" charset="0"/>
                      </a:rPr>
                      <m:t> </m:t>
                    </m:r>
                    <m:r>
                      <a:rPr lang="en-US" b="0" i="1" smtClean="0">
                        <a:latin typeface="Cambria Math" panose="02040503050406030204" pitchFamily="18" charset="0"/>
                      </a:rPr>
                      <m:t>𝑦</m:t>
                    </m:r>
                    <m:r>
                      <a:rPr lang="en-US" i="1">
                        <a:latin typeface="Cambria Math" panose="02040503050406030204" pitchFamily="18" charset="0"/>
                      </a:rPr>
                      <m:t>=</m:t>
                    </m:r>
                    <m:r>
                      <a:rPr lang="en-US" b="0" i="1" smtClean="0">
                        <a:latin typeface="Cambria Math" panose="02040503050406030204" pitchFamily="18" charset="0"/>
                      </a:rPr>
                      <m:t>𝑏</m:t>
                    </m:r>
                  </m:oMath>
                </a14:m>
                <a:endParaRPr lang="en-US"/>
              </a:p>
              <a:p>
                <a:endParaRPr lang="en-US"/>
              </a:p>
              <a:p>
                <a:endParaRPr lang="en-US"/>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1667" r="-151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13</a:t>
            </a:fld>
            <a:endParaRPr lang="en-US" dirty="0"/>
          </a:p>
        </p:txBody>
      </p:sp>
    </p:spTree>
    <p:extLst>
      <p:ext uri="{BB962C8B-B14F-4D97-AF65-F5344CB8AC3E}">
        <p14:creationId xmlns:p14="http://schemas.microsoft.com/office/powerpoint/2010/main" val="3372971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81015"/>
          </a:xfrm>
        </p:spPr>
        <p:txBody>
          <a:bodyPr>
            <a:normAutofit/>
          </a:bodyPr>
          <a:lstStyle/>
          <a:p>
            <a:r>
              <a:rPr lang="en-US" sz="4000"/>
              <a:t>Mode Gelombang dalam Wave Guide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Sehingga dengan menerapkan syarat batas :</a:t>
                </a:r>
              </a:p>
              <a:p>
                <a:pPr marL="201168" lvl="1" indent="0">
                  <a:buNone/>
                </a:pPr>
                <a:r>
                  <a:rPr lang="en-US" smtClean="0"/>
                  <a:t>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𝑧</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𝑥</m:t>
                        </m:r>
                        <m:r>
                          <a:rPr lang="en-US" b="0" i="1" smtClean="0">
                            <a:latin typeface="Cambria Math" panose="02040503050406030204" pitchFamily="18" charset="0"/>
                          </a:rPr>
                          <m:t>=0</m:t>
                        </m:r>
                      </m:sub>
                    </m:sSub>
                    <m:r>
                      <a:rPr lang="en-US" b="0" i="1" smtClean="0">
                        <a:latin typeface="Cambria Math" panose="02040503050406030204" pitchFamily="18" charset="0"/>
                      </a:rPr>
                      <m:t>=0</m:t>
                    </m:r>
                  </m:oMath>
                </a14:m>
                <a:r>
                  <a:rPr lang="en-US" smtClean="0"/>
                  <a:t>        and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𝑧</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𝑦</m:t>
                        </m:r>
                        <m:r>
                          <a:rPr lang="en-US" b="0" i="1" smtClean="0">
                            <a:latin typeface="Cambria Math" panose="02040503050406030204" pitchFamily="18" charset="0"/>
                          </a:rPr>
                          <m:t>=0</m:t>
                        </m:r>
                      </m:sub>
                    </m:sSub>
                    <m:r>
                      <a:rPr lang="en-US" b="0" i="1" smtClean="0">
                        <a:latin typeface="Cambria Math" panose="02040503050406030204" pitchFamily="18" charset="0"/>
                      </a:rPr>
                      <m:t>=0</m:t>
                    </m:r>
                  </m:oMath>
                </a14:m>
                <a:endParaRPr lang="en-US" smtClean="0"/>
              </a:p>
              <a:p>
                <a:pPr marL="201168" lvl="1" indent="0">
                  <a:buNone/>
                </a:pPr>
                <a:endParaRPr lang="en-US"/>
              </a:p>
              <a:p>
                <a:pPr marL="201168" lvl="1" indent="0">
                  <a:buNone/>
                </a:pPr>
                <a:r>
                  <a:rPr lang="en-US" smtClean="0"/>
                  <a:t>Sehingga mengakibatkan koefisien B dan D harus nol. Sehingga </a:t>
                </a:r>
                <a:r>
                  <a:rPr lang="en-US" b="1" smtClean="0"/>
                  <a:t>pers. 15</a:t>
                </a:r>
                <a:r>
                  <a:rPr lang="en-US" smtClean="0"/>
                  <a:t> menjadi sbb :</a:t>
                </a:r>
              </a:p>
              <a:p>
                <a:pPr marL="201168" lvl="1" indent="0">
                  <a:buNone/>
                </a:pPr>
                <a:r>
                  <a:rPr lang="en-US" smtClean="0"/>
                  <a:t>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𝑧</m:t>
                        </m:r>
                      </m:sub>
                    </m:sSub>
                    <m:r>
                      <a:rPr lang="en-US" b="0" i="1" smtClean="0">
                        <a:latin typeface="Cambria Math" panose="02040503050406030204" pitchFamily="18" charset="0"/>
                      </a:rPr>
                      <m:t>=</m:t>
                    </m:r>
                    <m:r>
                      <a:rPr lang="en-US" b="0" i="1" smtClean="0">
                        <a:latin typeface="Cambria Math" panose="02040503050406030204" pitchFamily="18" charset="0"/>
                      </a:rPr>
                      <m:t>𝐴𝐶</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𝑥</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𝑦</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𝑧</m:t>
                                </m:r>
                              </m:sup>
                            </m:sSup>
                          </m:e>
                        </m:func>
                      </m:e>
                    </m:func>
                  </m:oMath>
                </a14:m>
                <a:r>
                  <a:rPr lang="en-US" smtClean="0"/>
                  <a:t> </a:t>
                </a:r>
              </a:p>
              <a:p>
                <a:pPr marL="201168" lvl="1" indent="0">
                  <a:buNone/>
                </a:pPr>
                <a:r>
                  <a:rPr lang="en-US"/>
                  <a:t> </a:t>
                </a:r>
              </a:p>
              <a:p>
                <a:pPr marL="201168" lvl="1" indent="0">
                  <a:buNone/>
                </a:pPr>
                <a:r>
                  <a:rPr lang="en-US" smtClean="0"/>
                  <a:t>Dimana AC merupakan amplitude medan listrik yang ditentukan berdasarkan besarnya daya input pada wave guide. Sedangkan kedua besaran lainnya yaitu M dan N didapatkan dengan cara memenuhi syarat batas pada x = a dan y = b.</a:t>
                </a:r>
              </a:p>
              <a:p>
                <a:pPr marL="201168" lvl="1" indent="0">
                  <a:buNone/>
                </a:pPr>
                <a:r>
                  <a:rPr lang="en-US" smtClean="0"/>
                  <a:t>Dengan menerapkan syarat batas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𝑧</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𝑎</m:t>
                        </m:r>
                      </m:sub>
                    </m:sSub>
                    <m:r>
                      <a:rPr lang="en-US" b="0" i="1" smtClean="0">
                        <a:latin typeface="Cambria Math" panose="02040503050406030204" pitchFamily="18" charset="0"/>
                      </a:rPr>
                      <m:t>=0, </m:t>
                    </m:r>
                  </m:oMath>
                </a14:m>
                <a:r>
                  <a:rPr lang="en-US" smtClean="0"/>
                  <a:t> maka didapat :</a:t>
                </a:r>
              </a:p>
              <a:p>
                <a:pPr marL="201168" lvl="1" indent="0">
                  <a:buNone/>
                </a:pPr>
                <a:r>
                  <a:rPr lang="en-US" b="0" smtClean="0"/>
                  <a:t>            </a:t>
                </a:r>
                <a14:m>
                  <m:oMath xmlns:m="http://schemas.openxmlformats.org/officeDocument/2006/math">
                    <m:r>
                      <a:rPr lang="en-US" b="0" i="1" smtClean="0">
                        <a:latin typeface="Cambria Math" panose="02040503050406030204" pitchFamily="18" charset="0"/>
                      </a:rPr>
                      <m:t>𝐴𝐶</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𝑎</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𝑦</m:t>
                                </m:r>
                              </m:sub>
                            </m:sSub>
                            <m:r>
                              <a:rPr lang="en-US" b="0" i="1" smtClean="0">
                                <a:latin typeface="Cambria Math" panose="02040503050406030204" pitchFamily="18" charset="0"/>
                              </a:rPr>
                              <m:t>=0</m:t>
                            </m:r>
                          </m:e>
                        </m:func>
                      </m:e>
                    </m:func>
                  </m:oMath>
                </a14:m>
                <a:r>
                  <a:rPr lang="en-US" smtClean="0"/>
                  <a:t>                                                                                                  </a:t>
                </a:r>
                <a:r>
                  <a:rPr lang="en-US" b="1" smtClean="0"/>
                  <a:t>pers.16</a:t>
                </a:r>
              </a:p>
              <a:p>
                <a:pPr marL="201168" lvl="1" indent="0">
                  <a:buNone/>
                </a:pP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1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14</a:t>
            </a:fld>
            <a:endParaRPr lang="en-US" dirty="0"/>
          </a:p>
        </p:txBody>
      </p:sp>
    </p:spTree>
    <p:extLst>
      <p:ext uri="{BB962C8B-B14F-4D97-AF65-F5344CB8AC3E}">
        <p14:creationId xmlns:p14="http://schemas.microsoft.com/office/powerpoint/2010/main" val="2477699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12203"/>
          </a:xfrm>
        </p:spPr>
        <p:txBody>
          <a:bodyPr>
            <a:normAutofit/>
          </a:bodyPr>
          <a:lstStyle/>
          <a:p>
            <a:r>
              <a:rPr lang="en-US" sz="4000"/>
              <a:t>Mode Gelombang dalam Wave Guide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845733"/>
                <a:ext cx="10058400" cy="4217441"/>
              </a:xfrm>
            </p:spPr>
            <p:txBody>
              <a:bodyPr>
                <a:normAutofit fontScale="85000" lnSpcReduction="20000"/>
              </a:bodyPr>
              <a:lstStyle/>
              <a:p>
                <a:r>
                  <a:rPr lang="en-US" smtClean="0"/>
                  <a:t>Dari pers.16 , karena AC tidak boleh nol, maka </a:t>
                </a:r>
                <a:r>
                  <a:rPr lang="en-US" b="1" smtClean="0"/>
                  <a:t>pers.16</a:t>
                </a:r>
                <a:r>
                  <a:rPr lang="en-US" smtClean="0"/>
                  <a:t> dapat dipenuhi jika </a:t>
                </a:r>
                <a14:m>
                  <m:oMath xmlns:m="http://schemas.openxmlformats.org/officeDocument/2006/math">
                    <m:r>
                      <a:rPr lang="en-US" b="0" i="1" smtClean="0">
                        <a:latin typeface="Cambria Math" panose="02040503050406030204" pitchFamily="18" charset="0"/>
                      </a:rPr>
                      <m:t>𝑀𝑎</m:t>
                    </m:r>
                    <m:r>
                      <a:rPr lang="en-US" b="0" i="1" smtClean="0">
                        <a:latin typeface="Cambria Math" panose="02040503050406030204" pitchFamily="18" charset="0"/>
                      </a:rPr>
                      <m:t> </m:t>
                    </m:r>
                  </m:oMath>
                </a14:m>
                <a:r>
                  <a:rPr lang="en-US" smtClean="0"/>
                  <a:t>dipilih sebagai :</a:t>
                </a:r>
              </a:p>
              <a:p>
                <a:r>
                  <a:rPr lang="en-US" smtClean="0"/>
                  <a:t>           </a:t>
                </a:r>
                <a14:m>
                  <m:oMath xmlns:m="http://schemas.openxmlformats.org/officeDocument/2006/math">
                    <m:r>
                      <a:rPr lang="en-US" i="1" smtClean="0">
                        <a:latin typeface="Cambria Math" panose="02040503050406030204" pitchFamily="18" charset="0"/>
                      </a:rPr>
                      <m:t>𝑀</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𝜋</m:t>
                    </m:r>
                  </m:oMath>
                </a14:m>
                <a:r>
                  <a:rPr lang="en-US" smtClean="0"/>
                  <a:t>  ,      dimana  m = 1, 2, 3, ….</a:t>
                </a:r>
              </a:p>
              <a:p>
                <a:r>
                  <a:rPr lang="en-US" b="0" smtClean="0"/>
                  <a:t>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𝑎</m:t>
                        </m:r>
                      </m:den>
                    </m:f>
                  </m:oMath>
                </a14:m>
                <a:r>
                  <a:rPr lang="en-US" smtClean="0"/>
                  <a:t>  </a:t>
                </a:r>
                <a:endParaRPr lang="en-US"/>
              </a:p>
              <a:p>
                <a:r>
                  <a:rPr lang="en-US" smtClean="0"/>
                  <a:t>Hal serupa juga berlaku pada syarat batas untuk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𝑧</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𝑏</m:t>
                        </m:r>
                      </m:sub>
                    </m:sSub>
                    <m:r>
                      <a:rPr lang="en-US" b="0" i="1" smtClean="0">
                        <a:latin typeface="Cambria Math" panose="02040503050406030204" pitchFamily="18" charset="0"/>
                      </a:rPr>
                      <m:t>=0,</m:t>
                    </m:r>
                  </m:oMath>
                </a14:m>
                <a:r>
                  <a:rPr lang="en-US" smtClean="0"/>
                  <a:t> sehingga didapat :</a:t>
                </a:r>
              </a:p>
              <a:p>
                <a:r>
                  <a:rPr lang="en-US" b="0" smtClean="0"/>
                  <a:t>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𝑏</m:t>
                        </m:r>
                      </m:den>
                    </m:f>
                  </m:oMath>
                </a14:m>
                <a:r>
                  <a:rPr lang="en-US" smtClean="0"/>
                  <a:t> , dimana  n = 1, 2, 3, …</a:t>
                </a:r>
              </a:p>
              <a:p>
                <a:r>
                  <a:rPr lang="en-US" smtClean="0"/>
                  <a:t>Adapun m dan n merupakan mode yang mungkin muncul, dimana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𝑇𝑀</m:t>
                        </m:r>
                      </m:e>
                      <m:sub>
                        <m:r>
                          <a:rPr lang="en-US" b="0" i="1" smtClean="0">
                            <a:latin typeface="Cambria Math" panose="02040503050406030204" pitchFamily="18" charset="0"/>
                          </a:rPr>
                          <m:t>𝑚𝑛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𝑇𝑀</m:t>
                        </m:r>
                      </m:e>
                      <m:sub>
                        <m:r>
                          <a:rPr lang="en-US" b="0" i="1" smtClean="0">
                            <a:latin typeface="Cambria Math" panose="02040503050406030204" pitchFamily="18" charset="0"/>
                          </a:rPr>
                          <m:t>11</m:t>
                        </m:r>
                      </m:sub>
                    </m:sSub>
                  </m:oMath>
                </a14:m>
                <a:r>
                  <a:rPr lang="en-US" smtClean="0"/>
                  <a:t> merupakan mode terendah untuk mode TM.</a:t>
                </a:r>
              </a:p>
              <a:p>
                <a:r>
                  <a:rPr lang="en-US" smtClean="0"/>
                  <a:t>Sehingga dari pers.16 untuk komponen axial medan listrik didapat :</a:t>
                </a:r>
              </a:p>
              <a:p>
                <a:r>
                  <a:rPr lang="en-US" smtClean="0"/>
                  <a:t>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𝑧</m:t>
                        </m:r>
                      </m:sub>
                    </m:sSub>
                    <m:r>
                      <a:rPr lang="en-US" b="0" i="1" smtClean="0">
                        <a:latin typeface="Cambria Math" panose="02040503050406030204" pitchFamily="18" charset="0"/>
                      </a:rPr>
                      <m:t>=</m:t>
                    </m:r>
                    <m:r>
                      <a:rPr lang="en-US" b="0" i="1" smtClean="0">
                        <a:latin typeface="Cambria Math" panose="02040503050406030204" pitchFamily="18" charset="0"/>
                      </a:rPr>
                      <m:t>𝐴𝐶</m:t>
                    </m:r>
                    <m:r>
                      <a:rPr lang="en-US" b="0" i="1" smtClean="0">
                        <a:latin typeface="Cambria Math" panose="02040503050406030204" pitchFamily="18" charset="0"/>
                      </a:rPr>
                      <m:t> </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𝑎</m:t>
                                </m:r>
                              </m:den>
                            </m:f>
                            <m:r>
                              <a:rPr lang="en-US" b="0" i="1" smtClean="0">
                                <a:latin typeface="Cambria Math" panose="02040503050406030204" pitchFamily="18" charset="0"/>
                              </a:rPr>
                              <m:t>𝑥</m:t>
                            </m:r>
                          </m:e>
                        </m:d>
                      </m:e>
                    </m:fun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𝑏</m:t>
                                </m:r>
                              </m:den>
                            </m:f>
                            <m:r>
                              <a:rPr lang="en-US" b="0" i="1" smtClean="0">
                                <a:latin typeface="Cambria Math" panose="02040503050406030204" pitchFamily="18" charset="0"/>
                              </a:rPr>
                              <m:t>𝑦</m:t>
                            </m:r>
                          </m:e>
                        </m:d>
                      </m:e>
                    </m:func>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𝑧</m:t>
                        </m:r>
                      </m:sup>
                    </m:sSup>
                    <m:r>
                      <a:rPr lang="en-US" b="0" i="1" smtClean="0">
                        <a:latin typeface="Cambria Math" panose="02040503050406030204" pitchFamily="18" charset="0"/>
                      </a:rPr>
                      <m:t>   </m:t>
                    </m:r>
                    <m:r>
                      <a:rPr lang="en-US" b="0" i="1" smtClean="0">
                        <a:latin typeface="Cambria Math" panose="02040503050406030204" pitchFamily="18" charset="0"/>
                      </a:rPr>
                      <m:t>𝑢𝑛𝑡𝑢𝑘</m:t>
                    </m:r>
                    <m:r>
                      <a:rPr lang="en-US" b="0" i="1" smtClean="0">
                        <a:latin typeface="Cambria Math" panose="02040503050406030204" pitchFamily="18" charset="0"/>
                      </a:rPr>
                      <m:t> </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=1,2,3…</m:t>
                    </m:r>
                  </m:oMath>
                </a14:m>
                <a:r>
                  <a:rPr lang="en-US" smtClean="0"/>
                  <a:t>                    </a:t>
                </a:r>
                <a:r>
                  <a:rPr lang="en-US" b="1" smtClean="0"/>
                  <a:t>pers.17</a:t>
                </a:r>
              </a:p>
              <a:p>
                <a:endParaRPr lang="en-US" smtClean="0"/>
              </a:p>
              <a:p>
                <a:r>
                  <a:rPr lang="en-US"/>
                  <a:t> </a:t>
                </a:r>
                <a:r>
                  <a:rPr lang="en-US" smtClean="0"/>
                  <a:t> </a:t>
                </a: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845733"/>
                <a:ext cx="10058400" cy="4217441"/>
              </a:xfrm>
              <a:blipFill rotWithShape="0">
                <a:blip r:embed="rId2"/>
                <a:stretch>
                  <a:fillRect l="-364" t="-216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15</a:t>
            </a:fld>
            <a:endParaRPr lang="en-US" dirty="0"/>
          </a:p>
        </p:txBody>
      </p:sp>
    </p:spTree>
    <p:extLst>
      <p:ext uri="{BB962C8B-B14F-4D97-AF65-F5344CB8AC3E}">
        <p14:creationId xmlns:p14="http://schemas.microsoft.com/office/powerpoint/2010/main" val="228665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66948"/>
          </a:xfrm>
        </p:spPr>
        <p:txBody>
          <a:bodyPr>
            <a:normAutofit/>
          </a:bodyPr>
          <a:lstStyle/>
          <a:p>
            <a:r>
              <a:rPr lang="en-US" sz="4000"/>
              <a:t>Mode Gelombang dalam Wave Guide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r>
                  <a:rPr lang="en-US" smtClean="0"/>
                  <a:t>Dengan substitusi M dan N  pada </a:t>
                </a:r>
                <a:r>
                  <a:rPr lang="en-US" b="1" smtClean="0"/>
                  <a:t>pers.14 </a:t>
                </a:r>
                <a:r>
                  <a:rPr lang="en-US" smtClean="0"/>
                  <a:t>maka persamaan untuk pencarian mode gelombang TM dapat ditulis sebagai berikut :</a:t>
                </a:r>
              </a:p>
              <a:p>
                <a:pPr marL="0" indent="0">
                  <a:buNone/>
                </a:pPr>
                <a:r>
                  <a:rPr lang="en-US" b="0" smtClean="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𝑎</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𝑏</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 </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𝜇𝜀</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𝛾</m:t>
                            </m:r>
                          </m:e>
                          <m:sup>
                            <m:r>
                              <a:rPr lang="en-US" b="0" i="1" smtClean="0">
                                <a:latin typeface="Cambria Math" panose="02040503050406030204" pitchFamily="18" charset="0"/>
                                <a:ea typeface="Cambria Math" panose="02040503050406030204" pitchFamily="18" charset="0"/>
                              </a:rPr>
                              <m:t>2</m:t>
                            </m:r>
                          </m:sup>
                        </m:sSup>
                      </m:e>
                    </m:d>
                    <m:r>
                      <a:rPr lang="en-US" b="0" i="1" smtClean="0">
                        <a:latin typeface="Cambria Math" panose="02040503050406030204" pitchFamily="18" charset="0"/>
                      </a:rPr>
                      <m:t>=0</m:t>
                    </m:r>
                  </m:oMath>
                </a14:m>
                <a:endParaRPr lang="en-US" smtClean="0"/>
              </a:p>
              <a:p>
                <a:pPr marL="0" indent="0">
                  <a:buNone/>
                </a:pPr>
                <a:r>
                  <a:rPr lang="en-US" smtClean="0"/>
                  <a:t>Sehingga persamaan konstanta propagasinya dapat ditulis menajdi :</a:t>
                </a:r>
              </a:p>
              <a:p>
                <a:pPr marL="0" indent="0">
                  <a:buNone/>
                </a:pPr>
                <a:r>
                  <a:rPr lang="en-US" smtClean="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 </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𝑎</m:t>
                                    </m:r>
                                  </m:den>
                                </m:f>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𝑏</m:t>
                                    </m:r>
                                  </m:den>
                                </m:f>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𝜇𝜀</m:t>
                        </m:r>
                      </m:e>
                    </m:rad>
                  </m:oMath>
                </a14:m>
                <a:r>
                  <a:rPr lang="en-US" smtClean="0"/>
                  <a:t>                                                                     </a:t>
                </a:r>
                <a:r>
                  <a:rPr lang="en-US" b="1" smtClean="0"/>
                  <a:t>pers. 18</a:t>
                </a:r>
              </a:p>
              <a:p>
                <a:pPr marL="0" indent="0">
                  <a:buNone/>
                </a:pPr>
                <a:r>
                  <a:rPr lang="en-US" smtClean="0"/>
                  <a:t>Dari studi mengenai propagasi gelombang datar di dalam medium konduktif diindikasikan bahwa untuk propagasi gelombang yang terjadi, </a:t>
                </a:r>
                <a14:m>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 </m:t>
                    </m:r>
                  </m:oMath>
                </a14:m>
                <a:r>
                  <a:rPr lang="en-US"/>
                  <a:t> pasti berupa bilangan imajiner dimana , </a:t>
                </a:r>
                <a14:m>
                  <m:oMath xmlns:m="http://schemas.openxmlformats.org/officeDocument/2006/math">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 </m:t>
                    </m:r>
                  </m:oMath>
                </a14:m>
                <a:r>
                  <a:rPr lang="en-US" smtClean="0"/>
                  <a:t> =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𝛽</m:t>
                    </m:r>
                    <m:r>
                      <a:rPr lang="en-US" b="0" i="0" smtClean="0">
                        <a:latin typeface="Cambria Math" panose="02040503050406030204" pitchFamily="18" charset="0"/>
                        <a:ea typeface="Cambria Math" panose="02040503050406030204" pitchFamily="18" charset="0"/>
                      </a:rPr>
                      <m:t>.</m:t>
                    </m:r>
                  </m:oMath>
                </a14:m>
                <a:r>
                  <a:rPr lang="en-US" smtClean="0"/>
                  <a:t> Sehingga pers.18 dapat ditulis sbb :</a:t>
                </a:r>
              </a:p>
              <a:p>
                <a:pPr marL="0" indent="0">
                  <a:buNone/>
                </a:pPr>
                <a:r>
                  <a:rPr lang="en-US" smtClean="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𝑚𝑛</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𝜇𝜀</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𝑎</m:t>
                                    </m:r>
                                  </m:den>
                                </m:f>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𝑏</m:t>
                                    </m:r>
                                  </m:den>
                                </m:f>
                              </m:e>
                            </m:d>
                          </m:e>
                          <m:sup>
                            <m:r>
                              <a:rPr lang="en-US" b="0" i="1" smtClean="0">
                                <a:latin typeface="Cambria Math" panose="02040503050406030204" pitchFamily="18" charset="0"/>
                                <a:ea typeface="Cambria Math" panose="02040503050406030204" pitchFamily="18" charset="0"/>
                              </a:rPr>
                              <m:t>2</m:t>
                            </m:r>
                          </m:sup>
                        </m:sSup>
                      </m:e>
                    </m:rad>
                  </m:oMath>
                </a14:m>
                <a:r>
                  <a:rPr lang="en-US" smtClean="0"/>
                  <a:t>                                                       </a:t>
                </a:r>
                <a:r>
                  <a:rPr lang="en-US" b="1" smtClean="0"/>
                  <a:t>pers.19</a:t>
                </a:r>
                <a:endParaRPr lang="en-US" b="1"/>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55" t="-19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16</a:t>
            </a:fld>
            <a:endParaRPr lang="en-US" dirty="0"/>
          </a:p>
        </p:txBody>
      </p:sp>
    </p:spTree>
    <p:extLst>
      <p:ext uri="{BB962C8B-B14F-4D97-AF65-F5344CB8AC3E}">
        <p14:creationId xmlns:p14="http://schemas.microsoft.com/office/powerpoint/2010/main" val="897388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66948"/>
          </a:xfrm>
        </p:spPr>
        <p:txBody>
          <a:bodyPr/>
          <a:lstStyle/>
          <a:p>
            <a:r>
              <a:rPr lang="en-US"/>
              <a:t>Mode Gelombang dalam Wave Guide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smtClean="0"/>
                  <a:t>1. Rektangular Wave Guide </a:t>
                </a:r>
                <a:r>
                  <a:rPr lang="en-US" b="1"/>
                  <a:t>Mode </a:t>
                </a:r>
                <a:r>
                  <a:rPr lang="en-US" b="1" smtClean="0"/>
                  <a:t>TE</a:t>
                </a:r>
              </a:p>
              <a:p>
                <a:r>
                  <a:rPr lang="en-US" smtClean="0"/>
                  <a:t>Pada mode TE komponen axial dari medan listrik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𝑧</m:t>
                        </m:r>
                      </m:sub>
                    </m:sSub>
                    <m:r>
                      <a:rPr lang="en-US" b="0" i="1" smtClean="0">
                        <a:latin typeface="Cambria Math" panose="02040503050406030204" pitchFamily="18" charset="0"/>
                      </a:rPr>
                      <m:t>=0</m:t>
                    </m:r>
                  </m:oMath>
                </a14:m>
                <a:r>
                  <a:rPr lang="en-US" smtClean="0"/>
                  <a:t> </a:t>
                </a:r>
                <a:r>
                  <a:rPr lang="en-US"/>
                  <a:t> </a:t>
                </a:r>
                <a:r>
                  <a:rPr lang="en-US" smtClean="0"/>
                  <a:t>dan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𝑧</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smtClean="0"/>
                  <a:t>  sehingga medan magnetnya dapat dituliskan sebagai berikut :</a:t>
                </a:r>
              </a:p>
              <a:p>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𝑧</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𝑀𝑥</m:t>
                            </m:r>
                            <m:r>
                              <a:rPr lang="en-US" b="0" i="1" smtClean="0">
                                <a:latin typeface="Cambria Math" panose="02040503050406030204" pitchFamily="18" charset="0"/>
                              </a:rPr>
                              <m:t>+</m:t>
                            </m:r>
                            <m:r>
                              <a:rPr lang="en-US" b="0" i="1" smtClean="0">
                                <a:latin typeface="Cambria Math" panose="02040503050406030204" pitchFamily="18" charset="0"/>
                              </a:rPr>
                              <m:t>𝐵</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𝑀𝑥</m:t>
                                </m:r>
                              </m:e>
                            </m:func>
                          </m:e>
                        </m:func>
                      </m:e>
                    </m:d>
                    <m:d>
                      <m:dPr>
                        <m:ctrlPr>
                          <a:rPr lang="en-US" b="0" i="1" smtClean="0">
                            <a:latin typeface="Cambria Math" panose="02040503050406030204" pitchFamily="18" charset="0"/>
                          </a:rPr>
                        </m:ctrlPr>
                      </m:dPr>
                      <m:e>
                        <m:r>
                          <a:rPr lang="en-US" b="0" i="1" smtClean="0">
                            <a:latin typeface="Cambria Math" panose="02040503050406030204" pitchFamily="18" charset="0"/>
                          </a:rPr>
                          <m:t>𝐶</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𝑁𝑦</m:t>
                            </m:r>
                          </m:e>
                        </m:func>
                        <m:r>
                          <a:rPr lang="en-US" b="0" i="1" smtClean="0">
                            <a:latin typeface="Cambria Math" panose="02040503050406030204" pitchFamily="18" charset="0"/>
                          </a:rPr>
                          <m:t>+</m:t>
                        </m:r>
                        <m:r>
                          <a:rPr lang="en-US" b="0" i="1" smtClean="0">
                            <a:latin typeface="Cambria Math" panose="02040503050406030204" pitchFamily="18" charset="0"/>
                          </a:rPr>
                          <m:t>𝐷</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𝑁𝑦</m:t>
                            </m:r>
                          </m:e>
                        </m:func>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rPr>
                          <m:t>𝑧</m:t>
                        </m:r>
                      </m:sup>
                    </m:sSup>
                  </m:oMath>
                </a14:m>
                <a:r>
                  <a:rPr lang="en-US" smtClean="0"/>
                  <a:t>    			</a:t>
                </a:r>
                <a:r>
                  <a:rPr lang="en-US" b="1" smtClean="0"/>
                  <a:t>pers. 30</a:t>
                </a:r>
              </a:p>
              <a:p>
                <a:r>
                  <a:rPr lang="en-US" smtClean="0"/>
                  <a:t>Dalam hal yang sama dengan mode TM, maka bentuk transvers untuk komponen medan listrik mode TE (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𝑧</m:t>
                        </m:r>
                      </m:sub>
                    </m:sSub>
                    <m:r>
                      <a:rPr lang="en-US" b="0" i="1" smtClean="0">
                        <a:latin typeface="Cambria Math" panose="02040503050406030204" pitchFamily="18" charset="0"/>
                      </a:rPr>
                      <m:t>=0 ) </m:t>
                    </m:r>
                  </m:oMath>
                </a14:m>
                <a:r>
                  <a:rPr lang="en-US" smtClean="0"/>
                  <a:t> adalah :</a:t>
                </a:r>
              </a:p>
              <a:p>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𝑦</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𝜔𝜇</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𝛾</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𝜇𝜀</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𝑧</m:t>
                            </m:r>
                          </m:sub>
                        </m:sSub>
                      </m:num>
                      <m:den>
                        <m:r>
                          <a:rPr lang="en-US" b="0" i="1" smtClean="0">
                            <a:latin typeface="Cambria Math" panose="02040503050406030204" pitchFamily="18" charset="0"/>
                          </a:rPr>
                          <m:t>𝜕</m:t>
                        </m:r>
                        <m:r>
                          <a:rPr lang="en-US" b="0" i="1" smtClean="0">
                            <a:latin typeface="Cambria Math" panose="02040503050406030204" pitchFamily="18" charset="0"/>
                          </a:rPr>
                          <m:t>𝑥</m:t>
                        </m:r>
                      </m:den>
                    </m:f>
                  </m:oMath>
                </a14:m>
                <a:endParaRPr lang="en-US"/>
              </a:p>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en-US" b="0" i="1" smtClean="0">
                            <a:latin typeface="Cambria Math" panose="02040503050406030204" pitchFamily="18" charset="0"/>
                          </a:rPr>
                          <m:t>𝑥</m:t>
                        </m:r>
                      </m:sub>
                    </m:sSub>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ea typeface="Cambria Math" panose="02040503050406030204" pitchFamily="18" charset="0"/>
                          </a:rPr>
                          <m:t>𝜔𝜇</m:t>
                        </m:r>
                      </m:num>
                      <m:den>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𝛾</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𝜔</m:t>
                            </m:r>
                          </m:e>
                          <m:sup>
                            <m:r>
                              <a:rPr lang="en-US" i="1">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𝜇𝜀</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𝐻</m:t>
                                </m:r>
                              </m:e>
                            </m:acc>
                          </m:e>
                          <m:sub>
                            <m:r>
                              <a:rPr lang="en-US" i="1">
                                <a:latin typeface="Cambria Math" panose="02040503050406030204" pitchFamily="18" charset="0"/>
                              </a:rPr>
                              <m:t>𝑧</m:t>
                            </m:r>
                          </m:sub>
                        </m:sSub>
                      </m:num>
                      <m:den>
                        <m:r>
                          <a:rPr lang="en-US" i="1">
                            <a:latin typeface="Cambria Math" panose="02040503050406030204" pitchFamily="18" charset="0"/>
                          </a:rPr>
                          <m:t>𝜕</m:t>
                        </m:r>
                        <m:r>
                          <a:rPr lang="en-US" b="0" i="1" smtClean="0">
                            <a:latin typeface="Cambria Math" panose="02040503050406030204" pitchFamily="18" charset="0"/>
                          </a:rPr>
                          <m:t>𝑦</m:t>
                        </m:r>
                      </m:den>
                    </m:f>
                  </m:oMath>
                </a14:m>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1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17</a:t>
            </a:fld>
            <a:endParaRPr lang="en-US" dirty="0"/>
          </a:p>
        </p:txBody>
      </p:sp>
    </p:spTree>
    <p:extLst>
      <p:ext uri="{BB962C8B-B14F-4D97-AF65-F5344CB8AC3E}">
        <p14:creationId xmlns:p14="http://schemas.microsoft.com/office/powerpoint/2010/main" val="568193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96609"/>
          </a:xfrm>
        </p:spPr>
        <p:txBody>
          <a:bodyPr>
            <a:normAutofit/>
          </a:bodyPr>
          <a:lstStyle/>
          <a:p>
            <a:r>
              <a:rPr lang="en-US" sz="4000"/>
              <a:t>Mode Gelombang dalam Wave Guide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Kemudian dengan mengalikan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𝑧</m:t>
                        </m:r>
                      </m:sub>
                    </m:sSub>
                  </m:oMath>
                </a14:m>
                <a:r>
                  <a:rPr lang="en-US" smtClean="0"/>
                  <a:t> dengan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𝑒</m:t>
                        </m:r>
                      </m:e>
                      <m:sup>
                        <m:r>
                          <a:rPr lang="en-US" i="1" smtClean="0">
                            <a:latin typeface="Cambria Math" panose="02040503050406030204" pitchFamily="18" charset="0"/>
                          </a:rPr>
                          <m:t>𝑖</m:t>
                        </m:r>
                        <m:r>
                          <a:rPr lang="el-GR" i="1" smtClean="0">
                            <a:latin typeface="Cambria Math" panose="02040503050406030204" pitchFamily="18" charset="0"/>
                          </a:rPr>
                          <m:t>𝜔</m:t>
                        </m:r>
                        <m:r>
                          <a:rPr lang="en-US" i="1" smtClean="0">
                            <a:latin typeface="Cambria Math" panose="02040503050406030204" pitchFamily="18" charset="0"/>
                          </a:rPr>
                          <m:t>𝑡</m:t>
                        </m:r>
                      </m:sup>
                    </m:sSup>
                  </m:oMath>
                </a14:m>
                <a:r>
                  <a:rPr lang="en-US" smtClean="0"/>
                  <a:t> dan mengambil bagian real dari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en-US" i="1">
                            <a:latin typeface="Cambria Math" panose="02040503050406030204" pitchFamily="18" charset="0"/>
                          </a:rPr>
                          <m:t>𝑧</m:t>
                        </m:r>
                      </m:sub>
                    </m:sSub>
                  </m:oMath>
                </a14:m>
                <a:r>
                  <a:rPr lang="en-US" smtClean="0"/>
                  <a:t> pada pers.17 didapat :</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𝑧</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𝐴𝐶</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𝑎</m:t>
                                </m:r>
                              </m:den>
                            </m:f>
                            <m:r>
                              <a:rPr lang="en-US" b="0" i="1" smtClean="0">
                                <a:latin typeface="Cambria Math" panose="02040503050406030204" pitchFamily="18" charset="0"/>
                              </a:rPr>
                              <m:t>𝑥</m:t>
                            </m:r>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𝑏</m:t>
                                    </m:r>
                                  </m:den>
                                </m:f>
                                <m:r>
                                  <a:rPr lang="en-US" b="0" i="1" smtClean="0">
                                    <a:latin typeface="Cambria Math" panose="02040503050406030204" pitchFamily="18" charset="0"/>
                                  </a:rPr>
                                  <m:t>𝑦</m:t>
                                </m:r>
                              </m:e>
                            </m:d>
                            <m:r>
                              <a:rPr lang="en-US" b="0" i="1" smtClean="0">
                                <a:latin typeface="Cambria Math" panose="02040503050406030204" pitchFamily="18" charset="0"/>
                              </a:rPr>
                              <m:t>𝑅𝑒</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𝑧</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m:t>
                                    </m:r>
                                    <m:r>
                                      <a:rPr lang="el-GR" b="0" i="1" smtClean="0">
                                        <a:latin typeface="Cambria Math" panose="02040503050406030204" pitchFamily="18" charset="0"/>
                                      </a:rPr>
                                      <m:t>𝜔</m:t>
                                    </m:r>
                                    <m:r>
                                      <a:rPr lang="en-US" b="0" i="1" smtClean="0">
                                        <a:latin typeface="Cambria Math" panose="02040503050406030204" pitchFamily="18" charset="0"/>
                                      </a:rPr>
                                      <m:t>𝑡</m:t>
                                    </m:r>
                                  </m:sup>
                                </m:sSup>
                              </m:e>
                            </m:d>
                          </m:e>
                        </m:func>
                      </m:e>
                    </m:func>
                  </m:oMath>
                </a14:m>
                <a:endParaRPr lang="en-US" smtClean="0"/>
              </a:p>
              <a:p>
                <a14:m>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 </m:t>
                    </m:r>
                    <m:r>
                      <a:rPr lang="en-US" i="1">
                        <a:latin typeface="Cambria Math" panose="02040503050406030204" pitchFamily="18" charset="0"/>
                      </a:rPr>
                      <m:t>𝐴𝐶</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𝑚</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𝑎</m:t>
                                </m:r>
                              </m:den>
                            </m:f>
                            <m:r>
                              <a:rPr lang="en-US" i="1">
                                <a:latin typeface="Cambria Math" panose="02040503050406030204" pitchFamily="18" charset="0"/>
                              </a:rPr>
                              <m:t>𝑥</m:t>
                            </m:r>
                          </m:e>
                        </m:d>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𝑏</m:t>
                                    </m:r>
                                  </m:den>
                                </m:f>
                                <m:r>
                                  <a:rPr lang="en-US" i="1">
                                    <a:latin typeface="Cambria Math" panose="02040503050406030204" pitchFamily="18" charset="0"/>
                                  </a:rPr>
                                  <m:t>𝑦</m:t>
                                </m:r>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𝑚𝑛</m:t>
                                        </m:r>
                                      </m:sub>
                                    </m:sSub>
                                    <m:r>
                                      <a:rPr lang="en-US" b="0" i="1" smtClean="0">
                                        <a:latin typeface="Cambria Math" panose="02040503050406030204" pitchFamily="18" charset="0"/>
                                        <a:ea typeface="Cambria Math" panose="02040503050406030204" pitchFamily="18" charset="0"/>
                                      </a:rPr>
                                      <m:t>𝑧</m:t>
                                    </m:r>
                                  </m:e>
                                </m:d>
                              </m:e>
                            </m:func>
                          </m:e>
                        </m:func>
                      </m:e>
                    </m:func>
                  </m:oMath>
                </a14:m>
                <a:r>
                  <a:rPr lang="en-US" smtClean="0"/>
                  <a:t>                      </a:t>
                </a:r>
                <a:r>
                  <a:rPr lang="en-US" b="1" smtClean="0"/>
                  <a:t>pers.20</a:t>
                </a:r>
              </a:p>
              <a:p>
                <a:r>
                  <a:rPr lang="en-US" smtClean="0"/>
                  <a:t>Pada persamaan diatas menunjukan penjalaran gelomabang sinusoidal pada arak sumbu z positif. Dengann melihat pers.19, konstanta </a:t>
                </a:r>
                <a14:m>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 </m:t>
                    </m:r>
                  </m:oMath>
                </a14:m>
                <a:r>
                  <a:rPr lang="en-US" smtClean="0"/>
                  <a:t> akan benar-benar imajiner jika :</a:t>
                </a:r>
              </a:p>
              <a:p>
                <a:r>
                  <a:rPr lang="en-US" b="0" smtClean="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𝜔</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𝜇𝜀</m:t>
                    </m:r>
                  </m:oMath>
                </a14:m>
                <a:r>
                  <a:rPr lang="en-US" smtClean="0"/>
                  <a:t> &gt; </a:t>
                </a:r>
                <a14:m>
                  <m:oMath xmlns:m="http://schemas.openxmlformats.org/officeDocument/2006/math">
                    <m:d>
                      <m:dPr>
                        <m:begChr m:val="["/>
                        <m:endChr m:val="]"/>
                        <m:ctrlPr>
                          <a:rPr lang="en-US" i="1" smtClean="0">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𝑎</m:t>
                                    </m:r>
                                  </m:den>
                                </m:f>
                              </m:e>
                            </m:d>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𝑏</m:t>
                                    </m:r>
                                  </m:den>
                                </m:f>
                              </m:e>
                            </m:d>
                          </m:e>
                          <m:sup>
                            <m:r>
                              <a:rPr lang="en-US" i="1">
                                <a:latin typeface="Cambria Math" panose="02040503050406030204" pitchFamily="18" charset="0"/>
                                <a:ea typeface="Cambria Math" panose="02040503050406030204" pitchFamily="18" charset="0"/>
                              </a:rPr>
                              <m:t>2</m:t>
                            </m:r>
                          </m:sup>
                        </m:sSup>
                      </m:e>
                    </m:d>
                  </m:oMath>
                </a14:m>
                <a:r>
                  <a:rPr lang="en-US" smtClean="0"/>
                  <a:t>              </a:t>
                </a:r>
                <a:r>
                  <a:rPr lang="en-US" b="1" smtClean="0"/>
                  <a:t>                                        	pers.21</a:t>
                </a:r>
              </a:p>
              <a:p>
                <a:r>
                  <a:rPr lang="en-US" smtClean="0"/>
                  <a:t>Sebaliknya akan real jika :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𝜔</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𝜇𝜀</m:t>
                    </m:r>
                  </m:oMath>
                </a14:m>
                <a:r>
                  <a:rPr lang="en-US"/>
                  <a:t> </a:t>
                </a:r>
                <a:r>
                  <a:rPr lang="en-US" smtClean="0"/>
                  <a:t>&lt;  </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𝑎</m:t>
                                    </m:r>
                                  </m:den>
                                </m:f>
                              </m:e>
                            </m:d>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𝑏</m:t>
                                    </m:r>
                                  </m:den>
                                </m:f>
                              </m:e>
                            </m:d>
                          </m:e>
                          <m:sup>
                            <m:r>
                              <a:rPr lang="en-US" i="1">
                                <a:latin typeface="Cambria Math" panose="02040503050406030204" pitchFamily="18" charset="0"/>
                                <a:ea typeface="Cambria Math" panose="02040503050406030204" pitchFamily="18" charset="0"/>
                              </a:rPr>
                              <m:t>2</m:t>
                            </m:r>
                          </m:sup>
                        </m:sSup>
                      </m:e>
                    </m:d>
                  </m:oMath>
                </a14:m>
                <a:r>
                  <a:rPr lang="en-US"/>
                  <a:t> </a:t>
                </a:r>
                <a:r>
                  <a:rPr lang="en-US" smtClean="0"/>
                  <a:t> sehingga </a:t>
                </a:r>
                <a14:m>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𝑚𝑛</m:t>
                        </m:r>
                      </m:sub>
                    </m:sSub>
                  </m:oMath>
                </a14:m>
                <a:endParaRPr lang="en-US"/>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758" r="-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18</a:t>
            </a:fld>
            <a:endParaRPr lang="en-US" dirty="0"/>
          </a:p>
        </p:txBody>
      </p:sp>
    </p:spTree>
    <p:extLst>
      <p:ext uri="{BB962C8B-B14F-4D97-AF65-F5344CB8AC3E}">
        <p14:creationId xmlns:p14="http://schemas.microsoft.com/office/powerpoint/2010/main" val="486413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10677"/>
          </a:xfrm>
        </p:spPr>
        <p:txBody>
          <a:bodyPr/>
          <a:lstStyle/>
          <a:p>
            <a:r>
              <a:rPr lang="en-US"/>
              <a:t>Mode Gelombang dalam Wave Guide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algn="just"/>
                <a:r>
                  <a:rPr lang="en-US" smtClean="0"/>
                  <a:t>Untuk mendapatkan propagasi gelombang di dalam wave guide , diperlukan wave guide dengan dimensi a dan b , dan frekuensi eksitasi dari </a:t>
                </a:r>
                <a14:m>
                  <m:oMath xmlns:m="http://schemas.openxmlformats.org/officeDocument/2006/math">
                    <m:r>
                      <a:rPr lang="en-US" i="1" smtClean="0">
                        <a:latin typeface="Cambria Math" panose="02040503050406030204" pitchFamily="18" charset="0"/>
                        <a:ea typeface="Cambria Math" panose="02040503050406030204" pitchFamily="18" charset="0"/>
                      </a:rPr>
                      <m:t>𝜔</m:t>
                    </m:r>
                  </m:oMath>
                </a14:m>
                <a:r>
                  <a:rPr lang="en-US" smtClean="0"/>
                  <a:t> yang memenuhi pada </a:t>
                </a:r>
                <a:r>
                  <a:rPr lang="en-US" b="1" smtClean="0"/>
                  <a:t>pers. 21. </a:t>
                </a:r>
                <a:r>
                  <a:rPr lang="en-US" smtClean="0"/>
                  <a:t>Frekuensi cutoff didefinisikan sebagai frekuensi terendah yang amsih mungkin untuk propagasi gelombang sepanjang wave guide yang didapatkan dengan substitusi </a:t>
                </a:r>
                <a14:m>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=0</m:t>
                    </m:r>
                  </m:oMath>
                </a14:m>
                <a:r>
                  <a:rPr lang="en-US" b="1" smtClean="0"/>
                  <a:t>, </a:t>
                </a:r>
                <a:r>
                  <a:rPr lang="en-US" smtClean="0"/>
                  <a:t>pada </a:t>
                </a:r>
                <a:r>
                  <a:rPr lang="en-US" b="1" smtClean="0"/>
                  <a:t>pers.18. </a:t>
                </a:r>
              </a:p>
              <a:p>
                <a:pPr algn="just"/>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𝑐</m:t>
                        </m:r>
                      </m:sub>
                    </m:sSub>
                    <m:rad>
                      <m:radPr>
                        <m:degHide m:val="on"/>
                        <m:ctrlPr>
                          <a:rPr lang="en-US" i="1" smtClean="0">
                            <a:latin typeface="Cambria Math" panose="02040503050406030204" pitchFamily="18" charset="0"/>
                          </a:rPr>
                        </m:ctrlPr>
                      </m:radPr>
                      <m:deg/>
                      <m:e>
                        <m:r>
                          <a:rPr lang="en-US" i="1" smtClean="0">
                            <a:latin typeface="Cambria Math" panose="02040503050406030204" pitchFamily="18" charset="0"/>
                            <a:ea typeface="Cambria Math" panose="02040503050406030204" pitchFamily="18" charset="0"/>
                          </a:rPr>
                          <m:t>𝜇𝜀</m:t>
                        </m:r>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𝑎</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𝑏</m:t>
                                    </m:r>
                                  </m:den>
                                </m:f>
                              </m:e>
                            </m:d>
                          </m:e>
                          <m:sup>
                            <m:r>
                              <a:rPr lang="en-US" b="0" i="1" smtClean="0">
                                <a:latin typeface="Cambria Math" panose="02040503050406030204" pitchFamily="18" charset="0"/>
                              </a:rPr>
                              <m:t>2</m:t>
                            </m:r>
                          </m:sup>
                        </m:sSup>
                      </m:e>
                    </m:rad>
                  </m:oMath>
                </a14:m>
                <a:r>
                  <a:rPr lang="en-US" smtClean="0"/>
                  <a:t>   dan didapat :</a:t>
                </a:r>
              </a:p>
              <a:p>
                <a:pPr algn="just"/>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𝑚𝑛</m:t>
                        </m:r>
                      </m:sub>
                    </m:sSub>
                    <m:r>
                      <a:rPr lang="en-US" i="1">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𝜇𝜀</m:t>
                            </m:r>
                          </m:e>
                        </m:rad>
                      </m:den>
                    </m:f>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𝑚</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𝑎</m:t>
                                    </m:r>
                                  </m:den>
                                </m:f>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𝑏</m:t>
                                    </m:r>
                                  </m:den>
                                </m:f>
                              </m:e>
                            </m:d>
                          </m:e>
                          <m:sup>
                            <m:r>
                              <a:rPr lang="en-US" i="1">
                                <a:latin typeface="Cambria Math" panose="02040503050406030204" pitchFamily="18" charset="0"/>
                              </a:rPr>
                              <m:t>2</m:t>
                            </m:r>
                          </m:sup>
                        </m:sSup>
                      </m:e>
                    </m:rad>
                  </m:oMath>
                </a14:m>
                <a:r>
                  <a:rPr lang="en-US" smtClean="0"/>
                  <a:t>   						</a:t>
                </a:r>
                <a:r>
                  <a:rPr lang="en-US" b="1" smtClean="0"/>
                  <a:t>pers.22</a:t>
                </a:r>
              </a:p>
              <a:p>
                <a:pPr algn="just"/>
                <a:r>
                  <a:rPr lang="en-US" smtClean="0"/>
                  <a:t>Pada kasus dimana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𝑚𝑛</m:t>
                        </m:r>
                      </m:sub>
                    </m:sSub>
                  </m:oMath>
                </a14:m>
                <a:r>
                  <a:rPr lang="en-US" smtClean="0"/>
                  <a:t> konstanta propagasi akan berupa bilangan imajiner  nol ( </a:t>
                </a:r>
                <a14:m>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oMath>
                </a14:m>
                <a:r>
                  <a:rPr lang="en-US" smtClean="0"/>
                  <a:t> sehingga konstanta phasa :</a:t>
                </a:r>
              </a:p>
              <a:p>
                <a:pPr algn="just"/>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𝑚𝑛</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𝜇𝜀</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𝑎</m:t>
                                    </m:r>
                                  </m:den>
                                </m:f>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𝑏</m:t>
                                    </m:r>
                                  </m:den>
                                </m:f>
                              </m:e>
                            </m:d>
                          </m:e>
                          <m:sup>
                            <m:r>
                              <a:rPr lang="en-US" b="0" i="1" smtClean="0">
                                <a:latin typeface="Cambria Math" panose="02040503050406030204" pitchFamily="18" charset="0"/>
                                <a:ea typeface="Cambria Math" panose="02040503050406030204" pitchFamily="18" charset="0"/>
                              </a:rPr>
                              <m:t>2</m:t>
                            </m:r>
                          </m:sup>
                        </m:sSup>
                      </m:e>
                    </m:rad>
                  </m:oMath>
                </a14:m>
                <a:r>
                  <a:rPr lang="en-US" smtClean="0"/>
                  <a:t>  						</a:t>
                </a:r>
                <a:r>
                  <a:rPr lang="en-US" b="1" smtClean="0"/>
                  <a:t>pers.23</a:t>
                </a:r>
              </a:p>
              <a:p>
                <a:pPr algn="just"/>
                <a:endParaRPr lang="en-US" b="1"/>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2273" r="-151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19</a:t>
            </a:fld>
            <a:endParaRPr lang="en-US" dirty="0"/>
          </a:p>
        </p:txBody>
      </p:sp>
    </p:spTree>
    <p:extLst>
      <p:ext uri="{BB962C8B-B14F-4D97-AF65-F5344CB8AC3E}">
        <p14:creationId xmlns:p14="http://schemas.microsoft.com/office/powerpoint/2010/main" val="1173721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POKOK BAHASAN</a:t>
            </a:r>
            <a:endParaRPr lang="id-ID" dirty="0"/>
          </a:p>
        </p:txBody>
      </p:sp>
      <p:sp>
        <p:nvSpPr>
          <p:cNvPr id="3" name="Content Placeholder 2"/>
          <p:cNvSpPr>
            <a:spLocks noGrp="1"/>
          </p:cNvSpPr>
          <p:nvPr>
            <p:ph idx="1"/>
          </p:nvPr>
        </p:nvSpPr>
        <p:spPr/>
        <p:txBody>
          <a:bodyPr/>
          <a:lstStyle/>
          <a:p>
            <a:r>
              <a:rPr lang="en-US" smtClean="0"/>
              <a:t>1. Definisi Wave Guide</a:t>
            </a:r>
          </a:p>
          <a:p>
            <a:r>
              <a:rPr lang="en-US" smtClean="0"/>
              <a:t>2. Mode Gelombang dalam Wave Guide</a:t>
            </a:r>
          </a:p>
          <a:p>
            <a:r>
              <a:rPr lang="en-US" smtClean="0"/>
              <a:t>                     2.1  Rectangular Waveguide mode TM</a:t>
            </a:r>
          </a:p>
          <a:p>
            <a:r>
              <a:rPr lang="en-US" smtClean="0"/>
              <a:t>                     2.2 Rectangular Waveguide mode TE</a:t>
            </a:r>
            <a:endParaRPr lang="id-ID" smtClean="0"/>
          </a:p>
          <a:p>
            <a:endParaRPr lang="id-ID"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Slide Number Placeholder 5"/>
          <p:cNvSpPr>
            <a:spLocks noGrp="1"/>
          </p:cNvSpPr>
          <p:nvPr>
            <p:ph type="sldNum" sz="quarter" idx="12"/>
          </p:nvPr>
        </p:nvSpPr>
        <p:spPr/>
        <p:txBody>
          <a:bodyPr/>
          <a:lstStyle/>
          <a:p>
            <a:fld id="{6113E31D-E2AB-40D1-8B51-AFA5AFEF393A}" type="slidenum">
              <a:rPr lang="en-US" smtClean="0"/>
              <a:t>2</a:t>
            </a:fld>
            <a:endParaRPr lang="en-US" dirty="0"/>
          </a:p>
        </p:txBody>
      </p:sp>
    </p:spTree>
    <p:extLst>
      <p:ext uri="{BB962C8B-B14F-4D97-AF65-F5344CB8AC3E}">
        <p14:creationId xmlns:p14="http://schemas.microsoft.com/office/powerpoint/2010/main" val="3841307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lstStyle/>
          <a:p>
            <a:r>
              <a:rPr lang="en-US"/>
              <a:t>Mode Gelombang dalam Wave Guide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Dalam hal frekuensi cutoff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𝑚𝑛</m:t>
                        </m:r>
                      </m:sub>
                    </m:sSub>
                  </m:oMath>
                </a14:m>
                <a:r>
                  <a:rPr lang="en-US" smtClean="0"/>
                  <a:t>, konstanta phasa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𝑚𝑛</m:t>
                        </m:r>
                      </m:sub>
                    </m:sSub>
                  </m:oMath>
                </a14:m>
                <a:r>
                  <a:rPr lang="en-US" smtClean="0"/>
                  <a:t> dapat diberikan sebagai berikut :</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𝑚𝑛</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𝜇𝜀</m:t>
                        </m:r>
                      </m:e>
                    </m:rad>
                  </m:oMath>
                </a14:m>
                <a:r>
                  <a:rPr lang="en-US" smtClean="0"/>
                  <a:t>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𝑚𝑛</m:t>
                                        </m:r>
                                      </m:sub>
                                    </m:sSub>
                                  </m:num>
                                  <m:den>
                                    <m:r>
                                      <a:rPr lang="en-US" b="0" i="1" smtClean="0">
                                        <a:latin typeface="Cambria Math" panose="02040503050406030204" pitchFamily="18" charset="0"/>
                                      </a:rPr>
                                      <m:t>𝑓</m:t>
                                    </m:r>
                                  </m:den>
                                </m:f>
                              </m:e>
                            </m:d>
                          </m:e>
                          <m:sup>
                            <m:r>
                              <a:rPr lang="en-US" b="0" i="1" smtClean="0">
                                <a:latin typeface="Cambria Math" panose="02040503050406030204" pitchFamily="18" charset="0"/>
                              </a:rPr>
                              <m:t>2</m:t>
                            </m:r>
                          </m:sup>
                        </m:sSup>
                      </m:e>
                    </m:rad>
                  </m:oMath>
                </a14:m>
                <a:r>
                  <a:rPr lang="en-US" smtClean="0"/>
                  <a:t>   						</a:t>
                </a:r>
                <a:r>
                  <a:rPr lang="en-US" b="1" smtClean="0"/>
                  <a:t>pers. 24</a:t>
                </a:r>
              </a:p>
              <a:p>
                <a:r>
                  <a:rPr lang="en-US" smtClean="0"/>
                  <a:t>Persamaan akhir untuk medan listrik axial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𝑧</m:t>
                        </m:r>
                      </m:sub>
                    </m:sSub>
                  </m:oMath>
                </a14:m>
                <a:r>
                  <a:rPr lang="en-US" smtClean="0"/>
                  <a:t> untuk mode propagasi , diberikan :</a:t>
                </a:r>
              </a:p>
              <a:p>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𝑧</m:t>
                        </m:r>
                      </m:sub>
                    </m:sSub>
                    <m:r>
                      <a:rPr lang="en-US" b="0" i="1" smtClean="0">
                        <a:latin typeface="Cambria Math" panose="02040503050406030204" pitchFamily="18" charset="0"/>
                      </a:rPr>
                      <m:t>=</m:t>
                    </m:r>
                    <m:r>
                      <a:rPr lang="en-US" b="0" i="1" smtClean="0">
                        <a:latin typeface="Cambria Math" panose="02040503050406030204" pitchFamily="18" charset="0"/>
                      </a:rPr>
                      <m:t>𝐴𝐶</m:t>
                    </m:r>
                    <m:r>
                      <a:rPr lang="en-US" b="0" i="1" smtClean="0">
                        <a:latin typeface="Cambria Math" panose="02040503050406030204" pitchFamily="18" charset="0"/>
                      </a:rPr>
                      <m:t> </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eqArr>
                          <m:eqArrPr>
                            <m:ctrlPr>
                              <a:rPr lang="en-US" b="0" i="1" smtClean="0">
                                <a:latin typeface="Cambria Math" panose="02040503050406030204" pitchFamily="18" charset="0"/>
                              </a:rPr>
                            </m:ctrlPr>
                          </m:eqArrPr>
                          <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𝑎</m:t>
                                    </m:r>
                                  </m:den>
                                </m:f>
                                <m:r>
                                  <a:rPr lang="en-US" b="0" i="1" smtClean="0">
                                    <a:latin typeface="Cambria Math" panose="02040503050406030204" pitchFamily="18" charset="0"/>
                                  </a:rPr>
                                  <m:t>𝑥</m:t>
                                </m:r>
                              </m:e>
                            </m:d>
                          </m:e>
                        </m:eqArr>
                      </m:e>
                    </m:fun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𝑏</m:t>
                                </m:r>
                              </m:den>
                            </m:f>
                            <m:r>
                              <a:rPr lang="en-US" b="0" i="1" smtClean="0">
                                <a:latin typeface="Cambria Math" panose="02040503050406030204" pitchFamily="18" charset="0"/>
                              </a:rPr>
                              <m:t>𝑦</m:t>
                            </m:r>
                          </m:e>
                        </m:d>
                      </m:e>
                    </m:func>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𝑚𝑛</m:t>
                            </m:r>
                          </m:sub>
                        </m:sSub>
                        <m:r>
                          <a:rPr lang="en-US" b="0" i="1" smtClean="0">
                            <a:latin typeface="Cambria Math" panose="02040503050406030204" pitchFamily="18" charset="0"/>
                          </a:rPr>
                          <m:t>𝑧</m:t>
                        </m:r>
                      </m:sup>
                    </m:sSup>
                  </m:oMath>
                </a14:m>
                <a:endParaRPr lang="en-US" smtClean="0"/>
              </a:p>
              <a:p>
                <a:pPr algn="just"/>
                <a:r>
                  <a:rPr lang="en-US" smtClean="0"/>
                  <a:t>Komponen medan yang tersisisa yang masih mungkin untuk didapatkan dengan substitusi</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𝑧</m:t>
                        </m:r>
                      </m:sub>
                    </m:sSub>
                  </m:oMath>
                </a14:m>
                <a:r>
                  <a:rPr lang="en-US" smtClean="0"/>
                  <a:t> pada pers.25  dan untuk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𝑧</m:t>
                        </m:r>
                      </m:sub>
                    </m:sSub>
                    <m:r>
                      <a:rPr lang="en-US" b="0" i="1" smtClean="0">
                        <a:latin typeface="Cambria Math" panose="02040503050406030204" pitchFamily="18" charset="0"/>
                      </a:rPr>
                      <m:t>=0 </m:t>
                    </m:r>
                  </m:oMath>
                </a14:m>
                <a:r>
                  <a:rPr lang="en-US" smtClean="0"/>
                  <a:t> untuk mode TM. Dan untuk mode terendah pada mode TM adalah m=1 dan n=1, sebab jika salah satu komponen m atau n sama dengan nol, maka mengakibatkan semua komponen medan menjadi nol.</a:t>
                </a: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1515" r="-151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20</a:t>
            </a:fld>
            <a:endParaRPr lang="en-US" dirty="0"/>
          </a:p>
        </p:txBody>
      </p:sp>
    </p:spTree>
    <p:extLst>
      <p:ext uri="{BB962C8B-B14F-4D97-AF65-F5344CB8AC3E}">
        <p14:creationId xmlns:p14="http://schemas.microsoft.com/office/powerpoint/2010/main" val="4088014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lstStyle/>
          <a:p>
            <a:r>
              <a:rPr lang="en-US"/>
              <a:t>Mode Gelombang dalam Wave Guide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Sedangkan panjang gelomabang </a:t>
                </a:r>
                <a14:m>
                  <m:oMath xmlns:m="http://schemas.openxmlformats.org/officeDocument/2006/math">
                    <m:sSub>
                      <m:sSubPr>
                        <m:ctrlPr>
                          <a:rPr lang="en-US" i="1" smtClean="0">
                            <a:latin typeface="Cambria Math" panose="02040503050406030204" pitchFamily="18" charset="0"/>
                          </a:rPr>
                        </m:ctrlPr>
                      </m:sSubPr>
                      <m:e>
                        <m:r>
                          <m:rPr>
                            <m:sty m:val="p"/>
                          </m:rPr>
                          <a:rPr lang="el-GR" i="1" smtClean="0">
                            <a:latin typeface="Cambria Math" panose="02040503050406030204" pitchFamily="18" charset="0"/>
                          </a:rPr>
                          <m:t>λ</m:t>
                        </m:r>
                      </m:e>
                      <m:sub>
                        <m:r>
                          <a:rPr lang="en-US" b="0" i="1" smtClean="0">
                            <a:latin typeface="Cambria Math" panose="02040503050406030204" pitchFamily="18" charset="0"/>
                          </a:rPr>
                          <m:t>𝑚𝑛</m:t>
                        </m:r>
                      </m:sub>
                    </m:sSub>
                  </m:oMath>
                </a14:m>
                <a:r>
                  <a:rPr lang="en-US" smtClean="0"/>
                  <a:t> pada mode TM di dalam wave guide didefinisikan sebagai jarak propagasi di dalam arah z  yang dibutuhkan untuk perubahan phasa sebesar 2</a:t>
                </a:r>
                <a14:m>
                  <m:oMath xmlns:m="http://schemas.openxmlformats.org/officeDocument/2006/math">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𝑟𝑎𝑑</m:t>
                    </m:r>
                    <m:r>
                      <a:rPr lang="en-US" b="0" i="1" smtClean="0">
                        <a:latin typeface="Cambria Math" panose="02040503050406030204" pitchFamily="18" charset="0"/>
                        <a:ea typeface="Cambria Math" panose="02040503050406030204" pitchFamily="18" charset="0"/>
                      </a:rPr>
                      <m:t>)</m:t>
                    </m:r>
                  </m:oMath>
                </a14:m>
                <a:r>
                  <a:rPr lang="en-US" smtClean="0"/>
                  <a:t>.</a:t>
                </a:r>
              </a:p>
              <a:p>
                <a14:m>
                  <m:oMath xmlns:m="http://schemas.openxmlformats.org/officeDocument/2006/math">
                    <m:sSub>
                      <m:sSubPr>
                        <m:ctrlPr>
                          <a:rPr lang="en-US" i="1" smtClean="0">
                            <a:latin typeface="Cambria Math" panose="02040503050406030204" pitchFamily="18" charset="0"/>
                          </a:rPr>
                        </m:ctrlPr>
                      </m:sSubPr>
                      <m:e>
                        <m:r>
                          <m:rPr>
                            <m:sty m:val="p"/>
                          </m:rPr>
                          <a:rPr lang="el-GR" i="1" smtClean="0">
                            <a:latin typeface="Cambria Math" panose="02040503050406030204" pitchFamily="18" charset="0"/>
                          </a:rPr>
                          <m:t>λ</m:t>
                        </m:r>
                      </m:e>
                      <m:sub>
                        <m:r>
                          <a:rPr lang="en-US" b="0" i="1" smtClean="0">
                            <a:latin typeface="Cambria Math" panose="02040503050406030204" pitchFamily="18" charset="0"/>
                          </a:rPr>
                          <m:t>𝑚𝑛</m:t>
                        </m:r>
                      </m:sub>
                    </m:sSub>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𝑚𝑛</m:t>
                        </m:r>
                      </m:sub>
                    </m:sSub>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 </m:t>
                    </m:r>
                  </m:oMath>
                </a14:m>
                <a:r>
                  <a:rPr lang="en-US" smtClean="0"/>
                  <a:t> sehingga : </a:t>
                </a:r>
              </a:p>
              <a:p>
                <a:pPr lvl="1"/>
                <a:endParaRPr lang="en-US" i="1" smtClean="0">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m:rPr>
                            <m:sty m:val="p"/>
                          </m:rPr>
                          <a:rPr lang="el-GR" i="1">
                            <a:latin typeface="Cambria Math" panose="02040503050406030204" pitchFamily="18" charset="0"/>
                          </a:rPr>
                          <m:t>λ</m:t>
                        </m:r>
                      </m:e>
                      <m:sub>
                        <m:r>
                          <a:rPr lang="en-US" i="1">
                            <a:latin typeface="Cambria Math" panose="02040503050406030204" pitchFamily="18" charset="0"/>
                          </a:rPr>
                          <m:t>𝑚𝑛</m:t>
                        </m:r>
                      </m:sub>
                    </m:sSub>
                  </m:oMath>
                </a14:m>
                <a:r>
                  <a:rPr lang="en-US" smtClean="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num>
                      <m:den>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𝑚𝑛</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𝑚𝑛</m:t>
                                            </m:r>
                                          </m:sub>
                                        </m:sSub>
                                      </m:num>
                                      <m:den>
                                        <m:r>
                                          <a:rPr lang="en-US" b="0" i="1" smtClean="0">
                                            <a:latin typeface="Cambria Math" panose="02040503050406030204" pitchFamily="18" charset="0"/>
                                          </a:rPr>
                                          <m:t>𝑓</m:t>
                                        </m:r>
                                      </m:den>
                                    </m:f>
                                  </m:e>
                                </m:d>
                              </m:e>
                              <m:sup>
                                <m:r>
                                  <a:rPr lang="en-US" b="0" i="1" smtClean="0">
                                    <a:latin typeface="Cambria Math" panose="02040503050406030204" pitchFamily="18" charset="0"/>
                                  </a:rPr>
                                  <m:t>2</m:t>
                                </m:r>
                              </m:sup>
                            </m:sSup>
                          </m:e>
                        </m:rad>
                      </m:den>
                    </m:f>
                  </m:oMath>
                </a14:m>
                <a:r>
                  <a:rPr lang="en-US" smtClean="0"/>
                  <a:t>  ;           dimana          </a:t>
                </a:r>
                <a:r>
                  <a:rPr lang="el-GR" smtClean="0">
                    <a:latin typeface="Arial" panose="020B0604020202020204" pitchFamily="34" charset="0"/>
                    <a:cs typeface="Arial" panose="020B0604020202020204" pitchFamily="34" charset="0"/>
                  </a:rPr>
                  <a:t>λ</a:t>
                </a:r>
                <a:r>
                  <a:rPr lang="en-US" smtClean="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num>
                      <m:den>
                        <m:r>
                          <a:rPr lang="en-US" i="1" smtClean="0">
                            <a:latin typeface="Cambria Math" panose="02040503050406030204" pitchFamily="18" charset="0"/>
                            <a:ea typeface="Cambria Math" panose="02040503050406030204" pitchFamily="18" charset="0"/>
                          </a:rPr>
                          <m:t>𝜔</m:t>
                        </m:r>
                      </m:den>
                    </m:f>
                    <m:rad>
                      <m:radPr>
                        <m:degHide m:val="on"/>
                        <m:ctrlPr>
                          <a:rPr lang="en-US" i="1" smtClean="0">
                            <a:latin typeface="Cambria Math" panose="02040503050406030204" pitchFamily="18" charset="0"/>
                          </a:rPr>
                        </m:ctrlPr>
                      </m:radPr>
                      <m:deg/>
                      <m:e>
                        <m:r>
                          <a:rPr lang="en-US" i="1" smtClean="0">
                            <a:latin typeface="Cambria Math" panose="02040503050406030204" pitchFamily="18" charset="0"/>
                            <a:ea typeface="Cambria Math" panose="02040503050406030204" pitchFamily="18" charset="0"/>
                          </a:rPr>
                          <m:t>𝜇𝜀</m:t>
                        </m:r>
                      </m:e>
                    </m:rad>
                  </m:oMath>
                </a14:m>
                <a:r>
                  <a:rPr lang="en-US" smtClean="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num>
                      <m:den>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𝑜</m:t>
                            </m:r>
                          </m:sub>
                        </m:sSub>
                      </m:den>
                    </m:f>
                  </m:oMath>
                </a14:m>
                <a:r>
                  <a:rPr lang="en-US" smtClean="0"/>
                  <a:t>     ; dan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𝑜</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𝜇𝜀</m:t>
                        </m:r>
                      </m:e>
                    </m:rad>
                  </m:oMath>
                </a14:m>
                <a:r>
                  <a:rPr lang="en-US" smtClean="0"/>
                  <a:t>  </a:t>
                </a:r>
              </a:p>
              <a:p>
                <a:r>
                  <a:rPr lang="en-US" smtClean="0"/>
                  <a:t>Dari persamaan diatas dapat dilihat bahwa, panjang gelomabang pada wave guide lebih panjang jika dibandingkan dengan panjang gelombang dari propagasi gelombang datar pada frekuensi yang sama.</a:t>
                </a: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1667" r="-15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21</a:t>
            </a:fld>
            <a:endParaRPr lang="en-US" dirty="0"/>
          </a:p>
        </p:txBody>
      </p:sp>
    </p:spTree>
    <p:extLst>
      <p:ext uri="{BB962C8B-B14F-4D97-AF65-F5344CB8AC3E}">
        <p14:creationId xmlns:p14="http://schemas.microsoft.com/office/powerpoint/2010/main" val="2100174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96609"/>
          </a:xfrm>
        </p:spPr>
        <p:txBody>
          <a:bodyPr/>
          <a:lstStyle/>
          <a:p>
            <a:r>
              <a:rPr lang="en-US"/>
              <a:t>Mode Gelombang dalam Wave Guide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mtClean="0"/>
                  <a:t>Hal yang sama juga dapat digunakan untuyk menjelaskan mengenai kecepatan phasa dari mode propagasi lebih besar daripada kecepatan cahaya. Adapun kecepatan phasa mode propagasi dapat dilihat sebagai berikut :</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𝑝𝑚𝑛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𝜔</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𝑚𝑛</m:t>
                            </m:r>
                          </m:sub>
                        </m:sSub>
                      </m:den>
                    </m:f>
                  </m:oMath>
                </a14:m>
                <a:endParaRPr lang="en-US" smtClean="0"/>
              </a:p>
              <a:p>
                <a:r>
                  <a:rPr lang="en-US" smtClean="0"/>
                  <a:t>Dan dengan mensubtitusikan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𝑚𝑛</m:t>
                        </m:r>
                      </m:sub>
                    </m:sSub>
                    <m:r>
                      <a:rPr lang="en-US" b="0" i="1" smtClean="0">
                        <a:latin typeface="Cambria Math" panose="02040503050406030204" pitchFamily="18" charset="0"/>
                      </a:rPr>
                      <m:t> </m:t>
                    </m:r>
                  </m:oMath>
                </a14:m>
                <a:r>
                  <a:rPr lang="en-US" smtClean="0"/>
                  <a:t>dari </a:t>
                </a:r>
                <a:r>
                  <a:rPr lang="en-US" b="1" smtClean="0"/>
                  <a:t>pers.24  </a:t>
                </a:r>
                <a:r>
                  <a:rPr lang="en-US" smtClean="0"/>
                  <a:t>, didapatkan :</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𝑝𝑚𝑛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𝜇𝜀</m:t>
                                </m:r>
                              </m:e>
                            </m:rad>
                          </m:den>
                        </m:f>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𝑚𝑛</m:t>
                                            </m:r>
                                          </m:sub>
                                        </m:sSub>
                                      </m:num>
                                      <m:den>
                                        <m:r>
                                          <a:rPr lang="en-US" b="0" i="1" smtClean="0">
                                            <a:latin typeface="Cambria Math" panose="02040503050406030204" pitchFamily="18" charset="0"/>
                                          </a:rPr>
                                          <m:t>𝑓</m:t>
                                        </m:r>
                                      </m:den>
                                    </m:f>
                                  </m:e>
                                </m:d>
                              </m:e>
                              <m:sup>
                                <m:r>
                                  <a:rPr lang="en-US" b="0" i="1" smtClean="0">
                                    <a:latin typeface="Cambria Math" panose="02040503050406030204" pitchFamily="18" charset="0"/>
                                  </a:rPr>
                                  <m:t>2</m:t>
                                </m:r>
                              </m:sup>
                            </m:sSup>
                          </m:e>
                        </m:ra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𝑝</m:t>
                            </m:r>
                          </m:sub>
                        </m:sSub>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𝑚𝑛</m:t>
                                            </m:r>
                                          </m:sub>
                                        </m:sSub>
                                      </m:num>
                                      <m:den>
                                        <m:r>
                                          <a:rPr lang="en-US" b="0" i="1" smtClean="0">
                                            <a:latin typeface="Cambria Math" panose="02040503050406030204" pitchFamily="18" charset="0"/>
                                          </a:rPr>
                                          <m:t>𝑓</m:t>
                                        </m:r>
                                      </m:den>
                                    </m:f>
                                  </m:e>
                                </m:d>
                              </m:e>
                              <m:sup>
                                <m:r>
                                  <a:rPr lang="en-US" b="0" i="1" smtClean="0">
                                    <a:latin typeface="Cambria Math" panose="02040503050406030204" pitchFamily="18" charset="0"/>
                                  </a:rPr>
                                  <m:t>2</m:t>
                                </m:r>
                              </m:sup>
                            </m:sSup>
                          </m:e>
                        </m:rad>
                      </m:den>
                    </m:f>
                  </m:oMath>
                </a14:m>
                <a:r>
                  <a:rPr lang="en-US" smtClean="0"/>
                  <a:t>      					</a:t>
                </a:r>
                <a:r>
                  <a:rPr lang="en-US" b="1" smtClean="0"/>
                  <a:t>pers.25</a:t>
                </a:r>
              </a:p>
              <a:p>
                <a:r>
                  <a:rPr lang="en-US" smtClean="0"/>
                  <a:t>Dimana ditunjukan untuk mode propagasi dimana : </a:t>
                </a:r>
              </a:p>
              <a:p>
                <a:r>
                  <a:rPr lang="en-US" b="0" smtClean="0"/>
                  <a: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&gt;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𝑚𝑛</m:t>
                        </m:r>
                      </m:sub>
                    </m:sSub>
                  </m:oMath>
                </a14:m>
                <a:r>
                  <a:rPr lang="en-US" smtClean="0"/>
                  <a:t>  dan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𝑝𝑚𝑛</m:t>
                        </m:r>
                      </m:sub>
                    </m:sSub>
                    <m:r>
                      <a:rPr lang="en-US" b="0" i="1" smtClean="0">
                        <a:latin typeface="Cambria Math" panose="02040503050406030204" pitchFamily="18" charset="0"/>
                      </a:rPr>
                      <m:t>&gt;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𝑝</m:t>
                        </m:r>
                      </m:sub>
                    </m:sSub>
                  </m:oMath>
                </a14:m>
                <a:r>
                  <a:rPr lang="en-US" smtClean="0"/>
                  <a:t>  , dimana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𝑝𝑚𝑛</m:t>
                        </m:r>
                      </m:sub>
                    </m:sSub>
                  </m:oMath>
                </a14:m>
                <a:r>
                  <a:rPr lang="en-US" smtClean="0"/>
                  <a:t> merupakan konstanta phasa muka gelombang yang mana berbeda dengan kecepatan transmisi energy.</a:t>
                </a: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2273" r="-9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22</a:t>
            </a:fld>
            <a:endParaRPr lang="en-US" dirty="0"/>
          </a:p>
        </p:txBody>
      </p:sp>
    </p:spTree>
    <p:extLst>
      <p:ext uri="{BB962C8B-B14F-4D97-AF65-F5344CB8AC3E}">
        <p14:creationId xmlns:p14="http://schemas.microsoft.com/office/powerpoint/2010/main" val="30782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38812"/>
          </a:xfrm>
        </p:spPr>
        <p:txBody>
          <a:bodyPr/>
          <a:lstStyle/>
          <a:p>
            <a:r>
              <a:rPr lang="en-US"/>
              <a:t>Mode Gelombang dalam Wave Guide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smtClean="0"/>
                  <a:t>Dengan menggunakan pers.17 untuk persaman medan listrik axial dan untuk memperoleh komponen trsnsverse untuk mode TM dimana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𝑧</m:t>
                        </m:r>
                      </m:sub>
                    </m:sSub>
                    <m:r>
                      <a:rPr lang="en-US" b="0" i="1" smtClean="0">
                        <a:latin typeface="Cambria Math" panose="02040503050406030204" pitchFamily="18" charset="0"/>
                      </a:rPr>
                      <m:t>=0</m:t>
                    </m:r>
                  </m:oMath>
                </a14:m>
                <a:r>
                  <a:rPr lang="en-US" smtClean="0"/>
                  <a:t>, didapat :</a:t>
                </a:r>
              </a:p>
              <a:p>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𝑧</m:t>
                        </m:r>
                      </m:sub>
                    </m:sSub>
                    <m:r>
                      <a:rPr lang="en-US" b="0" i="1" smtClean="0">
                        <a:latin typeface="Cambria Math" panose="02040503050406030204" pitchFamily="18" charset="0"/>
                      </a:rPr>
                      <m:t>=</m:t>
                    </m:r>
                    <m:r>
                      <a:rPr lang="en-US" b="0" i="1" smtClean="0">
                        <a:latin typeface="Cambria Math" panose="02040503050406030204" pitchFamily="18" charset="0"/>
                      </a:rPr>
                      <m:t>𝐴𝐶</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𝑎</m:t>
                                </m:r>
                              </m:den>
                            </m:f>
                            <m:r>
                              <a:rPr lang="en-US" b="0" i="1" smtClean="0">
                                <a:latin typeface="Cambria Math" panose="02040503050406030204" pitchFamily="18" charset="0"/>
                              </a:rPr>
                              <m:t>𝑥</m:t>
                            </m:r>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𝑏</m:t>
                                    </m:r>
                                  </m:den>
                                </m:f>
                                <m:r>
                                  <a:rPr lang="en-US" b="0" i="1" smtClean="0">
                                    <a:latin typeface="Cambria Math" panose="02040503050406030204" pitchFamily="18" charset="0"/>
                                  </a:rPr>
                                  <m:t>𝑦</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𝑚𝑛</m:t>
                                    </m:r>
                                  </m:sub>
                                </m:sSub>
                                <m:r>
                                  <a:rPr lang="en-US" b="0" i="1" smtClean="0">
                                    <a:latin typeface="Cambria Math" panose="02040503050406030204" pitchFamily="18" charset="0"/>
                                  </a:rPr>
                                  <m:t>𝑧</m:t>
                                </m:r>
                              </m:sup>
                            </m:sSup>
                          </m:e>
                        </m:func>
                      </m:e>
                    </m:func>
                  </m:oMath>
                </a14:m>
                <a:r>
                  <a:rPr lang="en-US" b="0" smtClean="0"/>
                  <a:t>  					</a:t>
                </a:r>
                <a:r>
                  <a:rPr lang="en-US" b="1" smtClean="0"/>
                  <a:t>pers.26a</a:t>
                </a:r>
              </a:p>
              <a:p>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𝑦</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𝑗</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𝑚𝑛</m:t>
                            </m:r>
                          </m:sub>
                        </m:sSub>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𝑏</m:t>
                                </m:r>
                              </m:den>
                            </m:f>
                          </m:e>
                        </m:d>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𝑎</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𝑏</m:t>
                                    </m:r>
                                  </m:den>
                                </m:f>
                              </m:e>
                            </m:d>
                          </m:e>
                          <m:sup>
                            <m:r>
                              <a:rPr lang="en-US" b="0" i="1" smtClean="0">
                                <a:latin typeface="Cambria Math" panose="02040503050406030204" pitchFamily="18" charset="0"/>
                              </a:rPr>
                              <m:t>2</m:t>
                            </m:r>
                          </m:sup>
                        </m:sSup>
                      </m:den>
                    </m:f>
                    <m:r>
                      <a:rPr lang="en-US" b="0" i="1" smtClean="0">
                        <a:latin typeface="Cambria Math" panose="02040503050406030204" pitchFamily="18" charset="0"/>
                      </a:rPr>
                      <m:t>𝐴𝐶</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𝑎</m:t>
                                </m:r>
                              </m:den>
                            </m:f>
                            <m:r>
                              <a:rPr lang="en-US" b="0" i="1" smtClean="0">
                                <a:latin typeface="Cambria Math" panose="02040503050406030204" pitchFamily="18" charset="0"/>
                              </a:rPr>
                              <m:t>𝑥</m:t>
                            </m:r>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𝑏</m:t>
                                    </m:r>
                                  </m:den>
                                </m:f>
                                <m:r>
                                  <a:rPr lang="en-US" b="0" i="1" smtClean="0">
                                    <a:latin typeface="Cambria Math" panose="02040503050406030204" pitchFamily="18" charset="0"/>
                                  </a:rPr>
                                  <m:t>𝑦</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𝑚𝑛</m:t>
                                    </m:r>
                                  </m:sub>
                                </m:sSub>
                                <m:r>
                                  <a:rPr lang="en-US" b="0" i="1" smtClean="0">
                                    <a:latin typeface="Cambria Math" panose="02040503050406030204" pitchFamily="18" charset="0"/>
                                  </a:rPr>
                                  <m:t>𝑧</m:t>
                                </m:r>
                              </m:sup>
                            </m:sSup>
                          </m:e>
                        </m:func>
                      </m:e>
                    </m:func>
                  </m:oMath>
                </a14:m>
                <a:r>
                  <a:rPr lang="en-US" smtClean="0"/>
                  <a:t> 				</a:t>
                </a:r>
                <a:r>
                  <a:rPr lang="en-US" b="1" smtClean="0"/>
                  <a:t>pers.26b</a:t>
                </a:r>
                <a:endParaRPr lang="en-US" smtClean="0"/>
              </a:p>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en-US" b="0" i="1" smtClean="0">
                            <a:latin typeface="Cambria Math" panose="02040503050406030204" pitchFamily="18" charset="0"/>
                          </a:rPr>
                          <m:t>𝑥</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𝑗</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𝑚𝑛</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𝑚</m:t>
                                </m:r>
                                <m:r>
                                  <a:rPr lang="en-US" i="1">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𝑎</m:t>
                                </m:r>
                              </m:den>
                            </m:f>
                          </m:e>
                        </m:d>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𝑚</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𝑎</m:t>
                                    </m:r>
                                  </m:den>
                                </m:f>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𝑏</m:t>
                                    </m:r>
                                  </m:den>
                                </m:f>
                              </m:e>
                            </m:d>
                          </m:e>
                          <m:sup>
                            <m:r>
                              <a:rPr lang="en-US" i="1">
                                <a:latin typeface="Cambria Math" panose="02040503050406030204" pitchFamily="18" charset="0"/>
                              </a:rPr>
                              <m:t>2</m:t>
                            </m:r>
                          </m:sup>
                        </m:sSup>
                      </m:den>
                    </m:f>
                    <m:r>
                      <a:rPr lang="en-US" i="1">
                        <a:latin typeface="Cambria Math" panose="02040503050406030204" pitchFamily="18" charset="0"/>
                      </a:rPr>
                      <m:t>𝐴𝐶</m:t>
                    </m:r>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𝑚</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𝑎</m:t>
                                </m:r>
                              </m:den>
                            </m:f>
                            <m:r>
                              <a:rPr lang="en-US" i="1">
                                <a:latin typeface="Cambria Math" panose="02040503050406030204" pitchFamily="18" charset="0"/>
                              </a:rPr>
                              <m:t>𝑥</m:t>
                            </m:r>
                          </m:e>
                        </m:d>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𝑏</m:t>
                                    </m:r>
                                  </m:den>
                                </m:f>
                                <m:r>
                                  <a:rPr lang="en-US" i="1">
                                    <a:latin typeface="Cambria Math" panose="02040503050406030204" pitchFamily="18" charset="0"/>
                                  </a:rPr>
                                  <m:t>𝑦</m:t>
                                </m:r>
                              </m:e>
                            </m:d>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𝑚𝑛</m:t>
                                    </m:r>
                                  </m:sub>
                                </m:sSub>
                                <m:r>
                                  <a:rPr lang="en-US" i="1">
                                    <a:latin typeface="Cambria Math" panose="02040503050406030204" pitchFamily="18" charset="0"/>
                                  </a:rPr>
                                  <m:t>𝑧</m:t>
                                </m:r>
                              </m:sup>
                            </m:sSup>
                          </m:e>
                        </m:func>
                      </m:e>
                    </m:func>
                  </m:oMath>
                </a14:m>
                <a:r>
                  <a:rPr lang="en-US" smtClean="0"/>
                  <a:t>  				</a:t>
                </a:r>
                <a:r>
                  <a:rPr lang="en-US" b="1" smtClean="0"/>
                  <a:t>pers.26c</a:t>
                </a:r>
                <a:endParaRPr lang="en-US" smtClean="0"/>
              </a:p>
              <a:p>
                <a14:m>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𝑦</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𝑗</m:t>
                        </m:r>
                        <m:r>
                          <a:rPr lang="en-US" i="1" smtClean="0">
                            <a:latin typeface="Cambria Math" panose="02040503050406030204" pitchFamily="18" charset="0"/>
                            <a:ea typeface="Cambria Math" panose="02040503050406030204" pitchFamily="18" charset="0"/>
                          </a:rPr>
                          <m:t>𝜔𝜀</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𝑚</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𝑎</m:t>
                                </m:r>
                              </m:den>
                            </m:f>
                          </m:e>
                        </m:d>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𝑚</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𝑎</m:t>
                                    </m:r>
                                  </m:den>
                                </m:f>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𝑏</m:t>
                                    </m:r>
                                  </m:den>
                                </m:f>
                              </m:e>
                            </m:d>
                          </m:e>
                          <m:sup>
                            <m:r>
                              <a:rPr lang="en-US" i="1">
                                <a:latin typeface="Cambria Math" panose="02040503050406030204" pitchFamily="18" charset="0"/>
                              </a:rPr>
                              <m:t>2</m:t>
                            </m:r>
                          </m:sup>
                        </m:sSup>
                      </m:den>
                    </m:f>
                    <m:r>
                      <a:rPr lang="en-US" i="1">
                        <a:latin typeface="Cambria Math" panose="02040503050406030204" pitchFamily="18" charset="0"/>
                      </a:rPr>
                      <m:t>𝐴𝐶</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𝑚</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𝑎</m:t>
                                </m:r>
                              </m:den>
                            </m:f>
                            <m:r>
                              <a:rPr lang="en-US" i="1">
                                <a:latin typeface="Cambria Math" panose="02040503050406030204" pitchFamily="18" charset="0"/>
                              </a:rPr>
                              <m:t>𝑥</m:t>
                            </m:r>
                          </m:e>
                        </m:d>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𝑏</m:t>
                                    </m:r>
                                  </m:den>
                                </m:f>
                                <m:r>
                                  <a:rPr lang="en-US" i="1">
                                    <a:latin typeface="Cambria Math" panose="02040503050406030204" pitchFamily="18" charset="0"/>
                                  </a:rPr>
                                  <m:t>𝑦</m:t>
                                </m:r>
                              </m:e>
                            </m:d>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𝑚𝑛</m:t>
                                    </m:r>
                                  </m:sub>
                                </m:sSub>
                                <m:r>
                                  <a:rPr lang="en-US" i="1">
                                    <a:latin typeface="Cambria Math" panose="02040503050406030204" pitchFamily="18" charset="0"/>
                                  </a:rPr>
                                  <m:t>𝑧</m:t>
                                </m:r>
                              </m:sup>
                            </m:sSup>
                          </m:e>
                        </m:func>
                      </m:e>
                    </m:func>
                  </m:oMath>
                </a14:m>
                <a:r>
                  <a:rPr lang="en-US" smtClean="0"/>
                  <a:t>   				</a:t>
                </a:r>
                <a:r>
                  <a:rPr lang="en-US" b="1" smtClean="0"/>
                  <a:t>pers.26d</a:t>
                </a:r>
                <a:endParaRPr lang="en-US" smtClean="0"/>
              </a:p>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𝐻</m:t>
                            </m:r>
                          </m:e>
                        </m:acc>
                      </m:e>
                      <m:sub>
                        <m:r>
                          <a:rPr lang="en-US" b="0" i="1" smtClean="0">
                            <a:latin typeface="Cambria Math" panose="02040503050406030204" pitchFamily="18" charset="0"/>
                          </a:rPr>
                          <m:t>𝑥</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ea typeface="Cambria Math" panose="02040503050406030204" pitchFamily="18" charset="0"/>
                          </a:rPr>
                          <m:t>𝜔𝜀</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𝑛</m:t>
                                </m:r>
                                <m:r>
                                  <a:rPr lang="en-US" i="1">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𝑏</m:t>
                                </m:r>
                              </m:den>
                            </m:f>
                          </m:e>
                        </m:d>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𝑚</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𝑎</m:t>
                                    </m:r>
                                  </m:den>
                                </m:f>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𝑏</m:t>
                                    </m:r>
                                  </m:den>
                                </m:f>
                              </m:e>
                            </m:d>
                          </m:e>
                          <m:sup>
                            <m:r>
                              <a:rPr lang="en-US" i="1">
                                <a:latin typeface="Cambria Math" panose="02040503050406030204" pitchFamily="18" charset="0"/>
                              </a:rPr>
                              <m:t>2</m:t>
                            </m:r>
                          </m:sup>
                        </m:sSup>
                      </m:den>
                    </m:f>
                    <m:r>
                      <a:rPr lang="en-US" i="1">
                        <a:latin typeface="Cambria Math" panose="02040503050406030204" pitchFamily="18" charset="0"/>
                      </a:rPr>
                      <m:t>𝐴𝐶</m:t>
                    </m:r>
                    <m:func>
                      <m:funcPr>
                        <m:ctrlPr>
                          <a:rPr lang="en-US" i="1" smtClean="0">
                            <a:latin typeface="Cambria Math" panose="02040503050406030204" pitchFamily="18" charset="0"/>
                          </a:rPr>
                        </m:ctrlPr>
                      </m:funcPr>
                      <m:fName>
                        <m:r>
                          <m:rPr>
                            <m:sty m:val="p"/>
                          </m:rPr>
                          <a:rPr lang="en-US">
                            <a:latin typeface="Cambria Math" panose="02040503050406030204" pitchFamily="18" charset="0"/>
                          </a:rPr>
                          <m:t>s</m:t>
                        </m:r>
                        <m:r>
                          <m:rPr>
                            <m:sty m:val="p"/>
                          </m:rPr>
                          <a:rPr lang="en-US" b="0" i="0" smtClean="0">
                            <a:latin typeface="Cambria Math" panose="02040503050406030204" pitchFamily="18" charset="0"/>
                          </a:rPr>
                          <m:t>in</m:t>
                        </m:r>
                        <m:r>
                          <a:rPr lang="en-US" b="0" i="0" smtClean="0">
                            <a:latin typeface="Cambria Math" panose="02040503050406030204" pitchFamily="18" charset="0"/>
                          </a:rPr>
                          <m:t> </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𝑚</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𝑎</m:t>
                                </m:r>
                              </m:den>
                            </m:f>
                            <m:r>
                              <a:rPr lang="en-US" i="1">
                                <a:latin typeface="Cambria Math" panose="02040503050406030204" pitchFamily="18" charset="0"/>
                              </a:rPr>
                              <m:t>𝑥</m:t>
                            </m:r>
                          </m:e>
                        </m:d>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𝑏</m:t>
                                    </m:r>
                                  </m:den>
                                </m:f>
                                <m:r>
                                  <a:rPr lang="en-US" i="1">
                                    <a:latin typeface="Cambria Math" panose="02040503050406030204" pitchFamily="18" charset="0"/>
                                  </a:rPr>
                                  <m:t>𝑦</m:t>
                                </m:r>
                              </m:e>
                            </m:d>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𝑚𝑛</m:t>
                                    </m:r>
                                  </m:sub>
                                </m:sSub>
                                <m:r>
                                  <a:rPr lang="en-US" i="1">
                                    <a:latin typeface="Cambria Math" panose="02040503050406030204" pitchFamily="18" charset="0"/>
                                  </a:rPr>
                                  <m:t>𝑧</m:t>
                                </m:r>
                              </m:sup>
                            </m:sSup>
                          </m:e>
                        </m:func>
                      </m:e>
                    </m:func>
                  </m:oMath>
                </a14:m>
                <a:r>
                  <a:rPr lang="en-US" smtClean="0"/>
                  <a:t>   				</a:t>
                </a:r>
                <a:r>
                  <a:rPr lang="en-US" b="1" smtClean="0"/>
                  <a:t>pers.26e</a:t>
                </a:r>
                <a:endParaRPr lang="en-US"/>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45" t="-2576" r="-145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23</a:t>
            </a:fld>
            <a:endParaRPr lang="en-US" dirty="0"/>
          </a:p>
        </p:txBody>
      </p:sp>
    </p:spTree>
    <p:extLst>
      <p:ext uri="{BB962C8B-B14F-4D97-AF65-F5344CB8AC3E}">
        <p14:creationId xmlns:p14="http://schemas.microsoft.com/office/powerpoint/2010/main" val="247178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lstStyle/>
          <a:p>
            <a:r>
              <a:rPr lang="en-US"/>
              <a:t>Mode Gelombang dalam Wave Guide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Dari persamaan transverse medan pada pers.26 diatas didapat :</a:t>
                </a:r>
              </a:p>
              <a:p>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𝑥</m:t>
                            </m:r>
                          </m:sub>
                        </m:sSub>
                      </m:num>
                      <m:den>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𝑦</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𝑚𝑛</m:t>
                            </m:r>
                          </m:sub>
                        </m:sSub>
                      </m:num>
                      <m:den>
                        <m:r>
                          <a:rPr lang="en-US" b="0" i="1" smtClean="0">
                            <a:latin typeface="Cambria Math" panose="02040503050406030204" pitchFamily="18" charset="0"/>
                            <a:ea typeface="Cambria Math" panose="02040503050406030204" pitchFamily="18" charset="0"/>
                          </a:rPr>
                          <m:t>𝜔𝜀</m:t>
                        </m:r>
                      </m:den>
                    </m:f>
                    <m:r>
                      <a:rPr lang="en-US" b="0" i="1" smtClean="0">
                        <a:latin typeface="Cambria Math" panose="02040503050406030204" pitchFamily="18" charset="0"/>
                      </a:rPr>
                      <m:t>,   </m:t>
                    </m:r>
                  </m:oMath>
                </a14:m>
                <a:r>
                  <a:rPr lang="en-US" smtClean="0"/>
                  <a:t>  dengan substitusi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𝑚𝑛</m:t>
                        </m:r>
                      </m:sub>
                    </m:sSub>
                    <m:r>
                      <a:rPr lang="en-US" b="0" i="1" smtClean="0">
                        <a:latin typeface="Cambria Math" panose="02040503050406030204" pitchFamily="18" charset="0"/>
                      </a:rPr>
                      <m:t> </m:t>
                    </m:r>
                  </m:oMath>
                </a14:m>
                <a:r>
                  <a:rPr lang="en-US" smtClean="0"/>
                  <a:t> dari pers.17 didapat :</a:t>
                </a:r>
              </a:p>
              <a:p>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𝑥</m:t>
                            </m:r>
                          </m:sub>
                        </m:sSub>
                      </m:num>
                      <m:den>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𝑦</m:t>
                            </m:r>
                          </m:sub>
                        </m:sSub>
                      </m:den>
                    </m:f>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𝜇</m:t>
                            </m:r>
                          </m:num>
                          <m:den>
                            <m:r>
                              <a:rPr lang="en-US" b="0" i="1" smtClean="0">
                                <a:latin typeface="Cambria Math" panose="02040503050406030204" pitchFamily="18" charset="0"/>
                                <a:ea typeface="Cambria Math" panose="02040503050406030204" pitchFamily="18" charset="0"/>
                              </a:rPr>
                              <m:t>𝜀</m:t>
                            </m:r>
                          </m:den>
                        </m:f>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𝑚𝑛</m:t>
                                        </m:r>
                                      </m:sub>
                                    </m:sSub>
                                  </m:num>
                                  <m:den>
                                    <m:r>
                                      <a:rPr lang="en-US" b="0" i="1" smtClean="0">
                                        <a:latin typeface="Cambria Math" panose="02040503050406030204" pitchFamily="18" charset="0"/>
                                      </a:rPr>
                                      <m:t>𝑓</m:t>
                                    </m:r>
                                  </m:den>
                                </m:f>
                              </m:e>
                            </m:d>
                          </m:e>
                          <m:sup>
                            <m:r>
                              <a:rPr lang="en-US" b="0" i="1" smtClean="0">
                                <a:latin typeface="Cambria Math" panose="02040503050406030204" pitchFamily="18" charset="0"/>
                              </a:rPr>
                              <m:t>2</m:t>
                            </m:r>
                          </m:sup>
                        </m:sSup>
                      </m:e>
                    </m:rad>
                  </m:oMath>
                </a14:m>
                <a:r>
                  <a:rPr lang="en-US" smtClean="0"/>
                  <a:t>        					</a:t>
                </a:r>
                <a:r>
                  <a:rPr lang="en-US" b="1" smtClean="0"/>
                  <a:t>pers.27</a:t>
                </a:r>
              </a:p>
              <a:p>
                <a:r>
                  <a:rPr lang="en-US" smtClean="0"/>
                  <a:t>Hal yang serupa berlaku untuk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𝑦</m:t>
                        </m:r>
                      </m:sub>
                    </m:sSub>
                    <m:r>
                      <a:rPr lang="en-US" b="0" i="1" smtClean="0">
                        <a:latin typeface="Cambria Math" panose="02040503050406030204" pitchFamily="18" charset="0"/>
                      </a:rPr>
                      <m:t> </m:t>
                    </m:r>
                  </m:oMath>
                </a14:m>
                <a:r>
                  <a:rPr lang="en-US" smtClean="0"/>
                  <a:t> dan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𝑥</m:t>
                        </m:r>
                      </m:sub>
                    </m:sSub>
                  </m:oMath>
                </a14:m>
                <a:endParaRPr lang="en-US" smtClean="0"/>
              </a:p>
              <a:p>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en-US" b="0" i="1" smtClean="0">
                                <a:latin typeface="Cambria Math" panose="02040503050406030204" pitchFamily="18" charset="0"/>
                              </a:rPr>
                              <m:t>𝑦</m:t>
                            </m:r>
                          </m:sub>
                        </m:sSub>
                      </m:num>
                      <m:den>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𝐻</m:t>
                                </m:r>
                              </m:e>
                            </m:acc>
                          </m:e>
                          <m:sub>
                            <m:r>
                              <a:rPr lang="en-US" b="0" i="1" smtClean="0">
                                <a:latin typeface="Cambria Math" panose="02040503050406030204" pitchFamily="18" charset="0"/>
                              </a:rPr>
                              <m:t>𝑥</m:t>
                            </m:r>
                          </m:sub>
                        </m:sSub>
                      </m:den>
                    </m:f>
                    <m:r>
                      <a:rPr lang="en-US" i="1">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𝑚𝑛</m:t>
                            </m:r>
                          </m:sub>
                        </m:sSub>
                      </m:num>
                      <m:den>
                        <m:r>
                          <a:rPr lang="en-US" i="1" smtClean="0">
                            <a:latin typeface="Cambria Math" panose="02040503050406030204" pitchFamily="18" charset="0"/>
                            <a:ea typeface="Cambria Math" panose="02040503050406030204" pitchFamily="18" charset="0"/>
                          </a:rPr>
                          <m:t>𝜔𝜀</m:t>
                        </m:r>
                      </m:den>
                    </m:f>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𝜇</m:t>
                            </m:r>
                          </m:num>
                          <m:den>
                            <m:r>
                              <a:rPr lang="en-US" i="1">
                                <a:latin typeface="Cambria Math" panose="02040503050406030204" pitchFamily="18" charset="0"/>
                                <a:ea typeface="Cambria Math" panose="02040503050406030204" pitchFamily="18" charset="0"/>
                              </a:rPr>
                              <m:t>𝜀</m:t>
                            </m:r>
                          </m:den>
                        </m:f>
                      </m:e>
                    </m:rad>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𝑚𝑛</m:t>
                                        </m:r>
                                      </m:sub>
                                    </m:sSub>
                                  </m:num>
                                  <m:den>
                                    <m:r>
                                      <a:rPr lang="en-US" i="1">
                                        <a:latin typeface="Cambria Math" panose="02040503050406030204" pitchFamily="18" charset="0"/>
                                      </a:rPr>
                                      <m:t>𝑓</m:t>
                                    </m:r>
                                  </m:den>
                                </m:f>
                              </m:e>
                            </m:d>
                          </m:e>
                          <m:sup>
                            <m:r>
                              <a:rPr lang="en-US" i="1">
                                <a:latin typeface="Cambria Math" panose="02040503050406030204" pitchFamily="18" charset="0"/>
                              </a:rPr>
                              <m:t>2</m:t>
                            </m:r>
                          </m:sup>
                        </m:sSup>
                      </m:e>
                    </m:rad>
                  </m:oMath>
                </a14:m>
                <a:r>
                  <a:rPr lang="en-US"/>
                  <a:t>        </a:t>
                </a:r>
                <a:r>
                  <a:rPr lang="en-US" smtClean="0"/>
                  <a:t>				</a:t>
                </a:r>
                <a:r>
                  <a:rPr lang="en-US" b="1" smtClean="0"/>
                  <a:t>pers.28</a:t>
                </a:r>
                <a:endParaRPr lang="en-US" b="1"/>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1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24</a:t>
            </a:fld>
            <a:endParaRPr lang="en-US" dirty="0"/>
          </a:p>
        </p:txBody>
      </p:sp>
    </p:spTree>
    <p:extLst>
      <p:ext uri="{BB962C8B-B14F-4D97-AF65-F5344CB8AC3E}">
        <p14:creationId xmlns:p14="http://schemas.microsoft.com/office/powerpoint/2010/main" val="1978635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lstStyle/>
          <a:p>
            <a:r>
              <a:rPr lang="en-US"/>
              <a:t>Mode Gelombang dalam Wave Guide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Dari dua persamaan di atas yaitu pers.27 dan pers.28 , ada keterkaitan untuk pencarian impedansi (</a:t>
                </a:r>
                <a14:m>
                  <m:oMath xmlns:m="http://schemas.openxmlformats.org/officeDocument/2006/math">
                    <m:r>
                      <a:rPr lang="en-US" i="1" smtClean="0">
                        <a:latin typeface="Cambria Math" panose="02040503050406030204" pitchFamily="18" charset="0"/>
                      </a:rPr>
                      <m:t>Ƞ</m:t>
                    </m:r>
                  </m:oMath>
                </a14:m>
                <a:r>
                  <a:rPr lang="en-US" smtClean="0"/>
                  <a:t>) mode TM, dengan mengingat bahwa perbandingan antara medan listrik dan medan magnet merupakan impedansi, maka :</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Ƞ</m:t>
                        </m:r>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𝑇𝑀</m:t>
                            </m:r>
                          </m:e>
                          <m:sub>
                            <m:r>
                              <a:rPr lang="en-US" b="0" i="1" smtClean="0">
                                <a:latin typeface="Cambria Math" panose="02040503050406030204" pitchFamily="18" charset="0"/>
                              </a:rPr>
                              <m:t>𝑚𝑛</m:t>
                            </m:r>
                          </m:sub>
                        </m:sSub>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𝜇</m:t>
                            </m:r>
                          </m:num>
                          <m:den>
                            <m:r>
                              <a:rPr lang="en-US" b="0" i="1" smtClean="0">
                                <a:latin typeface="Cambria Math" panose="02040503050406030204" pitchFamily="18" charset="0"/>
                                <a:ea typeface="Cambria Math" panose="02040503050406030204" pitchFamily="18" charset="0"/>
                              </a:rPr>
                              <m:t>𝜀</m:t>
                            </m:r>
                          </m:den>
                        </m:f>
                      </m:e>
                    </m:rad>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𝑚𝑛</m:t>
                                        </m:r>
                                      </m:sub>
                                    </m:sSub>
                                  </m:num>
                                  <m:den>
                                    <m:r>
                                      <a:rPr lang="en-US" b="0" i="1" smtClean="0">
                                        <a:latin typeface="Cambria Math" panose="02040503050406030204" pitchFamily="18" charset="0"/>
                                      </a:rPr>
                                      <m:t>𝑓</m:t>
                                    </m:r>
                                  </m:den>
                                </m:f>
                              </m:e>
                            </m:d>
                          </m:e>
                          <m:sup>
                            <m:r>
                              <a:rPr lang="en-US" b="0" i="1" smtClean="0">
                                <a:latin typeface="Cambria Math" panose="02040503050406030204" pitchFamily="18" charset="0"/>
                              </a:rPr>
                              <m:t>2</m:t>
                            </m:r>
                          </m:sup>
                        </m:sSup>
                      </m:e>
                    </m:rad>
                  </m:oMath>
                </a14:m>
                <a:r>
                  <a:rPr lang="en-US" smtClean="0"/>
                  <a:t>        					</a:t>
                </a:r>
                <a:r>
                  <a:rPr lang="en-US" b="1" smtClean="0"/>
                  <a:t>pers.29</a:t>
                </a:r>
              </a:p>
              <a:p>
                <a:r>
                  <a:rPr lang="en-US" smtClean="0"/>
                  <a:t>Adapin hubungannya antara impedansi, medan listrik, dan medan magnet dapat ditulis sebagai berikut :</a:t>
                </a:r>
              </a:p>
              <a:p>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Ƞ</m:t>
                        </m:r>
                      </m:e>
                      <m:sub>
                        <m:sSub>
                          <m:sSubPr>
                            <m:ctrlPr>
                              <a:rPr lang="en-US" i="1">
                                <a:latin typeface="Cambria Math" panose="02040503050406030204" pitchFamily="18" charset="0"/>
                              </a:rPr>
                            </m:ctrlPr>
                          </m:sSubPr>
                          <m:e>
                            <m:r>
                              <a:rPr lang="en-US" i="1">
                                <a:latin typeface="Cambria Math" panose="02040503050406030204" pitchFamily="18" charset="0"/>
                              </a:rPr>
                              <m:t>𝑇𝑀</m:t>
                            </m:r>
                          </m:e>
                          <m:sub>
                            <m:r>
                              <a:rPr lang="en-US" i="1">
                                <a:latin typeface="Cambria Math" panose="02040503050406030204" pitchFamily="18" charset="0"/>
                              </a:rPr>
                              <m:t>𝑚𝑛</m:t>
                            </m:r>
                          </m:sub>
                        </m:sSub>
                      </m:sub>
                    </m:sSub>
                  </m:oMath>
                </a14:m>
                <a:r>
                  <a:rPr lang="en-US" smtClean="0"/>
                  <a:t>.</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𝑦</m:t>
                        </m:r>
                      </m:sub>
                    </m:sSub>
                  </m:oMath>
                </a14:m>
                <a:endParaRPr lang="en-US" smtClean="0"/>
              </a:p>
              <a:p>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𝑦</m:t>
                        </m:r>
                      </m:sub>
                    </m:sSub>
                    <m:r>
                      <a:rPr lang="en-US" b="0" i="1" smtClean="0">
                        <a:latin typeface="Cambria Math" panose="02040503050406030204" pitchFamily="18" charset="0"/>
                      </a:rPr>
                      <m:t>=</m:t>
                    </m:r>
                  </m:oMath>
                </a14:m>
                <a:r>
                  <a:rPr lang="en-US" smtClean="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Ƞ</m:t>
                        </m:r>
                      </m:e>
                      <m:sub>
                        <m:sSub>
                          <m:sSubPr>
                            <m:ctrlPr>
                              <a:rPr lang="en-US" i="1">
                                <a:latin typeface="Cambria Math" panose="02040503050406030204" pitchFamily="18" charset="0"/>
                              </a:rPr>
                            </m:ctrlPr>
                          </m:sSubPr>
                          <m:e>
                            <m:r>
                              <a:rPr lang="en-US" i="1">
                                <a:latin typeface="Cambria Math" panose="02040503050406030204" pitchFamily="18" charset="0"/>
                              </a:rPr>
                              <m:t>𝑇𝑀</m:t>
                            </m:r>
                          </m:e>
                          <m:sub>
                            <m:r>
                              <a:rPr lang="en-US" i="1">
                                <a:latin typeface="Cambria Math" panose="02040503050406030204" pitchFamily="18" charset="0"/>
                              </a:rPr>
                              <m:t>𝑚𝑛</m:t>
                            </m:r>
                          </m:sub>
                        </m:sSub>
                      </m:sub>
                    </m:sSub>
                  </m:oMath>
                </a14:m>
                <a:r>
                  <a:rPr lang="en-US"/>
                  <a:t>.</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𝐻</m:t>
                            </m:r>
                          </m:e>
                        </m:acc>
                      </m:e>
                      <m:sub>
                        <m:r>
                          <a:rPr lang="en-US" i="1">
                            <a:latin typeface="Cambria Math" panose="02040503050406030204" pitchFamily="18" charset="0"/>
                          </a:rPr>
                          <m:t>𝑦</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Ƞ</m:t>
                        </m:r>
                      </m:e>
                      <m:sub>
                        <m:sSub>
                          <m:sSubPr>
                            <m:ctrlPr>
                              <a:rPr lang="en-US" i="1">
                                <a:latin typeface="Cambria Math" panose="02040503050406030204" pitchFamily="18" charset="0"/>
                              </a:rPr>
                            </m:ctrlPr>
                          </m:sSubPr>
                          <m:e>
                            <m:r>
                              <a:rPr lang="en-US" i="1">
                                <a:latin typeface="Cambria Math" panose="02040503050406030204" pitchFamily="18" charset="0"/>
                              </a:rPr>
                              <m:t>𝑇𝑀</m:t>
                            </m:r>
                          </m:e>
                          <m:sub>
                            <m:r>
                              <a:rPr lang="en-US" i="1">
                                <a:latin typeface="Cambria Math" panose="02040503050406030204" pitchFamily="18" charset="0"/>
                              </a:rPr>
                              <m:t>𝑚𝑛</m:t>
                            </m:r>
                          </m:sub>
                        </m:sSub>
                      </m:sub>
                    </m:sSub>
                    <m:r>
                      <m:rPr>
                        <m:nor/>
                      </m:rPr>
                      <a:rPr lang="en-US"/>
                      <m:t>.</m:t>
                    </m:r>
                    <m:sSub>
                      <m:sSubPr>
                        <m:ctrlPr>
                          <a:rPr lang="en-US" i="1">
                            <a:latin typeface="Cambria Math" panose="02040503050406030204" pitchFamily="18" charset="0"/>
                          </a:rPr>
                        </m:ctrlPr>
                      </m:sSubPr>
                      <m:e>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𝐻</m:t>
                            </m:r>
                          </m:e>
                        </m:acc>
                      </m:e>
                      <m:sub>
                        <m:r>
                          <a:rPr lang="en-US" i="1">
                            <a:latin typeface="Cambria Math" panose="02040503050406030204" pitchFamily="18" charset="0"/>
                          </a:rPr>
                          <m:t>𝑦</m:t>
                        </m:r>
                      </m:sub>
                    </m:sSub>
                  </m:oMath>
                </a14:m>
                <a:r>
                  <a:rPr lang="en-US" smtClean="0"/>
                  <a:t>)</a:t>
                </a: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1667" r="-42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25</a:t>
            </a:fld>
            <a:endParaRPr lang="en-US" dirty="0"/>
          </a:p>
        </p:txBody>
      </p:sp>
    </p:spTree>
    <p:extLst>
      <p:ext uri="{BB962C8B-B14F-4D97-AF65-F5344CB8AC3E}">
        <p14:creationId xmlns:p14="http://schemas.microsoft.com/office/powerpoint/2010/main" val="1488688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54406"/>
          </a:xfrm>
        </p:spPr>
        <p:txBody>
          <a:bodyPr/>
          <a:lstStyle/>
          <a:p>
            <a:r>
              <a:rPr lang="en-US"/>
              <a:t>Mode Gelombang dalam Wave Guide</a:t>
            </a:r>
          </a:p>
        </p:txBody>
      </p:sp>
      <p:sp>
        <p:nvSpPr>
          <p:cNvPr id="3" name="Content Placeholder 2"/>
          <p:cNvSpPr>
            <a:spLocks noGrp="1"/>
          </p:cNvSpPr>
          <p:nvPr>
            <p:ph idx="1"/>
          </p:nvPr>
        </p:nvSpPr>
        <p:spPr/>
        <p:txBody>
          <a:bodyPr/>
          <a:lstStyle/>
          <a:p>
            <a:endParaRPr lang="en-US" smtClean="0"/>
          </a:p>
          <a:p>
            <a:endParaRPr lang="en-US"/>
          </a:p>
          <a:p>
            <a:endParaRPr lang="en-US" smtClean="0"/>
          </a:p>
          <a:p>
            <a:endParaRPr lang="en-US"/>
          </a:p>
          <a:p>
            <a:endParaRPr lang="en-US" smtClean="0"/>
          </a:p>
          <a:p>
            <a:endParaRPr lang="en-US"/>
          </a:p>
          <a:p>
            <a:endParaRPr lang="en-US" smtClean="0"/>
          </a:p>
          <a:p>
            <a:r>
              <a:rPr lang="en-US" smtClean="0"/>
              <a:t>Dari kurva dapat dilihat bahwa, impedansi  meningkat menuju impedansi instrinsik, dan jika frekuensi nya lebih kecil dari sama dengan frekuensi </a:t>
            </a:r>
            <a:r>
              <a:rPr lang="en-US" i="1" smtClean="0"/>
              <a:t>cutoff</a:t>
            </a:r>
            <a:r>
              <a:rPr lang="en-US" smtClean="0"/>
              <a:t> maka kondisinya </a:t>
            </a:r>
            <a:r>
              <a:rPr lang="en-US" i="1" smtClean="0"/>
              <a:t>short circuit.</a:t>
            </a:r>
            <a:endParaRPr lang="en-US" i="1"/>
          </a:p>
        </p:txBody>
      </p:sp>
      <p:sp>
        <p:nvSpPr>
          <p:cNvPr id="4" name="Slide Number Placeholder 3"/>
          <p:cNvSpPr>
            <a:spLocks noGrp="1"/>
          </p:cNvSpPr>
          <p:nvPr>
            <p:ph type="sldNum" sz="quarter" idx="12"/>
          </p:nvPr>
        </p:nvSpPr>
        <p:spPr/>
        <p:txBody>
          <a:bodyPr/>
          <a:lstStyle/>
          <a:p>
            <a:fld id="{6113E31D-E2AB-40D1-8B51-AFA5AFEF393A}" type="slidenum">
              <a:rPr lang="en-US" smtClean="0"/>
              <a:t>26</a:t>
            </a:fld>
            <a:endParaRPr lang="en-US" dirty="0"/>
          </a:p>
        </p:txBody>
      </p:sp>
      <p:pic>
        <p:nvPicPr>
          <p:cNvPr id="5" name="Picture 4"/>
          <p:cNvPicPr>
            <a:picLocks noChangeAspect="1"/>
          </p:cNvPicPr>
          <p:nvPr/>
        </p:nvPicPr>
        <p:blipFill>
          <a:blip r:embed="rId2"/>
          <a:stretch>
            <a:fillRect/>
          </a:stretch>
        </p:blipFill>
        <p:spPr>
          <a:xfrm>
            <a:off x="1605603" y="1845734"/>
            <a:ext cx="6421744" cy="2951349"/>
          </a:xfrm>
          <a:prstGeom prst="rect">
            <a:avLst/>
          </a:prstGeom>
        </p:spPr>
      </p:pic>
    </p:spTree>
    <p:extLst>
      <p:ext uri="{BB962C8B-B14F-4D97-AF65-F5344CB8AC3E}">
        <p14:creationId xmlns:p14="http://schemas.microsoft.com/office/powerpoint/2010/main" val="4259424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10677"/>
          </a:xfrm>
        </p:spPr>
        <p:txBody>
          <a:bodyPr/>
          <a:lstStyle/>
          <a:p>
            <a:r>
              <a:rPr lang="en-US"/>
              <a:t>Mode Gelombang dalam Wave Guide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Adapun syarat batas yang dapat dipenuhi untuk kasus Mode TE adalah :</a:t>
                </a:r>
              </a:p>
              <a:p>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𝑦</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𝑥</m:t>
                        </m:r>
                        <m:r>
                          <a:rPr lang="en-US" b="0" i="1" smtClean="0">
                            <a:latin typeface="Cambria Math" panose="02040503050406030204" pitchFamily="18" charset="0"/>
                          </a:rPr>
                          <m:t>=0</m:t>
                        </m:r>
                      </m:sub>
                    </m:sSub>
                    <m:r>
                      <a:rPr lang="en-US" b="0" i="1" smtClean="0">
                        <a:latin typeface="Cambria Math" panose="02040503050406030204" pitchFamily="18" charset="0"/>
                      </a:rPr>
                      <m:t>=0</m:t>
                    </m:r>
                  </m:oMath>
                </a14:m>
                <a:endParaRPr lang="en-US" smtClean="0"/>
              </a:p>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en-US" i="1">
                            <a:latin typeface="Cambria Math" panose="02040503050406030204" pitchFamily="18" charset="0"/>
                          </a:rPr>
                          <m:t>𝑦</m:t>
                        </m:r>
                      </m:sub>
                    </m:sSub>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𝑥</m:t>
                        </m:r>
                        <m:r>
                          <a:rPr lang="en-US" i="1">
                            <a:latin typeface="Cambria Math" panose="02040503050406030204" pitchFamily="18" charset="0"/>
                          </a:rPr>
                          <m:t>=</m:t>
                        </m:r>
                        <m:r>
                          <a:rPr lang="en-US" b="0" i="1" smtClean="0">
                            <a:latin typeface="Cambria Math" panose="02040503050406030204" pitchFamily="18" charset="0"/>
                          </a:rPr>
                          <m:t>𝑎</m:t>
                        </m:r>
                      </m:sub>
                    </m:sSub>
                    <m:r>
                      <a:rPr lang="en-US" i="1">
                        <a:latin typeface="Cambria Math" panose="02040503050406030204" pitchFamily="18" charset="0"/>
                      </a:rPr>
                      <m:t>=0</m:t>
                    </m:r>
                  </m:oMath>
                </a14:m>
                <a:endParaRPr lang="en-US"/>
              </a:p>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en-US" i="1">
                            <a:latin typeface="Cambria Math" panose="02040503050406030204" pitchFamily="18" charset="0"/>
                          </a:rPr>
                          <m:t>𝑦</m:t>
                        </m:r>
                      </m:sub>
                    </m:sSub>
                    <m:sSub>
                      <m:sSubPr>
                        <m:ctrlPr>
                          <a:rPr lang="en-US" i="1">
                            <a:latin typeface="Cambria Math" panose="02040503050406030204" pitchFamily="18" charset="0"/>
                          </a:rPr>
                        </m:ctrlPr>
                      </m:sSubPr>
                      <m:e>
                        <m:r>
                          <a:rPr lang="en-US" i="1">
                            <a:latin typeface="Cambria Math" panose="02040503050406030204" pitchFamily="18" charset="0"/>
                          </a:rPr>
                          <m:t>|</m:t>
                        </m:r>
                      </m:e>
                      <m:sub>
                        <m:r>
                          <a:rPr lang="en-US" b="0" i="1" smtClean="0">
                            <a:latin typeface="Cambria Math" panose="02040503050406030204" pitchFamily="18" charset="0"/>
                          </a:rPr>
                          <m:t>𝑦</m:t>
                        </m:r>
                        <m:r>
                          <a:rPr lang="en-US" i="1">
                            <a:latin typeface="Cambria Math" panose="02040503050406030204" pitchFamily="18" charset="0"/>
                          </a:rPr>
                          <m:t>=0</m:t>
                        </m:r>
                      </m:sub>
                    </m:sSub>
                    <m:r>
                      <a:rPr lang="en-US" i="1">
                        <a:latin typeface="Cambria Math" panose="02040503050406030204" pitchFamily="18" charset="0"/>
                      </a:rPr>
                      <m:t>=0</m:t>
                    </m:r>
                  </m:oMath>
                </a14:m>
                <a:endParaRPr lang="en-US"/>
              </a:p>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en-US" i="1">
                            <a:latin typeface="Cambria Math" panose="02040503050406030204" pitchFamily="18" charset="0"/>
                          </a:rPr>
                          <m:t>𝑦</m:t>
                        </m:r>
                      </m:sub>
                    </m:sSub>
                    <m:sSub>
                      <m:sSubPr>
                        <m:ctrlPr>
                          <a:rPr lang="en-US" i="1">
                            <a:latin typeface="Cambria Math" panose="02040503050406030204" pitchFamily="18" charset="0"/>
                          </a:rPr>
                        </m:ctrlPr>
                      </m:sSubPr>
                      <m:e>
                        <m:r>
                          <a:rPr lang="en-US" i="1">
                            <a:latin typeface="Cambria Math" panose="02040503050406030204" pitchFamily="18" charset="0"/>
                          </a:rPr>
                          <m:t>|</m:t>
                        </m:r>
                      </m:e>
                      <m:sub>
                        <m:r>
                          <a:rPr lang="en-US" b="0" i="1" smtClean="0">
                            <a:latin typeface="Cambria Math" panose="02040503050406030204" pitchFamily="18" charset="0"/>
                          </a:rPr>
                          <m:t>𝑦</m:t>
                        </m:r>
                        <m:r>
                          <a:rPr lang="en-US" i="1">
                            <a:latin typeface="Cambria Math" panose="02040503050406030204" pitchFamily="18" charset="0"/>
                          </a:rPr>
                          <m:t>=</m:t>
                        </m:r>
                        <m:r>
                          <a:rPr lang="en-US" b="0" i="1" smtClean="0">
                            <a:latin typeface="Cambria Math" panose="02040503050406030204" pitchFamily="18" charset="0"/>
                          </a:rPr>
                          <m:t>𝑏</m:t>
                        </m:r>
                      </m:sub>
                    </m:sSub>
                    <m:r>
                      <a:rPr lang="en-US" i="1">
                        <a:latin typeface="Cambria Math" panose="02040503050406030204" pitchFamily="18" charset="0"/>
                      </a:rPr>
                      <m:t>=0</m:t>
                    </m:r>
                  </m:oMath>
                </a14:m>
                <a:endParaRPr lang="en-US"/>
              </a:p>
              <a:p>
                <a:r>
                  <a:rPr lang="en-US" smtClean="0"/>
                  <a:t>Sehingga bentuk umum untuk persamaan medan magnet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m:t>
                            </m:r>
                            <m:r>
                              <a:rPr lang="en-US" b="0" i="1" smtClean="0">
                                <a:latin typeface="Cambria Math" panose="02040503050406030204" pitchFamily="18" charset="0"/>
                              </a:rPr>
                              <m:t>𝐻</m:t>
                            </m:r>
                          </m:e>
                        </m:acc>
                      </m:e>
                      <m:sub>
                        <m:r>
                          <a:rPr lang="en-US" b="0" i="1" smtClean="0">
                            <a:latin typeface="Cambria Math" panose="02040503050406030204" pitchFamily="18" charset="0"/>
                          </a:rPr>
                          <m:t>𝑧</m:t>
                        </m:r>
                      </m:sub>
                    </m:sSub>
                    <m:r>
                      <a:rPr lang="en-US" b="0" i="1" smtClean="0">
                        <a:latin typeface="Cambria Math" panose="02040503050406030204" pitchFamily="18" charset="0"/>
                      </a:rPr>
                      <m:t>) </m:t>
                    </m:r>
                  </m:oMath>
                </a14:m>
                <a:r>
                  <a:rPr lang="en-US" smtClean="0"/>
                  <a:t>adalah :</a:t>
                </a:r>
              </a:p>
              <a:p>
                <a:r>
                  <a:rPr lang="en-US" smtClean="0"/>
                  <a:t>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𝑧</m:t>
                        </m:r>
                      </m:sub>
                    </m:sSub>
                    <m:r>
                      <a:rPr lang="en-US" b="0" i="1" smtClean="0">
                        <a:latin typeface="Cambria Math" panose="02040503050406030204" pitchFamily="18" charset="0"/>
                      </a:rPr>
                      <m:t>=</m:t>
                    </m:r>
                    <m:r>
                      <a:rPr lang="en-US" b="0" i="1" smtClean="0">
                        <a:latin typeface="Cambria Math" panose="02040503050406030204" pitchFamily="18" charset="0"/>
                      </a:rPr>
                      <m:t>𝐵𝐷</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𝑀𝑥</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𝑁𝑦</m:t>
                            </m:r>
                          </m:e>
                        </m:func>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rPr>
                              <m:t>𝑧</m:t>
                            </m:r>
                          </m:sup>
                        </m:sSup>
                      </m:e>
                    </m:func>
                  </m:oMath>
                </a14:m>
                <a:r>
                  <a:rPr lang="en-US" smtClean="0"/>
                  <a:t>     				</a:t>
                </a:r>
                <a:r>
                  <a:rPr lang="en-US" b="1" smtClean="0"/>
                  <a:t>pers.31</a:t>
                </a:r>
                <a:endParaRPr lang="en-US" b="1"/>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1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27</a:t>
            </a:fld>
            <a:endParaRPr lang="en-US" dirty="0"/>
          </a:p>
        </p:txBody>
      </p:sp>
    </p:spTree>
    <p:extLst>
      <p:ext uri="{BB962C8B-B14F-4D97-AF65-F5344CB8AC3E}">
        <p14:creationId xmlns:p14="http://schemas.microsoft.com/office/powerpoint/2010/main" val="3927512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52880"/>
          </a:xfrm>
        </p:spPr>
        <p:txBody>
          <a:bodyPr/>
          <a:lstStyle/>
          <a:p>
            <a:r>
              <a:rPr lang="en-US"/>
              <a:t>Mode Gelombang dalam Wave Guide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Sehingga solusi untuk syarat batas dapat dipenuhi untuk :</a:t>
                </a:r>
              </a:p>
              <a:p>
                <a:r>
                  <a:rPr lang="en-US" b="0" smtClean="0"/>
                  <a:t>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𝑀𝑎</m:t>
                            </m:r>
                          </m:e>
                        </m:d>
                        <m:r>
                          <a:rPr lang="en-US" b="0" i="1" smtClean="0">
                            <a:latin typeface="Cambria Math" panose="02040503050406030204" pitchFamily="18" charset="0"/>
                          </a:rPr>
                          <m:t>=0</m:t>
                        </m:r>
                      </m:e>
                    </m:func>
                  </m:oMath>
                </a14:m>
                <a:r>
                  <a:rPr lang="en-US" smtClean="0"/>
                  <a:t>,   dimana </a:t>
                </a:r>
                <a14:m>
                  <m:oMath xmlns:m="http://schemas.openxmlformats.org/officeDocument/2006/math">
                    <m:r>
                      <a:rPr lang="en-US" b="0" i="1" smtClean="0">
                        <a:latin typeface="Cambria Math" panose="02040503050406030204" pitchFamily="18" charset="0"/>
                      </a:rPr>
                      <m:t>𝑀𝑎</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   </m:t>
                    </m:r>
                  </m:oMath>
                </a14:m>
                <a:r>
                  <a:rPr lang="en-US" smtClean="0"/>
                  <a:t>   atau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𝑎</m:t>
                        </m:r>
                      </m:den>
                    </m:f>
                    <m:r>
                      <a:rPr lang="en-US" b="0" i="1" smtClean="0">
                        <a:latin typeface="Cambria Math" panose="02040503050406030204" pitchFamily="18" charset="0"/>
                      </a:rPr>
                      <m:t>,   </m:t>
                    </m:r>
                    <m:r>
                      <a:rPr lang="en-US" b="0" i="1" smtClean="0">
                        <a:latin typeface="Cambria Math" panose="02040503050406030204" pitchFamily="18" charset="0"/>
                      </a:rPr>
                      <m:t>𝑢𝑛𝑡𝑢𝑘</m:t>
                    </m:r>
                    <m:r>
                      <a:rPr lang="en-US" b="0" i="1" smtClean="0">
                        <a:latin typeface="Cambria Math" panose="02040503050406030204" pitchFamily="18" charset="0"/>
                      </a:rPr>
                      <m:t> </m:t>
                    </m:r>
                    <m:r>
                      <a:rPr lang="en-US" b="0" i="1" smtClean="0">
                        <a:latin typeface="Cambria Math" panose="02040503050406030204" pitchFamily="18" charset="0"/>
                      </a:rPr>
                      <m:t>𝑚</m:t>
                    </m:r>
                    <m:r>
                      <a:rPr lang="en-US" b="0" i="1" smtClean="0">
                        <a:latin typeface="Cambria Math" panose="02040503050406030204" pitchFamily="18" charset="0"/>
                      </a:rPr>
                      <m:t>=0, 1, 2, …</m:t>
                    </m:r>
                  </m:oMath>
                </a14:m>
                <a:endParaRPr lang="en-US" smtClean="0"/>
              </a:p>
              <a:p>
                <a:r>
                  <a:rPr lang="en-US" smtClean="0"/>
                  <a:t>Hal yang sama juga berlaku untuk :</a:t>
                </a:r>
              </a:p>
              <a:p>
                <a:r>
                  <a:rPr lang="en-US"/>
                  <a:t> </a:t>
                </a:r>
                <a:r>
                  <a:rPr lang="en-US" smtClean="0"/>
                  <a:t>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𝑏</m:t>
                        </m:r>
                      </m:den>
                    </m:f>
                    <m:r>
                      <a:rPr lang="en-US" b="0" i="1" smtClean="0">
                        <a:latin typeface="Cambria Math" panose="02040503050406030204" pitchFamily="18" charset="0"/>
                      </a:rPr>
                      <m:t>, </m:t>
                    </m:r>
                    <m:r>
                      <a:rPr lang="en-US" b="0" i="1" smtClean="0">
                        <a:latin typeface="Cambria Math" panose="02040503050406030204" pitchFamily="18" charset="0"/>
                      </a:rPr>
                      <m:t>𝑢𝑛𝑡𝑢𝑘</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=0, 1, 2, …</m:t>
                    </m:r>
                  </m:oMath>
                </a14:m>
                <a:endParaRPr lang="en-US" smtClean="0"/>
              </a:p>
              <a:p>
                <a:r>
                  <a:rPr lang="en-US" smtClean="0"/>
                  <a:t>Dengan substitusi M dan N pada pers.31 didapat :</a:t>
                </a:r>
              </a:p>
              <a:p>
                <a:r>
                  <a:rPr lang="en-US"/>
                  <a:t> </a:t>
                </a:r>
                <a:r>
                  <a:rPr lang="en-US" smtClean="0"/>
                  <a:t>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𝑧</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BD</m:t>
                    </m:r>
                    <m:r>
                      <a:rPr lang="en-US" b="0" i="0" smtClean="0">
                        <a:latin typeface="Cambria Math" panose="02040503050406030204" pitchFamily="18" charset="0"/>
                      </a:rPr>
                      <m:t> </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𝑎</m:t>
                                </m:r>
                              </m:den>
                            </m:f>
                            <m:r>
                              <a:rPr lang="en-US" b="0" i="1" smtClean="0">
                                <a:latin typeface="Cambria Math" panose="02040503050406030204" pitchFamily="18" charset="0"/>
                              </a:rPr>
                              <m:t>𝑥</m:t>
                            </m:r>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𝑏</m:t>
                                    </m:r>
                                  </m:den>
                                </m:f>
                                <m:r>
                                  <a:rPr lang="en-US" b="0" i="1" smtClean="0">
                                    <a:latin typeface="Cambria Math" panose="02040503050406030204" pitchFamily="18" charset="0"/>
                                  </a:rPr>
                                  <m:t>𝑦</m:t>
                                </m:r>
                              </m:e>
                            </m:d>
                          </m:e>
                        </m:func>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rPr>
                                  <m:t>𝑚𝑛</m:t>
                                </m:r>
                              </m:sub>
                            </m:sSub>
                            <m:r>
                              <a:rPr lang="en-US" b="0" i="1" smtClean="0">
                                <a:latin typeface="Cambria Math" panose="02040503050406030204" pitchFamily="18" charset="0"/>
                              </a:rPr>
                              <m:t>𝑧</m:t>
                            </m:r>
                          </m:sup>
                        </m:sSup>
                      </m:e>
                    </m:func>
                  </m:oMath>
                </a14:m>
                <a:r>
                  <a:rPr lang="en-US" smtClean="0"/>
                  <a:t>      					</a:t>
                </a:r>
                <a:r>
                  <a:rPr lang="en-US" b="1" smtClean="0"/>
                  <a:t>pers. 32</a:t>
                </a:r>
              </a:p>
              <a:p>
                <a:r>
                  <a:rPr lang="en-US" smtClean="0"/>
                  <a:t>Tidak seperti pada mosde TM, pada mode TE nilai m =0 atau n=0 masih diizinkan diterapkan pada pers.32.</a:t>
                </a:r>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1667" b="-90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28</a:t>
            </a:fld>
            <a:endParaRPr lang="en-US" dirty="0"/>
          </a:p>
        </p:txBody>
      </p:sp>
    </p:spTree>
    <p:extLst>
      <p:ext uri="{BB962C8B-B14F-4D97-AF65-F5344CB8AC3E}">
        <p14:creationId xmlns:p14="http://schemas.microsoft.com/office/powerpoint/2010/main" val="2003636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39"/>
          </a:xfrm>
        </p:spPr>
        <p:txBody>
          <a:bodyPr/>
          <a:lstStyle/>
          <a:p>
            <a:r>
              <a:rPr lang="en-US"/>
              <a:t>Mode Gelombang dalam Wave Guide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Adapun konstanta propagasi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rPr>
                          <m:t>𝑚𝑛</m:t>
                        </m:r>
                      </m:sub>
                    </m:sSub>
                  </m:oMath>
                </a14:m>
                <a:r>
                  <a:rPr lang="en-US" smtClean="0"/>
                  <a:t> untuk mode gelombang TE adalah :</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rPr>
                          <m:t>𝑚𝑛</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𝑎</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𝑏</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𝜇𝜀</m:t>
                        </m:r>
                      </m:e>
                    </m:rad>
                  </m:oMath>
                </a14:m>
                <a:endParaRPr lang="en-US" smtClean="0"/>
              </a:p>
              <a:p>
                <a:r>
                  <a:rPr lang="en-US" smtClean="0"/>
                  <a:t>Dan propagasi mode TE  dimana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rPr>
                          <m:t>𝑚𝑛</m:t>
                        </m:r>
                      </m:sub>
                    </m:sSub>
                    <m:r>
                      <a:rPr lang="en-US" b="0" i="1" smtClean="0">
                        <a:latin typeface="Cambria Math" panose="02040503050406030204" pitchFamily="18" charset="0"/>
                      </a:rPr>
                      <m:t>=</m:t>
                    </m:r>
                    <m:r>
                      <a:rPr lang="en-US" b="0" i="1" smtClean="0">
                        <a:latin typeface="Cambria Math" panose="02040503050406030204" pitchFamily="18" charset="0"/>
                      </a:rPr>
                      <m:t>𝑗</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𝑚𝑛</m:t>
                        </m:r>
                      </m:sub>
                    </m:sSub>
                  </m:oMath>
                </a14:m>
                <a:r>
                  <a:rPr lang="en-US" smtClean="0"/>
                  <a:t>  terjadi ketika :</a:t>
                </a:r>
              </a:p>
              <a:p>
                <a:r>
                  <a:rPr lang="en-US" smtClean="0"/>
                  <a:t>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𝜇𝜀</m:t>
                    </m:r>
                    <m:r>
                      <a:rPr lang="en-US" b="0" i="1" smtClean="0">
                        <a:latin typeface="Cambria Math" panose="02040503050406030204" pitchFamily="18" charset="0"/>
                        <a:ea typeface="Cambria Math" panose="02040503050406030204" pitchFamily="18" charset="0"/>
                      </a:rPr>
                      <m:t> &gt; </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𝑎</m:t>
                                    </m:r>
                                  </m:den>
                                </m:f>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𝑏</m:t>
                                    </m:r>
                                  </m:den>
                                </m:f>
                              </m:e>
                            </m:d>
                          </m:e>
                          <m:sup>
                            <m:r>
                              <a:rPr lang="en-US" b="0" i="1" smtClean="0">
                                <a:latin typeface="Cambria Math" panose="02040503050406030204" pitchFamily="18" charset="0"/>
                                <a:ea typeface="Cambria Math" panose="02040503050406030204" pitchFamily="18" charset="0"/>
                              </a:rPr>
                              <m:t>2</m:t>
                            </m:r>
                          </m:sup>
                        </m:sSup>
                      </m:e>
                    </m:d>
                  </m:oMath>
                </a14:m>
                <a:endParaRPr lang="en-US" smtClean="0"/>
              </a:p>
              <a:p>
                <a:r>
                  <a:rPr lang="en-US" smtClean="0"/>
                  <a:t>Sedangkan mode non-propagasi atau tidak merambang (evanescent) terjadi ketika :</a:t>
                </a:r>
              </a:p>
              <a:p>
                <a:r>
                  <a:rPr lang="en-US" smtClean="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𝜔</m:t>
                        </m:r>
                      </m:e>
                      <m:sup>
                        <m:r>
                          <a:rPr lang="en-US" i="1">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𝜇𝜀</m:t>
                    </m:r>
                    <m:r>
                      <a:rPr lang="en-US" b="0" i="1" smtClean="0">
                        <a:latin typeface="Cambria Math" panose="02040503050406030204" pitchFamily="18" charset="0"/>
                        <a:ea typeface="Cambria Math" panose="02040503050406030204" pitchFamily="18" charset="0"/>
                      </a:rPr>
                      <m:t>&lt;</m:t>
                    </m:r>
                    <m:r>
                      <a:rPr lang="en-US" i="1">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𝑎</m:t>
                                    </m:r>
                                  </m:den>
                                </m:f>
                              </m:e>
                            </m:d>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𝑏</m:t>
                                    </m:r>
                                  </m:den>
                                </m:f>
                              </m:e>
                            </m:d>
                          </m:e>
                          <m:sup>
                            <m:r>
                              <a:rPr lang="en-US" i="1">
                                <a:latin typeface="Cambria Math" panose="02040503050406030204" pitchFamily="18" charset="0"/>
                                <a:ea typeface="Cambria Math" panose="02040503050406030204" pitchFamily="18" charset="0"/>
                              </a:rPr>
                              <m:t>2</m:t>
                            </m:r>
                          </m:sup>
                        </m:sSup>
                      </m:e>
                    </m:d>
                  </m:oMath>
                </a14:m>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1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29</a:t>
            </a:fld>
            <a:endParaRPr lang="en-US" dirty="0"/>
          </a:p>
        </p:txBody>
      </p:sp>
    </p:spTree>
    <p:extLst>
      <p:ext uri="{BB962C8B-B14F-4D97-AF65-F5344CB8AC3E}">
        <p14:creationId xmlns:p14="http://schemas.microsoft.com/office/powerpoint/2010/main" val="1000616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 Definisi Wave Guide</a:t>
            </a:r>
            <a:endParaRPr lang="id-ID" dirty="0"/>
          </a:p>
        </p:txBody>
      </p:sp>
      <p:sp>
        <p:nvSpPr>
          <p:cNvPr id="3" name="Content Placeholder 2"/>
          <p:cNvSpPr>
            <a:spLocks noGrp="1"/>
          </p:cNvSpPr>
          <p:nvPr>
            <p:ph idx="1"/>
          </p:nvPr>
        </p:nvSpPr>
        <p:spPr/>
        <p:txBody>
          <a:bodyPr/>
          <a:lstStyle/>
          <a:p>
            <a:r>
              <a:rPr lang="en-US" smtClean="0"/>
              <a:t>Wave Guide merupakan salah satu jenis saluran transmisi berbentuk pipa berongga dimana biasanya terbuat dari material konduktor yang baik dimana bagian rongganya berisi bahan dielektrik sempurna umumnya berupa udara kering.</a:t>
            </a:r>
            <a:endParaRPr lang="en-US"/>
          </a:p>
          <a:p>
            <a:r>
              <a:rPr lang="en-US" smtClean="0"/>
              <a:t>Adapun penampang wave guide biasanya berbentuk persegi panjang (rectangular), lingkaran (circular), dan berbentuk ellips seperti pada gambar berikut :</a:t>
            </a:r>
          </a:p>
          <a:p>
            <a:endParaRPr lang="en-US"/>
          </a:p>
          <a:p>
            <a:endParaRPr lang="id-ID"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grpSp>
        <p:nvGrpSpPr>
          <p:cNvPr id="6" name="Group 34"/>
          <p:cNvGrpSpPr>
            <a:grpSpLocks/>
          </p:cNvGrpSpPr>
          <p:nvPr/>
        </p:nvGrpSpPr>
        <p:grpSpPr bwMode="auto">
          <a:xfrm>
            <a:off x="1406915" y="3900594"/>
            <a:ext cx="2600325" cy="1968500"/>
            <a:chOff x="2232" y="2418"/>
            <a:chExt cx="1638" cy="1240"/>
          </a:xfrm>
        </p:grpSpPr>
        <p:sp>
          <p:nvSpPr>
            <p:cNvPr id="7" name="Rectangle 20"/>
            <p:cNvSpPr>
              <a:spLocks noChangeArrowheads="1"/>
            </p:cNvSpPr>
            <p:nvPr/>
          </p:nvSpPr>
          <p:spPr bwMode="auto">
            <a:xfrm>
              <a:off x="2232" y="2979"/>
              <a:ext cx="678" cy="381"/>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21"/>
            <p:cNvSpPr>
              <a:spLocks noChangeShapeType="1"/>
            </p:cNvSpPr>
            <p:nvPr/>
          </p:nvSpPr>
          <p:spPr bwMode="auto">
            <a:xfrm flipV="1">
              <a:off x="2232" y="2418"/>
              <a:ext cx="960" cy="56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22"/>
            <p:cNvSpPr>
              <a:spLocks noChangeShapeType="1"/>
            </p:cNvSpPr>
            <p:nvPr/>
          </p:nvSpPr>
          <p:spPr bwMode="auto">
            <a:xfrm flipV="1">
              <a:off x="2910" y="2418"/>
              <a:ext cx="960" cy="56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23"/>
            <p:cNvSpPr>
              <a:spLocks noChangeShapeType="1"/>
            </p:cNvSpPr>
            <p:nvPr/>
          </p:nvSpPr>
          <p:spPr bwMode="auto">
            <a:xfrm flipV="1">
              <a:off x="2910" y="2799"/>
              <a:ext cx="960" cy="56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28"/>
            <p:cNvSpPr>
              <a:spLocks noChangeArrowheads="1"/>
            </p:cNvSpPr>
            <p:nvPr/>
          </p:nvSpPr>
          <p:spPr bwMode="auto">
            <a:xfrm>
              <a:off x="3192" y="2433"/>
              <a:ext cx="678" cy="381"/>
            </a:xfrm>
            <a:prstGeom prst="rect">
              <a:avLst/>
            </a:prstGeom>
            <a:noFill/>
            <a:ln w="2857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31"/>
            <p:cNvSpPr txBox="1">
              <a:spLocks noChangeArrowheads="1"/>
            </p:cNvSpPr>
            <p:nvPr/>
          </p:nvSpPr>
          <p:spPr bwMode="auto">
            <a:xfrm>
              <a:off x="2232" y="3408"/>
              <a:ext cx="11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rectangular</a:t>
              </a:r>
            </a:p>
          </p:txBody>
        </p:sp>
      </p:grpSp>
      <p:grpSp>
        <p:nvGrpSpPr>
          <p:cNvPr id="13" name="Group 35"/>
          <p:cNvGrpSpPr>
            <a:grpSpLocks/>
          </p:cNvGrpSpPr>
          <p:nvPr/>
        </p:nvGrpSpPr>
        <p:grpSpPr bwMode="auto">
          <a:xfrm>
            <a:off x="4973955" y="3767244"/>
            <a:ext cx="2305050" cy="2101850"/>
            <a:chOff x="4314" y="2334"/>
            <a:chExt cx="1452" cy="1324"/>
          </a:xfrm>
        </p:grpSpPr>
        <p:sp>
          <p:nvSpPr>
            <p:cNvPr id="14" name="Oval 24"/>
            <p:cNvSpPr>
              <a:spLocks noChangeArrowheads="1"/>
            </p:cNvSpPr>
            <p:nvPr/>
          </p:nvSpPr>
          <p:spPr bwMode="auto">
            <a:xfrm>
              <a:off x="4428" y="2880"/>
              <a:ext cx="546" cy="52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25"/>
            <p:cNvSpPr>
              <a:spLocks noChangeShapeType="1"/>
            </p:cNvSpPr>
            <p:nvPr/>
          </p:nvSpPr>
          <p:spPr bwMode="auto">
            <a:xfrm flipV="1">
              <a:off x="4548" y="2334"/>
              <a:ext cx="894" cy="5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26"/>
            <p:cNvSpPr>
              <a:spLocks noChangeShapeType="1"/>
            </p:cNvSpPr>
            <p:nvPr/>
          </p:nvSpPr>
          <p:spPr bwMode="auto">
            <a:xfrm flipV="1">
              <a:off x="4872" y="2769"/>
              <a:ext cx="894" cy="5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27"/>
            <p:cNvSpPr>
              <a:spLocks noChangeArrowheads="1"/>
            </p:cNvSpPr>
            <p:nvPr/>
          </p:nvSpPr>
          <p:spPr bwMode="auto">
            <a:xfrm>
              <a:off x="5220" y="2352"/>
              <a:ext cx="546" cy="528"/>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32"/>
            <p:cNvSpPr txBox="1">
              <a:spLocks noChangeArrowheads="1"/>
            </p:cNvSpPr>
            <p:nvPr/>
          </p:nvSpPr>
          <p:spPr bwMode="auto">
            <a:xfrm>
              <a:off x="4314" y="3408"/>
              <a:ext cx="11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sirkular</a:t>
              </a:r>
            </a:p>
          </p:txBody>
        </p:sp>
      </p:grpSp>
      <p:grpSp>
        <p:nvGrpSpPr>
          <p:cNvPr id="19" name="Group 36"/>
          <p:cNvGrpSpPr>
            <a:grpSpLocks/>
          </p:cNvGrpSpPr>
          <p:nvPr/>
        </p:nvGrpSpPr>
        <p:grpSpPr bwMode="auto">
          <a:xfrm>
            <a:off x="8253730" y="3987906"/>
            <a:ext cx="2155825" cy="1878013"/>
            <a:chOff x="337" y="2475"/>
            <a:chExt cx="1358" cy="1183"/>
          </a:xfrm>
        </p:grpSpPr>
        <p:sp>
          <p:nvSpPr>
            <p:cNvPr id="20" name="Oval 7"/>
            <p:cNvSpPr>
              <a:spLocks noChangeArrowheads="1"/>
            </p:cNvSpPr>
            <p:nvPr/>
          </p:nvSpPr>
          <p:spPr bwMode="auto">
            <a:xfrm>
              <a:off x="432" y="3024"/>
              <a:ext cx="624" cy="336"/>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8"/>
            <p:cNvSpPr>
              <a:spLocks/>
            </p:cNvSpPr>
            <p:nvPr/>
          </p:nvSpPr>
          <p:spPr bwMode="auto">
            <a:xfrm>
              <a:off x="432" y="2475"/>
              <a:ext cx="1056" cy="693"/>
            </a:xfrm>
            <a:custGeom>
              <a:avLst/>
              <a:gdLst>
                <a:gd name="T0" fmla="*/ 0 w 1356"/>
                <a:gd name="T1" fmla="*/ 750 h 750"/>
                <a:gd name="T2" fmla="*/ 30 w 1356"/>
                <a:gd name="T3" fmla="*/ 660 h 750"/>
                <a:gd name="T4" fmla="*/ 96 w 1356"/>
                <a:gd name="T5" fmla="*/ 558 h 750"/>
                <a:gd name="T6" fmla="*/ 270 w 1356"/>
                <a:gd name="T7" fmla="*/ 366 h 750"/>
                <a:gd name="T8" fmla="*/ 558 w 1356"/>
                <a:gd name="T9" fmla="*/ 192 h 750"/>
                <a:gd name="T10" fmla="*/ 978 w 1356"/>
                <a:gd name="T11" fmla="*/ 72 h 750"/>
                <a:gd name="T12" fmla="*/ 1356 w 1356"/>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1356" h="750">
                  <a:moveTo>
                    <a:pt x="0" y="750"/>
                  </a:moveTo>
                  <a:cubicBezTo>
                    <a:pt x="5" y="735"/>
                    <a:pt x="14" y="692"/>
                    <a:pt x="30" y="660"/>
                  </a:cubicBezTo>
                  <a:cubicBezTo>
                    <a:pt x="46" y="628"/>
                    <a:pt x="56" y="607"/>
                    <a:pt x="96" y="558"/>
                  </a:cubicBezTo>
                  <a:cubicBezTo>
                    <a:pt x="136" y="509"/>
                    <a:pt x="193" y="427"/>
                    <a:pt x="270" y="366"/>
                  </a:cubicBezTo>
                  <a:cubicBezTo>
                    <a:pt x="347" y="305"/>
                    <a:pt x="440" y="241"/>
                    <a:pt x="558" y="192"/>
                  </a:cubicBezTo>
                  <a:cubicBezTo>
                    <a:pt x="676" y="143"/>
                    <a:pt x="845" y="104"/>
                    <a:pt x="978" y="72"/>
                  </a:cubicBezTo>
                  <a:cubicBezTo>
                    <a:pt x="1111" y="40"/>
                    <a:pt x="1277" y="15"/>
                    <a:pt x="1356"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Freeform 9"/>
            <p:cNvSpPr>
              <a:spLocks/>
            </p:cNvSpPr>
            <p:nvPr/>
          </p:nvSpPr>
          <p:spPr bwMode="auto">
            <a:xfrm>
              <a:off x="1056" y="2835"/>
              <a:ext cx="639" cy="411"/>
            </a:xfrm>
            <a:custGeom>
              <a:avLst/>
              <a:gdLst>
                <a:gd name="T0" fmla="*/ 0 w 1356"/>
                <a:gd name="T1" fmla="*/ 750 h 750"/>
                <a:gd name="T2" fmla="*/ 30 w 1356"/>
                <a:gd name="T3" fmla="*/ 660 h 750"/>
                <a:gd name="T4" fmla="*/ 96 w 1356"/>
                <a:gd name="T5" fmla="*/ 558 h 750"/>
                <a:gd name="T6" fmla="*/ 270 w 1356"/>
                <a:gd name="T7" fmla="*/ 366 h 750"/>
                <a:gd name="T8" fmla="*/ 558 w 1356"/>
                <a:gd name="T9" fmla="*/ 192 h 750"/>
                <a:gd name="T10" fmla="*/ 978 w 1356"/>
                <a:gd name="T11" fmla="*/ 72 h 750"/>
                <a:gd name="T12" fmla="*/ 1356 w 1356"/>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1356" h="750">
                  <a:moveTo>
                    <a:pt x="0" y="750"/>
                  </a:moveTo>
                  <a:cubicBezTo>
                    <a:pt x="5" y="735"/>
                    <a:pt x="14" y="692"/>
                    <a:pt x="30" y="660"/>
                  </a:cubicBezTo>
                  <a:cubicBezTo>
                    <a:pt x="46" y="628"/>
                    <a:pt x="56" y="607"/>
                    <a:pt x="96" y="558"/>
                  </a:cubicBezTo>
                  <a:cubicBezTo>
                    <a:pt x="136" y="509"/>
                    <a:pt x="193" y="427"/>
                    <a:pt x="270" y="366"/>
                  </a:cubicBezTo>
                  <a:cubicBezTo>
                    <a:pt x="347" y="305"/>
                    <a:pt x="440" y="241"/>
                    <a:pt x="558" y="192"/>
                  </a:cubicBezTo>
                  <a:cubicBezTo>
                    <a:pt x="676" y="143"/>
                    <a:pt x="845" y="104"/>
                    <a:pt x="978" y="72"/>
                  </a:cubicBezTo>
                  <a:cubicBezTo>
                    <a:pt x="1111" y="40"/>
                    <a:pt x="1277" y="15"/>
                    <a:pt x="1356" y="0"/>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11"/>
            <p:cNvSpPr>
              <a:spLocks/>
            </p:cNvSpPr>
            <p:nvPr/>
          </p:nvSpPr>
          <p:spPr bwMode="auto">
            <a:xfrm>
              <a:off x="480" y="2929"/>
              <a:ext cx="636" cy="200"/>
            </a:xfrm>
            <a:custGeom>
              <a:avLst/>
              <a:gdLst>
                <a:gd name="T0" fmla="*/ 0 w 636"/>
                <a:gd name="T1" fmla="*/ 103 h 200"/>
                <a:gd name="T2" fmla="*/ 102 w 636"/>
                <a:gd name="T3" fmla="*/ 47 h 200"/>
                <a:gd name="T4" fmla="*/ 240 w 636"/>
                <a:gd name="T5" fmla="*/ 7 h 200"/>
                <a:gd name="T6" fmla="*/ 384 w 636"/>
                <a:gd name="T7" fmla="*/ 7 h 200"/>
                <a:gd name="T8" fmla="*/ 501 w 636"/>
                <a:gd name="T9" fmla="*/ 47 h 200"/>
                <a:gd name="T10" fmla="*/ 582 w 636"/>
                <a:gd name="T11" fmla="*/ 98 h 200"/>
                <a:gd name="T12" fmla="*/ 624 w 636"/>
                <a:gd name="T13" fmla="*/ 151 h 200"/>
                <a:gd name="T14" fmla="*/ 636 w 636"/>
                <a:gd name="T15" fmla="*/ 200 h 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6" h="200">
                  <a:moveTo>
                    <a:pt x="0" y="103"/>
                  </a:moveTo>
                  <a:cubicBezTo>
                    <a:pt x="17" y="94"/>
                    <a:pt x="62" y="63"/>
                    <a:pt x="102" y="47"/>
                  </a:cubicBezTo>
                  <a:cubicBezTo>
                    <a:pt x="142" y="31"/>
                    <a:pt x="193" y="14"/>
                    <a:pt x="240" y="7"/>
                  </a:cubicBezTo>
                  <a:cubicBezTo>
                    <a:pt x="287" y="0"/>
                    <a:pt x="341" y="0"/>
                    <a:pt x="384" y="7"/>
                  </a:cubicBezTo>
                  <a:cubicBezTo>
                    <a:pt x="427" y="14"/>
                    <a:pt x="468" y="32"/>
                    <a:pt x="501" y="47"/>
                  </a:cubicBezTo>
                  <a:cubicBezTo>
                    <a:pt x="534" y="62"/>
                    <a:pt x="562" y="81"/>
                    <a:pt x="582" y="98"/>
                  </a:cubicBezTo>
                  <a:cubicBezTo>
                    <a:pt x="602" y="115"/>
                    <a:pt x="615" y="134"/>
                    <a:pt x="624" y="151"/>
                  </a:cubicBezTo>
                  <a:cubicBezTo>
                    <a:pt x="633" y="168"/>
                    <a:pt x="634" y="190"/>
                    <a:pt x="636" y="20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12"/>
            <p:cNvSpPr>
              <a:spLocks/>
            </p:cNvSpPr>
            <p:nvPr/>
          </p:nvSpPr>
          <p:spPr bwMode="auto">
            <a:xfrm>
              <a:off x="480" y="2928"/>
              <a:ext cx="636" cy="200"/>
            </a:xfrm>
            <a:custGeom>
              <a:avLst/>
              <a:gdLst>
                <a:gd name="T0" fmla="*/ 0 w 636"/>
                <a:gd name="T1" fmla="*/ 103 h 200"/>
                <a:gd name="T2" fmla="*/ 102 w 636"/>
                <a:gd name="T3" fmla="*/ 47 h 200"/>
                <a:gd name="T4" fmla="*/ 240 w 636"/>
                <a:gd name="T5" fmla="*/ 7 h 200"/>
                <a:gd name="T6" fmla="*/ 384 w 636"/>
                <a:gd name="T7" fmla="*/ 7 h 200"/>
                <a:gd name="T8" fmla="*/ 501 w 636"/>
                <a:gd name="T9" fmla="*/ 47 h 200"/>
                <a:gd name="T10" fmla="*/ 582 w 636"/>
                <a:gd name="T11" fmla="*/ 98 h 200"/>
                <a:gd name="T12" fmla="*/ 624 w 636"/>
                <a:gd name="T13" fmla="*/ 151 h 200"/>
                <a:gd name="T14" fmla="*/ 636 w 636"/>
                <a:gd name="T15" fmla="*/ 200 h 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6" h="200">
                  <a:moveTo>
                    <a:pt x="0" y="103"/>
                  </a:moveTo>
                  <a:cubicBezTo>
                    <a:pt x="17" y="94"/>
                    <a:pt x="62" y="63"/>
                    <a:pt x="102" y="47"/>
                  </a:cubicBezTo>
                  <a:cubicBezTo>
                    <a:pt x="142" y="31"/>
                    <a:pt x="193" y="14"/>
                    <a:pt x="240" y="7"/>
                  </a:cubicBezTo>
                  <a:cubicBezTo>
                    <a:pt x="287" y="0"/>
                    <a:pt x="341" y="0"/>
                    <a:pt x="384" y="7"/>
                  </a:cubicBezTo>
                  <a:cubicBezTo>
                    <a:pt x="427" y="14"/>
                    <a:pt x="468" y="32"/>
                    <a:pt x="501" y="47"/>
                  </a:cubicBezTo>
                  <a:cubicBezTo>
                    <a:pt x="534" y="62"/>
                    <a:pt x="562" y="81"/>
                    <a:pt x="582" y="98"/>
                  </a:cubicBezTo>
                  <a:cubicBezTo>
                    <a:pt x="602" y="115"/>
                    <a:pt x="615" y="134"/>
                    <a:pt x="624" y="151"/>
                  </a:cubicBezTo>
                  <a:cubicBezTo>
                    <a:pt x="633" y="168"/>
                    <a:pt x="634" y="190"/>
                    <a:pt x="636" y="200"/>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13"/>
            <p:cNvSpPr>
              <a:spLocks/>
            </p:cNvSpPr>
            <p:nvPr/>
          </p:nvSpPr>
          <p:spPr bwMode="auto">
            <a:xfrm>
              <a:off x="570" y="2839"/>
              <a:ext cx="603" cy="230"/>
            </a:xfrm>
            <a:custGeom>
              <a:avLst/>
              <a:gdLst>
                <a:gd name="T0" fmla="*/ 0 w 603"/>
                <a:gd name="T1" fmla="*/ 83 h 230"/>
                <a:gd name="T2" fmla="*/ 105 w 603"/>
                <a:gd name="T3" fmla="*/ 32 h 230"/>
                <a:gd name="T4" fmla="*/ 241 w 603"/>
                <a:gd name="T5" fmla="*/ 1 h 230"/>
                <a:gd name="T6" fmla="*/ 390 w 603"/>
                <a:gd name="T7" fmla="*/ 23 h 230"/>
                <a:gd name="T8" fmla="*/ 486 w 603"/>
                <a:gd name="T9" fmla="*/ 65 h 230"/>
                <a:gd name="T10" fmla="*/ 546 w 603"/>
                <a:gd name="T11" fmla="*/ 116 h 230"/>
                <a:gd name="T12" fmla="*/ 588 w 603"/>
                <a:gd name="T13" fmla="*/ 182 h 230"/>
                <a:gd name="T14" fmla="*/ 603 w 603"/>
                <a:gd name="T15" fmla="*/ 230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3" h="230">
                  <a:moveTo>
                    <a:pt x="0" y="83"/>
                  </a:moveTo>
                  <a:cubicBezTo>
                    <a:pt x="17" y="75"/>
                    <a:pt x="65" y="46"/>
                    <a:pt x="105" y="32"/>
                  </a:cubicBezTo>
                  <a:cubicBezTo>
                    <a:pt x="145" y="18"/>
                    <a:pt x="194" y="2"/>
                    <a:pt x="241" y="1"/>
                  </a:cubicBezTo>
                  <a:cubicBezTo>
                    <a:pt x="288" y="0"/>
                    <a:pt x="349" y="12"/>
                    <a:pt x="390" y="23"/>
                  </a:cubicBezTo>
                  <a:cubicBezTo>
                    <a:pt x="431" y="34"/>
                    <a:pt x="460" y="50"/>
                    <a:pt x="486" y="65"/>
                  </a:cubicBezTo>
                  <a:cubicBezTo>
                    <a:pt x="512" y="80"/>
                    <a:pt x="529" y="97"/>
                    <a:pt x="546" y="116"/>
                  </a:cubicBezTo>
                  <a:cubicBezTo>
                    <a:pt x="563" y="135"/>
                    <a:pt x="578" y="163"/>
                    <a:pt x="588" y="182"/>
                  </a:cubicBezTo>
                  <a:cubicBezTo>
                    <a:pt x="598" y="201"/>
                    <a:pt x="600" y="220"/>
                    <a:pt x="603" y="230"/>
                  </a:cubicBez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Freeform 14"/>
            <p:cNvSpPr>
              <a:spLocks/>
            </p:cNvSpPr>
            <p:nvPr/>
          </p:nvSpPr>
          <p:spPr bwMode="auto">
            <a:xfrm>
              <a:off x="672" y="2750"/>
              <a:ext cx="561" cy="265"/>
            </a:xfrm>
            <a:custGeom>
              <a:avLst/>
              <a:gdLst>
                <a:gd name="T0" fmla="*/ 0 w 561"/>
                <a:gd name="T1" fmla="*/ 73 h 265"/>
                <a:gd name="T2" fmla="*/ 100 w 561"/>
                <a:gd name="T3" fmla="*/ 19 h 265"/>
                <a:gd name="T4" fmla="*/ 228 w 561"/>
                <a:gd name="T5" fmla="*/ 1 h 265"/>
                <a:gd name="T6" fmla="*/ 363 w 561"/>
                <a:gd name="T7" fmla="*/ 28 h 265"/>
                <a:gd name="T8" fmla="*/ 444 w 561"/>
                <a:gd name="T9" fmla="*/ 70 h 265"/>
                <a:gd name="T10" fmla="*/ 504 w 561"/>
                <a:gd name="T11" fmla="*/ 121 h 265"/>
                <a:gd name="T12" fmla="*/ 546 w 561"/>
                <a:gd name="T13" fmla="*/ 187 h 265"/>
                <a:gd name="T14" fmla="*/ 561 w 56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1" h="265">
                  <a:moveTo>
                    <a:pt x="0" y="73"/>
                  </a:moveTo>
                  <a:cubicBezTo>
                    <a:pt x="16" y="64"/>
                    <a:pt x="62" y="31"/>
                    <a:pt x="100" y="19"/>
                  </a:cubicBezTo>
                  <a:cubicBezTo>
                    <a:pt x="138" y="7"/>
                    <a:pt x="184" y="0"/>
                    <a:pt x="228" y="1"/>
                  </a:cubicBezTo>
                  <a:cubicBezTo>
                    <a:pt x="272" y="2"/>
                    <a:pt x="327" y="17"/>
                    <a:pt x="363" y="28"/>
                  </a:cubicBezTo>
                  <a:cubicBezTo>
                    <a:pt x="399" y="39"/>
                    <a:pt x="421" y="55"/>
                    <a:pt x="444" y="70"/>
                  </a:cubicBezTo>
                  <a:cubicBezTo>
                    <a:pt x="467" y="85"/>
                    <a:pt x="487" y="102"/>
                    <a:pt x="504" y="121"/>
                  </a:cubicBezTo>
                  <a:cubicBezTo>
                    <a:pt x="521" y="140"/>
                    <a:pt x="537" y="163"/>
                    <a:pt x="546" y="187"/>
                  </a:cubicBezTo>
                  <a:cubicBezTo>
                    <a:pt x="555" y="211"/>
                    <a:pt x="558" y="249"/>
                    <a:pt x="561" y="265"/>
                  </a:cubicBez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Freeform 15"/>
            <p:cNvSpPr>
              <a:spLocks/>
            </p:cNvSpPr>
            <p:nvPr/>
          </p:nvSpPr>
          <p:spPr bwMode="auto">
            <a:xfrm>
              <a:off x="768" y="2656"/>
              <a:ext cx="548" cy="314"/>
            </a:xfrm>
            <a:custGeom>
              <a:avLst/>
              <a:gdLst>
                <a:gd name="T0" fmla="*/ 0 w 548"/>
                <a:gd name="T1" fmla="*/ 67 h 314"/>
                <a:gd name="T2" fmla="*/ 126 w 548"/>
                <a:gd name="T3" fmla="*/ 14 h 314"/>
                <a:gd name="T4" fmla="*/ 258 w 548"/>
                <a:gd name="T5" fmla="*/ 5 h 314"/>
                <a:gd name="T6" fmla="*/ 381 w 548"/>
                <a:gd name="T7" fmla="*/ 44 h 314"/>
                <a:gd name="T8" fmla="*/ 462 w 548"/>
                <a:gd name="T9" fmla="*/ 98 h 314"/>
                <a:gd name="T10" fmla="*/ 513 w 548"/>
                <a:gd name="T11" fmla="*/ 158 h 314"/>
                <a:gd name="T12" fmla="*/ 543 w 548"/>
                <a:gd name="T13" fmla="*/ 245 h 314"/>
                <a:gd name="T14" fmla="*/ 543 w 548"/>
                <a:gd name="T15" fmla="*/ 314 h 3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314">
                  <a:moveTo>
                    <a:pt x="0" y="67"/>
                  </a:moveTo>
                  <a:cubicBezTo>
                    <a:pt x="21" y="58"/>
                    <a:pt x="83" y="24"/>
                    <a:pt x="126" y="14"/>
                  </a:cubicBezTo>
                  <a:cubicBezTo>
                    <a:pt x="169" y="4"/>
                    <a:pt x="216" y="0"/>
                    <a:pt x="258" y="5"/>
                  </a:cubicBezTo>
                  <a:cubicBezTo>
                    <a:pt x="300" y="10"/>
                    <a:pt x="347" y="29"/>
                    <a:pt x="381" y="44"/>
                  </a:cubicBezTo>
                  <a:cubicBezTo>
                    <a:pt x="415" y="59"/>
                    <a:pt x="440" y="79"/>
                    <a:pt x="462" y="98"/>
                  </a:cubicBezTo>
                  <a:cubicBezTo>
                    <a:pt x="484" y="117"/>
                    <a:pt x="500" y="134"/>
                    <a:pt x="513" y="158"/>
                  </a:cubicBezTo>
                  <a:cubicBezTo>
                    <a:pt x="526" y="182"/>
                    <a:pt x="538" y="219"/>
                    <a:pt x="543" y="245"/>
                  </a:cubicBezTo>
                  <a:cubicBezTo>
                    <a:pt x="548" y="271"/>
                    <a:pt x="543" y="300"/>
                    <a:pt x="543" y="314"/>
                  </a:cubicBez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Freeform 16"/>
            <p:cNvSpPr>
              <a:spLocks/>
            </p:cNvSpPr>
            <p:nvPr/>
          </p:nvSpPr>
          <p:spPr bwMode="auto">
            <a:xfrm>
              <a:off x="1077" y="2583"/>
              <a:ext cx="320" cy="342"/>
            </a:xfrm>
            <a:custGeom>
              <a:avLst/>
              <a:gdLst>
                <a:gd name="T0" fmla="*/ 0 w 320"/>
                <a:gd name="T1" fmla="*/ 0 h 342"/>
                <a:gd name="T2" fmla="*/ 96 w 320"/>
                <a:gd name="T3" fmla="*/ 18 h 342"/>
                <a:gd name="T4" fmla="*/ 180 w 320"/>
                <a:gd name="T5" fmla="*/ 48 h 342"/>
                <a:gd name="T6" fmla="*/ 231 w 320"/>
                <a:gd name="T7" fmla="*/ 78 h 342"/>
                <a:gd name="T8" fmla="*/ 270 w 320"/>
                <a:gd name="T9" fmla="*/ 126 h 342"/>
                <a:gd name="T10" fmla="*/ 300 w 320"/>
                <a:gd name="T11" fmla="*/ 177 h 342"/>
                <a:gd name="T12" fmla="*/ 318 w 320"/>
                <a:gd name="T13" fmla="*/ 243 h 342"/>
                <a:gd name="T14" fmla="*/ 315 w 320"/>
                <a:gd name="T15" fmla="*/ 342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 h="342">
                  <a:moveTo>
                    <a:pt x="0" y="0"/>
                  </a:moveTo>
                  <a:cubicBezTo>
                    <a:pt x="16" y="2"/>
                    <a:pt x="66" y="10"/>
                    <a:pt x="96" y="18"/>
                  </a:cubicBezTo>
                  <a:cubicBezTo>
                    <a:pt x="126" y="26"/>
                    <a:pt x="158" y="38"/>
                    <a:pt x="180" y="48"/>
                  </a:cubicBezTo>
                  <a:cubicBezTo>
                    <a:pt x="202" y="58"/>
                    <a:pt x="216" y="65"/>
                    <a:pt x="231" y="78"/>
                  </a:cubicBezTo>
                  <a:cubicBezTo>
                    <a:pt x="246" y="91"/>
                    <a:pt x="259" y="109"/>
                    <a:pt x="270" y="126"/>
                  </a:cubicBezTo>
                  <a:cubicBezTo>
                    <a:pt x="281" y="143"/>
                    <a:pt x="292" y="157"/>
                    <a:pt x="300" y="177"/>
                  </a:cubicBezTo>
                  <a:cubicBezTo>
                    <a:pt x="308" y="197"/>
                    <a:pt x="316" y="216"/>
                    <a:pt x="318" y="243"/>
                  </a:cubicBezTo>
                  <a:cubicBezTo>
                    <a:pt x="320" y="270"/>
                    <a:pt x="316" y="322"/>
                    <a:pt x="315" y="342"/>
                  </a:cubicBez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Freeform 17"/>
            <p:cNvSpPr>
              <a:spLocks/>
            </p:cNvSpPr>
            <p:nvPr/>
          </p:nvSpPr>
          <p:spPr bwMode="auto">
            <a:xfrm>
              <a:off x="1200" y="2544"/>
              <a:ext cx="288" cy="336"/>
            </a:xfrm>
            <a:custGeom>
              <a:avLst/>
              <a:gdLst>
                <a:gd name="T0" fmla="*/ 0 w 320"/>
                <a:gd name="T1" fmla="*/ 0 h 342"/>
                <a:gd name="T2" fmla="*/ 96 w 320"/>
                <a:gd name="T3" fmla="*/ 18 h 342"/>
                <a:gd name="T4" fmla="*/ 180 w 320"/>
                <a:gd name="T5" fmla="*/ 48 h 342"/>
                <a:gd name="T6" fmla="*/ 231 w 320"/>
                <a:gd name="T7" fmla="*/ 78 h 342"/>
                <a:gd name="T8" fmla="*/ 270 w 320"/>
                <a:gd name="T9" fmla="*/ 126 h 342"/>
                <a:gd name="T10" fmla="*/ 300 w 320"/>
                <a:gd name="T11" fmla="*/ 177 h 342"/>
                <a:gd name="T12" fmla="*/ 318 w 320"/>
                <a:gd name="T13" fmla="*/ 243 h 342"/>
                <a:gd name="T14" fmla="*/ 315 w 320"/>
                <a:gd name="T15" fmla="*/ 342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 h="342">
                  <a:moveTo>
                    <a:pt x="0" y="0"/>
                  </a:moveTo>
                  <a:cubicBezTo>
                    <a:pt x="16" y="2"/>
                    <a:pt x="66" y="10"/>
                    <a:pt x="96" y="18"/>
                  </a:cubicBezTo>
                  <a:cubicBezTo>
                    <a:pt x="126" y="26"/>
                    <a:pt x="158" y="38"/>
                    <a:pt x="180" y="48"/>
                  </a:cubicBezTo>
                  <a:cubicBezTo>
                    <a:pt x="202" y="58"/>
                    <a:pt x="216" y="65"/>
                    <a:pt x="231" y="78"/>
                  </a:cubicBezTo>
                  <a:cubicBezTo>
                    <a:pt x="246" y="91"/>
                    <a:pt x="259" y="109"/>
                    <a:pt x="270" y="126"/>
                  </a:cubicBezTo>
                  <a:cubicBezTo>
                    <a:pt x="281" y="143"/>
                    <a:pt x="292" y="157"/>
                    <a:pt x="300" y="177"/>
                  </a:cubicBezTo>
                  <a:cubicBezTo>
                    <a:pt x="308" y="197"/>
                    <a:pt x="316" y="216"/>
                    <a:pt x="318" y="243"/>
                  </a:cubicBezTo>
                  <a:cubicBezTo>
                    <a:pt x="320" y="270"/>
                    <a:pt x="316" y="322"/>
                    <a:pt x="315" y="342"/>
                  </a:cubicBez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Freeform 18"/>
            <p:cNvSpPr>
              <a:spLocks/>
            </p:cNvSpPr>
            <p:nvPr/>
          </p:nvSpPr>
          <p:spPr bwMode="auto">
            <a:xfrm>
              <a:off x="1344" y="2499"/>
              <a:ext cx="240" cy="336"/>
            </a:xfrm>
            <a:custGeom>
              <a:avLst/>
              <a:gdLst>
                <a:gd name="T0" fmla="*/ 0 w 320"/>
                <a:gd name="T1" fmla="*/ 0 h 342"/>
                <a:gd name="T2" fmla="*/ 96 w 320"/>
                <a:gd name="T3" fmla="*/ 18 h 342"/>
                <a:gd name="T4" fmla="*/ 180 w 320"/>
                <a:gd name="T5" fmla="*/ 48 h 342"/>
                <a:gd name="T6" fmla="*/ 231 w 320"/>
                <a:gd name="T7" fmla="*/ 78 h 342"/>
                <a:gd name="T8" fmla="*/ 270 w 320"/>
                <a:gd name="T9" fmla="*/ 126 h 342"/>
                <a:gd name="T10" fmla="*/ 300 w 320"/>
                <a:gd name="T11" fmla="*/ 177 h 342"/>
                <a:gd name="T12" fmla="*/ 318 w 320"/>
                <a:gd name="T13" fmla="*/ 243 h 342"/>
                <a:gd name="T14" fmla="*/ 315 w 320"/>
                <a:gd name="T15" fmla="*/ 342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 h="342">
                  <a:moveTo>
                    <a:pt x="0" y="0"/>
                  </a:moveTo>
                  <a:cubicBezTo>
                    <a:pt x="16" y="2"/>
                    <a:pt x="66" y="10"/>
                    <a:pt x="96" y="18"/>
                  </a:cubicBezTo>
                  <a:cubicBezTo>
                    <a:pt x="126" y="26"/>
                    <a:pt x="158" y="38"/>
                    <a:pt x="180" y="48"/>
                  </a:cubicBezTo>
                  <a:cubicBezTo>
                    <a:pt x="202" y="58"/>
                    <a:pt x="216" y="65"/>
                    <a:pt x="231" y="78"/>
                  </a:cubicBezTo>
                  <a:cubicBezTo>
                    <a:pt x="246" y="91"/>
                    <a:pt x="259" y="109"/>
                    <a:pt x="270" y="126"/>
                  </a:cubicBezTo>
                  <a:cubicBezTo>
                    <a:pt x="281" y="143"/>
                    <a:pt x="292" y="157"/>
                    <a:pt x="300" y="177"/>
                  </a:cubicBezTo>
                  <a:cubicBezTo>
                    <a:pt x="308" y="197"/>
                    <a:pt x="316" y="216"/>
                    <a:pt x="318" y="243"/>
                  </a:cubicBezTo>
                  <a:cubicBezTo>
                    <a:pt x="320" y="270"/>
                    <a:pt x="316" y="322"/>
                    <a:pt x="315" y="342"/>
                  </a:cubicBez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Freeform 19"/>
            <p:cNvSpPr>
              <a:spLocks/>
            </p:cNvSpPr>
            <p:nvPr/>
          </p:nvSpPr>
          <p:spPr bwMode="auto">
            <a:xfrm>
              <a:off x="1485" y="2475"/>
              <a:ext cx="210" cy="339"/>
            </a:xfrm>
            <a:custGeom>
              <a:avLst/>
              <a:gdLst>
                <a:gd name="T0" fmla="*/ 0 w 320"/>
                <a:gd name="T1" fmla="*/ 0 h 342"/>
                <a:gd name="T2" fmla="*/ 96 w 320"/>
                <a:gd name="T3" fmla="*/ 18 h 342"/>
                <a:gd name="T4" fmla="*/ 180 w 320"/>
                <a:gd name="T5" fmla="*/ 48 h 342"/>
                <a:gd name="T6" fmla="*/ 231 w 320"/>
                <a:gd name="T7" fmla="*/ 78 h 342"/>
                <a:gd name="T8" fmla="*/ 270 w 320"/>
                <a:gd name="T9" fmla="*/ 126 h 342"/>
                <a:gd name="T10" fmla="*/ 300 w 320"/>
                <a:gd name="T11" fmla="*/ 177 h 342"/>
                <a:gd name="T12" fmla="*/ 318 w 320"/>
                <a:gd name="T13" fmla="*/ 243 h 342"/>
                <a:gd name="T14" fmla="*/ 315 w 320"/>
                <a:gd name="T15" fmla="*/ 342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 h="342">
                  <a:moveTo>
                    <a:pt x="0" y="0"/>
                  </a:moveTo>
                  <a:cubicBezTo>
                    <a:pt x="16" y="2"/>
                    <a:pt x="66" y="10"/>
                    <a:pt x="96" y="18"/>
                  </a:cubicBezTo>
                  <a:cubicBezTo>
                    <a:pt x="126" y="26"/>
                    <a:pt x="158" y="38"/>
                    <a:pt x="180" y="48"/>
                  </a:cubicBezTo>
                  <a:cubicBezTo>
                    <a:pt x="202" y="58"/>
                    <a:pt x="216" y="65"/>
                    <a:pt x="231" y="78"/>
                  </a:cubicBezTo>
                  <a:cubicBezTo>
                    <a:pt x="246" y="91"/>
                    <a:pt x="259" y="109"/>
                    <a:pt x="270" y="126"/>
                  </a:cubicBezTo>
                  <a:cubicBezTo>
                    <a:pt x="281" y="143"/>
                    <a:pt x="292" y="157"/>
                    <a:pt x="300" y="177"/>
                  </a:cubicBezTo>
                  <a:cubicBezTo>
                    <a:pt x="308" y="197"/>
                    <a:pt x="316" y="216"/>
                    <a:pt x="318" y="243"/>
                  </a:cubicBezTo>
                  <a:cubicBezTo>
                    <a:pt x="320" y="270"/>
                    <a:pt x="316" y="322"/>
                    <a:pt x="315" y="342"/>
                  </a:cubicBez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30"/>
            <p:cNvSpPr txBox="1">
              <a:spLocks noChangeArrowheads="1"/>
            </p:cNvSpPr>
            <p:nvPr/>
          </p:nvSpPr>
          <p:spPr bwMode="auto">
            <a:xfrm>
              <a:off x="337" y="3408"/>
              <a:ext cx="8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ellips</a:t>
              </a:r>
            </a:p>
          </p:txBody>
        </p:sp>
      </p:grpSp>
      <p:sp>
        <p:nvSpPr>
          <p:cNvPr id="33" name="Slide Number Placeholder 32"/>
          <p:cNvSpPr>
            <a:spLocks noGrp="1"/>
          </p:cNvSpPr>
          <p:nvPr>
            <p:ph type="sldNum" sz="quarter" idx="12"/>
          </p:nvPr>
        </p:nvSpPr>
        <p:spPr/>
        <p:txBody>
          <a:bodyPr/>
          <a:lstStyle/>
          <a:p>
            <a:fld id="{6113E31D-E2AB-40D1-8B51-AFA5AFEF393A}" type="slidenum">
              <a:rPr lang="en-US" smtClean="0"/>
              <a:t>3</a:t>
            </a:fld>
            <a:endParaRPr lang="en-US" dirty="0"/>
          </a:p>
        </p:txBody>
      </p:sp>
    </p:spTree>
    <p:extLst>
      <p:ext uri="{BB962C8B-B14F-4D97-AF65-F5344CB8AC3E}">
        <p14:creationId xmlns:p14="http://schemas.microsoft.com/office/powerpoint/2010/main" val="3783961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96609"/>
          </a:xfrm>
        </p:spPr>
        <p:txBody>
          <a:bodyPr/>
          <a:lstStyle/>
          <a:p>
            <a:r>
              <a:rPr lang="en-US"/>
              <a:t>Mode Gelombang dalam Wave Guide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Sedangkan untuk cutoff mode TE adalah ketika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rPr>
                          <m:t>𝑚𝑛</m:t>
                        </m:r>
                      </m:sub>
                    </m:sSub>
                    <m:r>
                      <a:rPr lang="en-US" b="0" i="1" smtClean="0">
                        <a:latin typeface="Cambria Math" panose="02040503050406030204" pitchFamily="18" charset="0"/>
                      </a:rPr>
                      <m:t>=0</m:t>
                    </m:r>
                  </m:oMath>
                </a14:m>
                <a:r>
                  <a:rPr lang="en-US" smtClean="0"/>
                  <a:t> :</a:t>
                </a:r>
              </a:p>
              <a:p>
                <a:r>
                  <a:rPr lang="en-US"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𝑚𝑛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𝜇𝜀</m:t>
                            </m:r>
                          </m:e>
                        </m:rad>
                      </m:den>
                    </m:f>
                    <m:r>
                      <a:rPr lang="en-US" b="0" i="1" smtClean="0">
                        <a:latin typeface="Cambria Math" panose="02040503050406030204" pitchFamily="18" charset="0"/>
                      </a:rPr>
                      <m:t> </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𝑎</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𝑏</m:t>
                                    </m:r>
                                  </m:den>
                                </m:f>
                              </m:e>
                            </m:d>
                          </m:e>
                          <m:sup>
                            <m:r>
                              <a:rPr lang="en-US" b="0" i="1" smtClean="0">
                                <a:latin typeface="Cambria Math" panose="02040503050406030204" pitchFamily="18" charset="0"/>
                              </a:rPr>
                              <m:t>2</m:t>
                            </m:r>
                          </m:sup>
                        </m:sSup>
                      </m:e>
                    </m:rad>
                  </m:oMath>
                </a14:m>
                <a:r>
                  <a:rPr lang="en-US" smtClean="0"/>
                  <a:t>       				</a:t>
                </a:r>
                <a:r>
                  <a:rPr lang="en-US" b="1" smtClean="0"/>
                  <a:t>pers.33  </a:t>
                </a:r>
                <a:endParaRPr lang="en-US" smtClean="0"/>
              </a:p>
              <a:p>
                <a:endParaRPr lang="en-US" b="1"/>
              </a:p>
              <a:p>
                <a:r>
                  <a:rPr lang="en-US" smtClean="0"/>
                  <a:t>Untuk dimensi wave guide  seperti pada</a:t>
                </a:r>
                <a:r>
                  <a:rPr lang="en-US" b="1" i="1" smtClean="0"/>
                  <a:t> Gbr.7.2 Rectangular wave guide, </a:t>
                </a:r>
                <a:r>
                  <a:rPr lang="en-US" smtClean="0"/>
                  <a:t> dimana b &lt; a , maka mode terendah untum mode TE adalah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𝑇𝐸</m:t>
                        </m:r>
                      </m:e>
                      <m:sub>
                        <m:r>
                          <a:rPr lang="en-US" b="0" i="1" smtClean="0">
                            <a:latin typeface="Cambria Math" panose="02040503050406030204" pitchFamily="18" charset="0"/>
                          </a:rPr>
                          <m:t>10</m:t>
                        </m:r>
                      </m:sub>
                    </m:sSub>
                    <m:r>
                      <a:rPr lang="en-US" b="0" i="1" smtClean="0">
                        <a:latin typeface="Cambria Math" panose="02040503050406030204" pitchFamily="18" charset="0"/>
                      </a:rPr>
                      <m:t>.</m:t>
                    </m:r>
                  </m:oMath>
                </a14:m>
                <a:r>
                  <a:rPr lang="en-US" b="1" i="1" smtClean="0"/>
                  <a:t> </a:t>
                </a:r>
                <a:r>
                  <a:rPr lang="en-US"/>
                  <a:t> </a:t>
                </a:r>
                <a:r>
                  <a:rPr lang="en-US" smtClean="0"/>
                  <a:t>Untuk mode ini, maka frekuensi cutoff nya adalah :</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𝑐</m:t>
                        </m:r>
                        <m:r>
                          <a:rPr lang="en-US" b="0" i="1" smtClean="0">
                            <a:latin typeface="Cambria Math" panose="02040503050406030204" pitchFamily="18" charset="0"/>
                          </a:rPr>
                          <m:t>10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𝜇𝜀</m:t>
                            </m:r>
                          </m:e>
                        </m:rad>
                      </m:den>
                    </m:f>
                    <m:r>
                      <a:rPr lang="en-US" b="0" i="1" smtClean="0">
                        <a:latin typeface="Cambria Math" panose="02040503050406030204" pitchFamily="18" charset="0"/>
                      </a:rPr>
                      <m:t> </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𝑎</m:t>
                                    </m:r>
                                  </m:den>
                                </m:f>
                              </m:e>
                            </m:d>
                          </m:e>
                          <m:sup>
                            <m:r>
                              <a:rPr lang="en-US" b="0" i="1" smtClean="0">
                                <a:latin typeface="Cambria Math" panose="02040503050406030204" pitchFamily="18" charset="0"/>
                              </a:rPr>
                              <m:t>2</m:t>
                            </m:r>
                          </m:sup>
                        </m:sSup>
                      </m:e>
                    </m:ra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𝑝</m:t>
                            </m:r>
                          </m:sub>
                        </m:sSub>
                      </m:num>
                      <m:den>
                        <m:r>
                          <a:rPr lang="en-US" b="0" i="1" smtClean="0">
                            <a:latin typeface="Cambria Math" panose="02040503050406030204" pitchFamily="18" charset="0"/>
                          </a:rPr>
                          <m:t>2</m:t>
                        </m:r>
                        <m:r>
                          <a:rPr lang="en-US" b="0" i="1" smtClean="0">
                            <a:latin typeface="Cambria Math" panose="02040503050406030204" pitchFamily="18" charset="0"/>
                          </a:rPr>
                          <m:t>𝑎</m:t>
                        </m:r>
                      </m:den>
                    </m:f>
                  </m:oMath>
                </a14:m>
                <a:endParaRPr lang="en-US" i="1"/>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1667" r="-151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30</a:t>
            </a:fld>
            <a:endParaRPr lang="en-US" dirty="0"/>
          </a:p>
        </p:txBody>
      </p:sp>
    </p:spTree>
    <p:extLst>
      <p:ext uri="{BB962C8B-B14F-4D97-AF65-F5344CB8AC3E}">
        <p14:creationId xmlns:p14="http://schemas.microsoft.com/office/powerpoint/2010/main" val="39439796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38812"/>
          </a:xfrm>
        </p:spPr>
        <p:txBody>
          <a:bodyPr/>
          <a:lstStyle/>
          <a:p>
            <a:r>
              <a:rPr lang="en-US"/>
              <a:t>Mode Gelombang dalam Wave Guide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mtClean="0"/>
                  <a:t>Sedangkan untuk mode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𝑇𝐸</m:t>
                        </m:r>
                      </m:e>
                      <m:sub>
                        <m:r>
                          <a:rPr lang="en-US" b="0" i="1" smtClean="0">
                            <a:latin typeface="Cambria Math" panose="02040503050406030204" pitchFamily="18" charset="0"/>
                          </a:rPr>
                          <m:t>01</m:t>
                        </m:r>
                      </m:sub>
                    </m:sSub>
                  </m:oMath>
                </a14:m>
                <a:r>
                  <a:rPr lang="en-US" smtClean="0"/>
                  <a:t> adalah :</a:t>
                </a:r>
              </a:p>
              <a:p>
                <a:r>
                  <a:rPr lang="en-US"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𝑐</m:t>
                        </m:r>
                        <m: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𝜇𝜀</m:t>
                            </m:r>
                          </m:e>
                        </m:rad>
                      </m:den>
                    </m:f>
                    <m:r>
                      <a:rPr lang="en-US" i="1">
                        <a:latin typeface="Cambria Math" panose="02040503050406030204" pitchFamily="18" charset="0"/>
                      </a:rPr>
                      <m:t> </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𝑏</m:t>
                                    </m:r>
                                  </m:den>
                                </m:f>
                              </m:e>
                            </m:d>
                          </m:e>
                          <m:sup>
                            <m:r>
                              <a:rPr lang="en-US" i="1">
                                <a:latin typeface="Cambria Math" panose="02040503050406030204" pitchFamily="18" charset="0"/>
                              </a:rPr>
                              <m:t>2</m:t>
                            </m:r>
                          </m:sup>
                        </m:sSup>
                      </m:e>
                    </m:ra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𝑝</m:t>
                            </m:r>
                          </m:sub>
                        </m:sSub>
                      </m:num>
                      <m:den>
                        <m:r>
                          <a:rPr lang="en-US" i="1">
                            <a:latin typeface="Cambria Math" panose="02040503050406030204" pitchFamily="18" charset="0"/>
                          </a:rPr>
                          <m:t>2</m:t>
                        </m:r>
                        <m:r>
                          <a:rPr lang="en-US" b="0" i="1" smtClean="0">
                            <a:latin typeface="Cambria Math" panose="02040503050406030204" pitchFamily="18" charset="0"/>
                          </a:rPr>
                          <m:t>𝑏</m:t>
                        </m:r>
                      </m:den>
                    </m:f>
                  </m:oMath>
                </a14:m>
                <a:endParaRPr lang="en-US" smtClean="0"/>
              </a:p>
              <a:p>
                <a:r>
                  <a:rPr lang="en-US" smtClean="0"/>
                  <a:t>Adapun hubungan medan listrik E dan Medan magnet H adalah bentuk impedansi sebagai berikut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Ƞ</m:t>
                        </m:r>
                      </m:e>
                      <m:sub>
                        <m:sSub>
                          <m:sSubPr>
                            <m:ctrlPr>
                              <a:rPr lang="en-US" i="1">
                                <a:latin typeface="Cambria Math" panose="02040503050406030204" pitchFamily="18" charset="0"/>
                              </a:rPr>
                            </m:ctrlPr>
                          </m:sSubPr>
                          <m:e>
                            <m:r>
                              <a:rPr lang="en-US" i="1">
                                <a:latin typeface="Cambria Math" panose="02040503050406030204" pitchFamily="18" charset="0"/>
                              </a:rPr>
                              <m:t>𝑇</m:t>
                            </m:r>
                            <m:r>
                              <a:rPr lang="en-US" b="0" i="1" smtClean="0">
                                <a:latin typeface="Cambria Math" panose="02040503050406030204" pitchFamily="18" charset="0"/>
                              </a:rPr>
                              <m:t>𝐸</m:t>
                            </m:r>
                          </m:e>
                          <m:sub>
                            <m:r>
                              <a:rPr lang="en-US" i="1">
                                <a:latin typeface="Cambria Math" panose="02040503050406030204" pitchFamily="18" charset="0"/>
                              </a:rPr>
                              <m:t>𝑚𝑛</m:t>
                            </m:r>
                          </m:sub>
                        </m:sSub>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𝑥</m:t>
                            </m:r>
                          </m:sub>
                        </m:sSub>
                      </m:num>
                      <m:den>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𝑦</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𝜔𝜇</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𝑚𝑛</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𝜇</m:t>
                                </m:r>
                              </m:num>
                              <m:den>
                                <m:r>
                                  <a:rPr lang="en-US" b="0" i="1" smtClean="0">
                                    <a:latin typeface="Cambria Math" panose="02040503050406030204" pitchFamily="18" charset="0"/>
                                    <a:ea typeface="Cambria Math" panose="02040503050406030204" pitchFamily="18" charset="0"/>
                                  </a:rPr>
                                  <m:t>𝜀</m:t>
                                </m:r>
                              </m:den>
                            </m:f>
                          </m:e>
                        </m:rad>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𝑚𝑛</m:t>
                                            </m:r>
                                          </m:sub>
                                        </m:sSub>
                                      </m:num>
                                      <m:den>
                                        <m:r>
                                          <a:rPr lang="en-US" b="0" i="1" smtClean="0">
                                            <a:latin typeface="Cambria Math" panose="02040503050406030204" pitchFamily="18" charset="0"/>
                                          </a:rPr>
                                          <m:t>𝑓</m:t>
                                        </m:r>
                                      </m:den>
                                    </m:f>
                                  </m:e>
                                </m:d>
                              </m:e>
                              <m:sup>
                                <m:r>
                                  <a:rPr lang="en-US" b="0" i="1" smtClean="0">
                                    <a:latin typeface="Cambria Math" panose="02040503050406030204" pitchFamily="18" charset="0"/>
                                  </a:rPr>
                                  <m:t>2</m:t>
                                </m:r>
                              </m:sup>
                            </m:sSup>
                          </m:e>
                        </m:ra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Ƞ</m:t>
                            </m:r>
                          </m:e>
                          <m:sub>
                            <m:r>
                              <a:rPr lang="en-US" b="0" i="1" smtClean="0">
                                <a:latin typeface="Cambria Math" panose="02040503050406030204" pitchFamily="18" charset="0"/>
                              </a:rPr>
                              <m:t>𝑜</m:t>
                            </m:r>
                          </m:sub>
                        </m:sSub>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𝑚𝑛</m:t>
                                            </m:r>
                                          </m:sub>
                                        </m:sSub>
                                      </m:num>
                                      <m:den>
                                        <m:r>
                                          <a:rPr lang="en-US" i="1">
                                            <a:latin typeface="Cambria Math" panose="02040503050406030204" pitchFamily="18" charset="0"/>
                                          </a:rPr>
                                          <m:t>𝑓</m:t>
                                        </m:r>
                                      </m:den>
                                    </m:f>
                                  </m:e>
                                </m:d>
                              </m:e>
                              <m:sup>
                                <m:r>
                                  <a:rPr lang="en-US" i="1">
                                    <a:latin typeface="Cambria Math" panose="02040503050406030204" pitchFamily="18" charset="0"/>
                                  </a:rPr>
                                  <m:t>2</m:t>
                                </m:r>
                              </m:sup>
                            </m:sSup>
                          </m:e>
                        </m:rad>
                      </m:den>
                    </m:f>
                  </m:oMath>
                </a14:m>
                <a:r>
                  <a:rPr lang="en-US" smtClean="0"/>
                  <a:t>,                   dan </a:t>
                </a:r>
              </a:p>
              <a:p>
                <a:r>
                  <a:rPr lang="en-US" smtClean="0"/>
                  <a:t>        </a:t>
                </a:r>
                <a14:m>
                  <m:oMath xmlns:m="http://schemas.openxmlformats.org/officeDocument/2006/math">
                    <m:r>
                      <a:rPr lang="en-US" i="1" smtClean="0">
                        <a:latin typeface="Cambria Math" panose="02040503050406030204" pitchFamily="18" charset="0"/>
                      </a:rPr>
                      <m:t> </m:t>
                    </m:r>
                    <m:r>
                      <a:rPr lang="en-US" b="0" i="1" smtClean="0">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en-US" b="0" i="1" smtClean="0">
                                <a:latin typeface="Cambria Math" panose="02040503050406030204" pitchFamily="18" charset="0"/>
                              </a:rPr>
                              <m:t>𝑦</m:t>
                            </m:r>
                          </m:sub>
                        </m:sSub>
                      </m:num>
                      <m:den>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𝐻</m:t>
                                </m:r>
                              </m:e>
                            </m:acc>
                          </m:e>
                          <m:sub>
                            <m:r>
                              <a:rPr lang="en-US" b="0" i="1" smtClean="0">
                                <a:latin typeface="Cambria Math" panose="02040503050406030204" pitchFamily="18" charset="0"/>
                              </a:rPr>
                              <m:t>𝑥</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𝜔𝜇</m:t>
                        </m:r>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𝑚𝑛</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𝜇</m:t>
                                </m:r>
                              </m:num>
                              <m:den>
                                <m:r>
                                  <a:rPr lang="en-US" i="1">
                                    <a:latin typeface="Cambria Math" panose="02040503050406030204" pitchFamily="18" charset="0"/>
                                    <a:ea typeface="Cambria Math" panose="02040503050406030204" pitchFamily="18" charset="0"/>
                                  </a:rPr>
                                  <m:t>𝜀</m:t>
                                </m:r>
                              </m:den>
                            </m:f>
                          </m:e>
                        </m:rad>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𝑚𝑛</m:t>
                                            </m:r>
                                          </m:sub>
                                        </m:sSub>
                                      </m:num>
                                      <m:den>
                                        <m:r>
                                          <a:rPr lang="en-US" i="1">
                                            <a:latin typeface="Cambria Math" panose="02040503050406030204" pitchFamily="18" charset="0"/>
                                          </a:rPr>
                                          <m:t>𝑓</m:t>
                                        </m:r>
                                      </m:den>
                                    </m:f>
                                  </m:e>
                                </m:d>
                              </m:e>
                              <m:sup>
                                <m:r>
                                  <a:rPr lang="en-US" i="1">
                                    <a:latin typeface="Cambria Math" panose="02040503050406030204" pitchFamily="18" charset="0"/>
                                  </a:rPr>
                                  <m:t>2</m:t>
                                </m:r>
                              </m:sup>
                            </m:sSup>
                          </m:e>
                        </m:rad>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Ƞ</m:t>
                            </m:r>
                          </m:e>
                          <m:sub>
                            <m:r>
                              <a:rPr lang="en-US" i="1">
                                <a:latin typeface="Cambria Math" panose="02040503050406030204" pitchFamily="18" charset="0"/>
                              </a:rPr>
                              <m:t>𝑜</m:t>
                            </m:r>
                          </m:sub>
                        </m:sSub>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𝑚𝑛</m:t>
                                            </m:r>
                                          </m:sub>
                                        </m:sSub>
                                      </m:num>
                                      <m:den>
                                        <m:r>
                                          <a:rPr lang="en-US" i="1">
                                            <a:latin typeface="Cambria Math" panose="02040503050406030204" pitchFamily="18" charset="0"/>
                                          </a:rPr>
                                          <m:t>𝑓</m:t>
                                        </m:r>
                                      </m:den>
                                    </m:f>
                                  </m:e>
                                </m:d>
                              </m:e>
                              <m:sup>
                                <m:r>
                                  <a:rPr lang="en-US" i="1">
                                    <a:latin typeface="Cambria Math" panose="02040503050406030204" pitchFamily="18" charset="0"/>
                                  </a:rPr>
                                  <m:t>2</m:t>
                                </m:r>
                              </m:sup>
                            </m:sSup>
                          </m:e>
                        </m:rad>
                      </m:den>
                    </m:f>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Ƞ</m:t>
                        </m:r>
                      </m:e>
                      <m:sub>
                        <m:sSub>
                          <m:sSubPr>
                            <m:ctrlPr>
                              <a:rPr lang="en-US" i="1">
                                <a:latin typeface="Cambria Math" panose="02040503050406030204" pitchFamily="18" charset="0"/>
                              </a:rPr>
                            </m:ctrlPr>
                          </m:sSubPr>
                          <m:e>
                            <m:r>
                              <a:rPr lang="en-US" i="1">
                                <a:latin typeface="Cambria Math" panose="02040503050406030204" pitchFamily="18" charset="0"/>
                              </a:rPr>
                              <m:t>𝑇𝐸</m:t>
                            </m:r>
                          </m:e>
                          <m:sub>
                            <m:r>
                              <a:rPr lang="en-US" i="1">
                                <a:latin typeface="Cambria Math" panose="02040503050406030204" pitchFamily="18" charset="0"/>
                              </a:rPr>
                              <m:t>𝑚𝑛</m:t>
                            </m:r>
                          </m:sub>
                        </m:sSub>
                      </m:sub>
                    </m:sSub>
                  </m:oMath>
                </a14:m>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227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31</a:t>
            </a:fld>
            <a:endParaRPr lang="en-US" dirty="0"/>
          </a:p>
        </p:txBody>
      </p:sp>
    </p:spTree>
    <p:extLst>
      <p:ext uri="{BB962C8B-B14F-4D97-AF65-F5344CB8AC3E}">
        <p14:creationId xmlns:p14="http://schemas.microsoft.com/office/powerpoint/2010/main" val="1136904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lstStyle/>
          <a:p>
            <a:r>
              <a:rPr lang="en-US"/>
              <a:t>Mode Gelombang dalam Wave Guide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113E31D-E2AB-40D1-8B51-AFA5AFEF393A}" type="slidenum">
              <a:rPr lang="en-US" smtClean="0"/>
              <a:t>32</a:t>
            </a:fld>
            <a:endParaRPr lang="en-US" dirty="0"/>
          </a:p>
        </p:txBody>
      </p:sp>
      <p:pic>
        <p:nvPicPr>
          <p:cNvPr id="5" name="Picture 4"/>
          <p:cNvPicPr>
            <a:picLocks noChangeAspect="1"/>
          </p:cNvPicPr>
          <p:nvPr/>
        </p:nvPicPr>
        <p:blipFill>
          <a:blip r:embed="rId2"/>
          <a:stretch>
            <a:fillRect/>
          </a:stretch>
        </p:blipFill>
        <p:spPr>
          <a:xfrm>
            <a:off x="2393394" y="1981937"/>
            <a:ext cx="5970308" cy="3887157"/>
          </a:xfrm>
          <a:prstGeom prst="rect">
            <a:avLst/>
          </a:prstGeom>
        </p:spPr>
      </p:pic>
    </p:spTree>
    <p:extLst>
      <p:ext uri="{BB962C8B-B14F-4D97-AF65-F5344CB8AC3E}">
        <p14:creationId xmlns:p14="http://schemas.microsoft.com/office/powerpoint/2010/main" val="2725621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algn="ctr"/>
            <a:endParaRPr lang="id-ID" sz="3600" dirty="0" smtClean="0"/>
          </a:p>
          <a:p>
            <a:pPr algn="ctr"/>
            <a:endParaRPr lang="id-ID" sz="3600" dirty="0"/>
          </a:p>
          <a:p>
            <a:pPr algn="ctr"/>
            <a:r>
              <a:rPr lang="id-ID" sz="3600" dirty="0" smtClean="0"/>
              <a:t>TERIMAKASIH</a:t>
            </a:r>
            <a:endParaRPr lang="id-ID" sz="3600" dirty="0"/>
          </a:p>
          <a:p>
            <a:endParaRPr lang="id-ID"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Slide Number Placeholder 5"/>
          <p:cNvSpPr>
            <a:spLocks noGrp="1"/>
          </p:cNvSpPr>
          <p:nvPr>
            <p:ph type="sldNum" sz="quarter" idx="12"/>
          </p:nvPr>
        </p:nvSpPr>
        <p:spPr/>
        <p:txBody>
          <a:bodyPr/>
          <a:lstStyle/>
          <a:p>
            <a:fld id="{6113E31D-E2AB-40D1-8B51-AFA5AFEF393A}" type="slidenum">
              <a:rPr lang="en-US" smtClean="0"/>
              <a:t>33</a:t>
            </a:fld>
            <a:endParaRPr lang="en-US" dirty="0"/>
          </a:p>
        </p:txBody>
      </p:sp>
    </p:spTree>
    <p:extLst>
      <p:ext uri="{BB962C8B-B14F-4D97-AF65-F5344CB8AC3E}">
        <p14:creationId xmlns:p14="http://schemas.microsoft.com/office/powerpoint/2010/main" val="206494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2. Mode Gelombang dalam Wave Guide</a:t>
            </a:r>
            <a:endParaRPr lang="id-ID" sz="4000" dirty="0"/>
          </a:p>
        </p:txBody>
      </p:sp>
      <p:sp>
        <p:nvSpPr>
          <p:cNvPr id="3" name="Content Placeholder 2"/>
          <p:cNvSpPr>
            <a:spLocks noGrp="1"/>
          </p:cNvSpPr>
          <p:nvPr>
            <p:ph idx="1"/>
          </p:nvPr>
        </p:nvSpPr>
        <p:spPr/>
        <p:txBody>
          <a:bodyPr/>
          <a:lstStyle/>
          <a:p>
            <a:pPr algn="just"/>
            <a:r>
              <a:rPr lang="en-US" smtClean="0"/>
              <a:t>Tidak seperti pada saluran dua kawat yang memungkinkan mode gelombang TEM, maka pada wave guide yang sering disebut saluran transmisi kawat tunggal tidak dimungkinkan muncul mode TEM. Dengan kata lain mode TEM tidak dapat menjalar  pada saluran transmisi kawat tunggal. Hanya mode dengan orde yang lebih besar biasanya dalam bentuk mode Transverse Electric ( TE ) dan Transverse Magnetik ( TM) saja yang dapat menjalar dalam wave guide. </a:t>
            </a:r>
          </a:p>
          <a:p>
            <a:pPr algn="just"/>
            <a:r>
              <a:rPr lang="en-US" smtClean="0"/>
              <a:t>Wave guide bisanya digunakan untuk sinyal berfrekuensi tinggi. Ini bukan berarti bahwa sinyal dengan mode TEM pada saluran dua kawat berhenti pada frekuensi tinggi, tapi lebih karena besarnya redaman saluran dua kawat pada frekuensi tinggi.</a:t>
            </a:r>
            <a:endParaRPr lang="id-ID"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Slide Number Placeholder 5"/>
          <p:cNvSpPr>
            <a:spLocks noGrp="1"/>
          </p:cNvSpPr>
          <p:nvPr>
            <p:ph type="sldNum" sz="quarter" idx="12"/>
          </p:nvPr>
        </p:nvSpPr>
        <p:spPr/>
        <p:txBody>
          <a:bodyPr/>
          <a:lstStyle/>
          <a:p>
            <a:fld id="{6113E31D-E2AB-40D1-8B51-AFA5AFEF393A}" type="slidenum">
              <a:rPr lang="en-US" smtClean="0"/>
              <a:t>4</a:t>
            </a:fld>
            <a:endParaRPr lang="en-US" dirty="0"/>
          </a:p>
        </p:txBody>
      </p:sp>
    </p:spTree>
    <p:extLst>
      <p:ext uri="{BB962C8B-B14F-4D97-AF65-F5344CB8AC3E}">
        <p14:creationId xmlns:p14="http://schemas.microsoft.com/office/powerpoint/2010/main" val="2393874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395990"/>
            <a:ext cx="10058400" cy="987561"/>
          </a:xfrm>
        </p:spPr>
        <p:txBody>
          <a:bodyPr>
            <a:normAutofit/>
          </a:bodyPr>
          <a:lstStyle/>
          <a:p>
            <a:r>
              <a:rPr lang="en-US" sz="4000"/>
              <a:t>Mode Gelombang dalam Wave Guide</a:t>
            </a:r>
            <a:endParaRPr lang="id-ID"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81100" y="1737360"/>
                <a:ext cx="10058400" cy="4023360"/>
              </a:xfrm>
            </p:spPr>
            <p:txBody>
              <a:bodyPr/>
              <a:lstStyle/>
              <a:p>
                <a:pPr marL="0" indent="0">
                  <a:buNone/>
                </a:pPr>
                <a:r>
                  <a:rPr lang="en-US" smtClean="0"/>
                  <a:t> </a:t>
                </a:r>
              </a:p>
              <a:p>
                <a:pPr marL="0" indent="0">
                  <a:buNone/>
                </a:pPr>
                <a:r>
                  <a:rPr lang="en-US" smtClean="0"/>
                  <a:t>                   </a:t>
                </a:r>
                <a14:m>
                  <m:oMath xmlns:m="http://schemas.openxmlformats.org/officeDocument/2006/math">
                    <m:nary>
                      <m:naryPr>
                        <m:chr m:val="∮"/>
                        <m:ctrlPr>
                          <a:rPr lang="id-ID" i="1" smtClean="0">
                            <a:latin typeface="Cambria Math" panose="02040503050406030204" pitchFamily="18" charset="0"/>
                          </a:rPr>
                        </m:ctrlPr>
                      </m:naryPr>
                      <m:sub>
                        <m:r>
                          <m:rPr>
                            <m:brk m:alnAt="23"/>
                          </m:rPr>
                          <a:rPr lang="en-US" i="1">
                            <a:latin typeface="Cambria Math" panose="02040503050406030204" pitchFamily="18" charset="0"/>
                          </a:rPr>
                          <m:t>𝐶</m:t>
                        </m:r>
                      </m:sub>
                      <m:sup/>
                      <m:e>
                        <m:r>
                          <a:rPr lang="en-US" b="1" i="1">
                            <a:latin typeface="Cambria Math" panose="02040503050406030204" pitchFamily="18" charset="0"/>
                          </a:rPr>
                          <m:t>𝑯</m:t>
                        </m:r>
                        <m:r>
                          <a:rPr lang="en-US" i="1">
                            <a:latin typeface="Cambria Math" panose="02040503050406030204" pitchFamily="18" charset="0"/>
                          </a:rPr>
                          <m:t>. </m:t>
                        </m:r>
                        <m:r>
                          <a:rPr lang="en-US" i="1">
                            <a:latin typeface="Cambria Math" panose="02040503050406030204" pitchFamily="18" charset="0"/>
                          </a:rPr>
                          <m:t>𝑑𝑙</m:t>
                        </m:r>
                        <m:r>
                          <a:rPr lang="en-US" i="1">
                            <a:latin typeface="Cambria Math" panose="02040503050406030204" pitchFamily="18" charset="0"/>
                          </a:rPr>
                          <m:t> = </m:t>
                        </m:r>
                        <m:nary>
                          <m:naryPr>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𝑠</m:t>
                            </m:r>
                          </m:sub>
                          <m:sup/>
                          <m:e>
                            <m:r>
                              <a:rPr lang="en-US" b="0" i="1" smtClean="0">
                                <a:latin typeface="Cambria Math" panose="02040503050406030204" pitchFamily="18" charset="0"/>
                                <a:ea typeface="Cambria Math" panose="02040503050406030204" pitchFamily="18" charset="0"/>
                              </a:rPr>
                              <m:t> </m:t>
                            </m:r>
                            <m:r>
                              <a:rPr lang="en-US" b="1" i="0" smtClean="0">
                                <a:latin typeface="Cambria Math" panose="02040503050406030204" pitchFamily="18" charset="0"/>
                                <a:ea typeface="Cambria Math" panose="02040503050406030204" pitchFamily="18" charset="0"/>
                              </a:rPr>
                              <m:t>𝐉</m:t>
                            </m:r>
                            <m:r>
                              <a:rPr lang="en-US" b="1" i="0"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𝑑𝑠</m:t>
                            </m:r>
                            <m:r>
                              <a:rPr lang="en-US" i="1">
                                <a:latin typeface="Cambria Math" panose="02040503050406030204" pitchFamily="18" charset="0"/>
                                <a:ea typeface="Cambria Math" panose="02040503050406030204" pitchFamily="18" charset="0"/>
                              </a:rPr>
                              <m:t>       +      </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m:t>
                                    </m:r>
                                  </m:num>
                                  <m:den>
                                    <m:r>
                                      <a:rPr lang="en-US" i="1">
                                        <a:latin typeface="Cambria Math" panose="02040503050406030204" pitchFamily="18" charset="0"/>
                                        <a:ea typeface="Cambria Math" panose="02040503050406030204" pitchFamily="18" charset="0"/>
                                      </a:rPr>
                                      <m:t>𝑑𝑡</m:t>
                                    </m:r>
                                  </m:den>
                                </m:f>
                              </m:e>
                            </m:box>
                            <m:nary>
                              <m:naryPr>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𝑠</m:t>
                                </m:r>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0</m:t>
                                    </m:r>
                                  </m:sub>
                                </m:sSub>
                                <m:r>
                                  <a:rPr lang="en-US" b="1" i="0">
                                    <a:latin typeface="Cambria Math" panose="02040503050406030204" pitchFamily="18" charset="0"/>
                                    <a:ea typeface="Cambria Math" panose="02040503050406030204" pitchFamily="18" charset="0"/>
                                  </a:rPr>
                                  <m:t>𝐄</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𝑑𝑠</m:t>
                                </m:r>
                              </m:e>
                            </m:nary>
                          </m:e>
                        </m:nary>
                      </m:e>
                    </m:nary>
                  </m:oMath>
                </a14:m>
                <a:endParaRPr lang="en-US" dirty="0" smtClean="0"/>
              </a:p>
              <a:p>
                <a:pPr marL="0" indent="0">
                  <a:buNone/>
                </a:pPr>
                <a:endParaRPr lang="en-US" smtClean="0"/>
              </a:p>
              <a:p>
                <a:pPr marL="0" indent="0">
                  <a:buNone/>
                </a:pPr>
                <a:endParaRPr lang="en-US" dirty="0"/>
              </a:p>
              <a:p>
                <a:pPr marL="0" indent="0">
                  <a:buNone/>
                </a:pPr>
                <a14:m>
                  <m:oMath xmlns:m="http://schemas.openxmlformats.org/officeDocument/2006/math">
                    <m:r>
                      <a:rPr lang="en-US" b="0" i="1" smtClean="0">
                        <a:latin typeface="Cambria Math" panose="02040503050406030204" pitchFamily="18" charset="0"/>
                        <a:ea typeface="Cambria Math" panose="02040503050406030204" pitchFamily="18" charset="0"/>
                      </a:rPr>
                      <m:t>   </m:t>
                    </m:r>
                    <m:nary>
                      <m:naryPr>
                        <m:ctrlPr>
                          <a:rPr lang="en-US" i="1" smtClean="0">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𝑠</m:t>
                        </m:r>
                      </m:sub>
                      <m:sup/>
                      <m:e>
                        <m:r>
                          <a:rPr lang="en-US" i="1">
                            <a:latin typeface="Cambria Math" panose="02040503050406030204" pitchFamily="18" charset="0"/>
                            <a:ea typeface="Cambria Math" panose="02040503050406030204" pitchFamily="18" charset="0"/>
                          </a:rPr>
                          <m:t> </m:t>
                        </m:r>
                        <m:r>
                          <a:rPr lang="en-US" b="1">
                            <a:latin typeface="Cambria Math" panose="02040503050406030204" pitchFamily="18" charset="0"/>
                            <a:ea typeface="Cambria Math" panose="02040503050406030204" pitchFamily="18" charset="0"/>
                          </a:rPr>
                          <m:t>𝐉</m:t>
                        </m:r>
                        <m:r>
                          <a:rPr lang="en-US" b="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𝑑𝑠</m:t>
                        </m:r>
                        <m:r>
                          <a:rPr lang="en-US" i="1">
                            <a:latin typeface="Cambria Math" panose="02040503050406030204" pitchFamily="18" charset="0"/>
                            <a:ea typeface="Cambria Math" panose="02040503050406030204" pitchFamily="18" charset="0"/>
                          </a:rPr>
                          <m:t>        </m:t>
                        </m:r>
                      </m:e>
                    </m:nary>
                    <m:r>
                      <a:rPr lang="en-US" b="0" i="0" smtClean="0">
                        <a:latin typeface="Cambria Math" panose="02040503050406030204" pitchFamily="18" charset="0"/>
                        <a:ea typeface="Cambria Math" panose="02040503050406030204" pitchFamily="18" charset="0"/>
                      </a:rPr>
                      <m:t> :</m:t>
                    </m:r>
                  </m:oMath>
                </a14:m>
                <a:r>
                  <a:rPr lang="en-US" dirty="0" smtClean="0"/>
                  <a:t> </a:t>
                </a:r>
                <a:r>
                  <a:rPr lang="en-US" smtClean="0"/>
                  <a:t>Arus konduksi yang mirip pada saluran transmisi dua kawat</a:t>
                </a:r>
                <a:endParaRPr lang="en-US" dirty="0" smtClean="0"/>
              </a:p>
              <a:p>
                <a:pPr marL="0" indent="0">
                  <a:buNone/>
                </a:pPr>
                <a:endParaRPr lang="en-US" dirty="0" smtClean="0"/>
              </a:p>
              <a:p>
                <a:pPr marL="0" indent="0">
                  <a:buNone/>
                </a:pPr>
                <a14:m>
                  <m:oMath xmlns:m="http://schemas.openxmlformats.org/officeDocument/2006/math">
                    <m:r>
                      <a:rPr lang="en-US" i="1">
                        <a:latin typeface="Cambria Math" panose="02040503050406030204" pitchFamily="18" charset="0"/>
                        <a:ea typeface="Cambria Math" panose="02040503050406030204" pitchFamily="18" charset="0"/>
                      </a:rPr>
                      <m:t>  </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m:t>
                            </m:r>
                          </m:num>
                          <m:den>
                            <m:r>
                              <a:rPr lang="en-US" i="1">
                                <a:latin typeface="Cambria Math" panose="02040503050406030204" pitchFamily="18" charset="0"/>
                                <a:ea typeface="Cambria Math" panose="02040503050406030204" pitchFamily="18" charset="0"/>
                              </a:rPr>
                              <m:t>𝑑𝑡</m:t>
                            </m:r>
                          </m:den>
                        </m:f>
                      </m:e>
                    </m:box>
                    <m:nary>
                      <m:naryPr>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𝑠</m:t>
                        </m:r>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0</m:t>
                            </m:r>
                          </m:sub>
                        </m:sSub>
                        <m:r>
                          <a:rPr lang="en-US" b="1">
                            <a:latin typeface="Cambria Math" panose="02040503050406030204" pitchFamily="18" charset="0"/>
                            <a:ea typeface="Cambria Math" panose="02040503050406030204" pitchFamily="18" charset="0"/>
                          </a:rPr>
                          <m:t>𝐄</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𝑑𝑠</m:t>
                        </m:r>
                      </m:e>
                    </m:nary>
                  </m:oMath>
                </a14:m>
                <a:r>
                  <a:rPr lang="en-US" dirty="0" smtClean="0"/>
                  <a:t>  </a:t>
                </a:r>
                <a:r>
                  <a:rPr lang="en-US" smtClean="0"/>
                  <a:t>:  Arus displacement yang memerlukan keberadaan komponen axial medan </a:t>
                </a:r>
                <a:r>
                  <a:rPr lang="en-US" b="1" smtClean="0"/>
                  <a:t>E</a:t>
                </a:r>
                <a:r>
                  <a:rPr lang="en-US" smtClean="0"/>
                  <a:t>.</a:t>
                </a:r>
                <a:endParaRPr lang="id-ID"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81100" y="1737360"/>
                <a:ext cx="10058400" cy="4023360"/>
              </a:xfrm>
              <a:blipFill rotWithShape="0">
                <a:blip r:embed="rId3"/>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Slide Number Placeholder 5"/>
          <p:cNvSpPr>
            <a:spLocks noGrp="1"/>
          </p:cNvSpPr>
          <p:nvPr>
            <p:ph type="sldNum" sz="quarter" idx="12"/>
          </p:nvPr>
        </p:nvSpPr>
        <p:spPr/>
        <p:txBody>
          <a:bodyPr/>
          <a:lstStyle/>
          <a:p>
            <a:fld id="{6113E31D-E2AB-40D1-8B51-AFA5AFEF393A}" type="slidenum">
              <a:rPr lang="en-US" smtClean="0"/>
              <a:t>5</a:t>
            </a:fld>
            <a:endParaRPr lang="en-US" dirty="0"/>
          </a:p>
        </p:txBody>
      </p:sp>
    </p:spTree>
    <p:extLst>
      <p:ext uri="{BB962C8B-B14F-4D97-AF65-F5344CB8AC3E}">
        <p14:creationId xmlns:p14="http://schemas.microsoft.com/office/powerpoint/2010/main" val="2681906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87561"/>
          </a:xfrm>
        </p:spPr>
        <p:txBody>
          <a:bodyPr>
            <a:normAutofit/>
          </a:bodyPr>
          <a:lstStyle/>
          <a:p>
            <a:r>
              <a:rPr lang="en-US" sz="4000"/>
              <a:t>Mode Gelombang dalam Wave Guide</a:t>
            </a:r>
            <a:endParaRPr lang="id-ID" sz="4000" dirty="0"/>
          </a:p>
        </p:txBody>
      </p:sp>
      <p:sp>
        <p:nvSpPr>
          <p:cNvPr id="3" name="Content Placeholder 2"/>
          <p:cNvSpPr>
            <a:spLocks noGrp="1"/>
          </p:cNvSpPr>
          <p:nvPr>
            <p:ph idx="1"/>
          </p:nvPr>
        </p:nvSpPr>
        <p:spPr/>
        <p:txBody>
          <a:bodyPr/>
          <a:lstStyle/>
          <a:p>
            <a:r>
              <a:rPr lang="en-US" smtClean="0"/>
              <a:t>Alasan kenapa propagasi mode TEM tidak mungkin berada pada wave guide</a:t>
            </a:r>
            <a:endParaRPr lang="id-ID"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pic>
        <p:nvPicPr>
          <p:cNvPr id="7" name="Picture 6"/>
          <p:cNvPicPr>
            <a:picLocks noChangeAspect="1"/>
          </p:cNvPicPr>
          <p:nvPr/>
        </p:nvPicPr>
        <p:blipFill>
          <a:blip r:embed="rId5"/>
          <a:stretch>
            <a:fillRect/>
          </a:stretch>
        </p:blipFill>
        <p:spPr>
          <a:xfrm>
            <a:off x="2091420" y="2912413"/>
            <a:ext cx="7812212" cy="2299266"/>
          </a:xfrm>
          <a:prstGeom prst="rect">
            <a:avLst/>
          </a:prstGeom>
        </p:spPr>
      </p:pic>
      <p:sp>
        <p:nvSpPr>
          <p:cNvPr id="6" name="Slide Number Placeholder 5"/>
          <p:cNvSpPr>
            <a:spLocks noGrp="1"/>
          </p:cNvSpPr>
          <p:nvPr>
            <p:ph type="sldNum" sz="quarter" idx="12"/>
          </p:nvPr>
        </p:nvSpPr>
        <p:spPr/>
        <p:txBody>
          <a:bodyPr/>
          <a:lstStyle/>
          <a:p>
            <a:fld id="{6113E31D-E2AB-40D1-8B51-AFA5AFEF393A}" type="slidenum">
              <a:rPr lang="en-US" smtClean="0"/>
              <a:t>6</a:t>
            </a:fld>
            <a:endParaRPr lang="en-US" dirty="0"/>
          </a:p>
        </p:txBody>
      </p:sp>
    </p:spTree>
    <p:extLst>
      <p:ext uri="{BB962C8B-B14F-4D97-AF65-F5344CB8AC3E}">
        <p14:creationId xmlns:p14="http://schemas.microsoft.com/office/powerpoint/2010/main" val="2417028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5422"/>
          </a:xfrm>
        </p:spPr>
        <p:txBody>
          <a:bodyPr>
            <a:normAutofit/>
          </a:bodyPr>
          <a:lstStyle/>
          <a:p>
            <a:r>
              <a:rPr lang="en-US" sz="4000"/>
              <a:t>Mode Gelombang dalam Wave Guide</a:t>
            </a:r>
          </a:p>
        </p:txBody>
      </p:sp>
      <p:sp>
        <p:nvSpPr>
          <p:cNvPr id="3" name="Content Placeholder 2"/>
          <p:cNvSpPr>
            <a:spLocks noGrp="1"/>
          </p:cNvSpPr>
          <p:nvPr>
            <p:ph idx="1"/>
          </p:nvPr>
        </p:nvSpPr>
        <p:spPr/>
        <p:txBody>
          <a:bodyPr/>
          <a:lstStyle/>
          <a:p>
            <a:pPr algn="just"/>
            <a:r>
              <a:rPr lang="en-US" smtClean="0"/>
              <a:t>Pada Gb. 7.1a ditunjukan alasan kenapa adanya konfigurasi medan E dan H pada mode gelombang TEM. Hal ini mungkin karena. Hal tersebut dapat diakitkan dengan hukum ampere dapat dilihat pada Gb.7.1a   transvers medan magnet H masih didukung oleh aliran axial arus konduksi </a:t>
            </a:r>
            <a:r>
              <a:rPr lang="en-US" i="1" smtClean="0"/>
              <a:t>I. </a:t>
            </a:r>
            <a:r>
              <a:rPr lang="en-US" smtClean="0"/>
              <a:t>Hal ini berbeda dengan saluran tunggal waveguide Gb.7.2a, dimana transvers medan magnet H tidak didukung oleh hukum ampere karena ketidak beradaan aliran axial arus konduksi Oleh karenanya tidak mungkin muncul mode gelombang TEM.</a:t>
            </a:r>
            <a:endParaRPr lang="en-US" i="1"/>
          </a:p>
        </p:txBody>
      </p:sp>
      <p:sp>
        <p:nvSpPr>
          <p:cNvPr id="4" name="Slide Number Placeholder 3"/>
          <p:cNvSpPr>
            <a:spLocks noGrp="1"/>
          </p:cNvSpPr>
          <p:nvPr>
            <p:ph type="sldNum" sz="quarter" idx="12"/>
          </p:nvPr>
        </p:nvSpPr>
        <p:spPr/>
        <p:txBody>
          <a:bodyPr/>
          <a:lstStyle/>
          <a:p>
            <a:fld id="{6113E31D-E2AB-40D1-8B51-AFA5AFEF393A}" type="slidenum">
              <a:rPr lang="en-US" smtClean="0"/>
              <a:t>7</a:t>
            </a:fld>
            <a:endParaRPr lang="en-US" dirty="0"/>
          </a:p>
        </p:txBody>
      </p:sp>
    </p:spTree>
    <p:extLst>
      <p:ext uri="{BB962C8B-B14F-4D97-AF65-F5344CB8AC3E}">
        <p14:creationId xmlns:p14="http://schemas.microsoft.com/office/powerpoint/2010/main" val="3297742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51354"/>
          </a:xfrm>
        </p:spPr>
        <p:txBody>
          <a:bodyPr>
            <a:normAutofit/>
          </a:bodyPr>
          <a:lstStyle/>
          <a:p>
            <a:r>
              <a:rPr lang="en-US" sz="4000" smtClean="0"/>
              <a:t>Mode Gelombang dalam Wave Guide</a:t>
            </a:r>
            <a:endParaRPr lang="en-US" sz="400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79" y="1845734"/>
                <a:ext cx="10396025" cy="4023360"/>
              </a:xfrm>
            </p:spPr>
            <p:txBody>
              <a:bodyPr/>
              <a:lstStyle/>
              <a:p>
                <a:r>
                  <a:rPr lang="en-US" smtClean="0"/>
                  <a:t>Terdapat 2 kemungkinan mode gelombang pada wave guide, yaitu :</a:t>
                </a:r>
              </a:p>
              <a:p>
                <a:r>
                  <a:rPr lang="en-US" smtClean="0"/>
                  <a:t>1</a:t>
                </a:r>
                <a:r>
                  <a:rPr lang="en-US" b="1" smtClean="0"/>
                  <a:t>. Mode TM ( Transverse Magnetik)</a:t>
                </a:r>
              </a:p>
              <a:p>
                <a:r>
                  <a:rPr lang="en-US"/>
                  <a:t> </a:t>
                </a:r>
                <a:r>
                  <a:rPr lang="en-US" smtClean="0"/>
                  <a:t>    Yaitu suatu kondisi ketika medan magnet H  transversal terhadap sumbu bumbung gelombang. Dapat dinyatakan jika :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𝑍</m:t>
                        </m:r>
                      </m:sub>
                    </m:sSub>
                    <m:r>
                      <a:rPr lang="en-US" b="0" i="1" smtClean="0">
                        <a:latin typeface="Cambria Math" panose="02040503050406030204" pitchFamily="18" charset="0"/>
                      </a:rPr>
                      <m:t>=0, </m:t>
                    </m:r>
                  </m:oMath>
                </a14:m>
                <a:r>
                  <a:rPr lang="en-US" smtClean="0"/>
                  <a:t> maka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e>
                      <m:sub>
                        <m:r>
                          <a:rPr lang="en-US" b="0" i="1" smtClean="0">
                            <a:latin typeface="Cambria Math" panose="02040503050406030204" pitchFamily="18" charset="0"/>
                          </a:rPr>
                          <m:t>𝑧</m:t>
                        </m:r>
                      </m:sub>
                    </m:sSub>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≠0</m:t>
                    </m:r>
                  </m:oMath>
                </a14:m>
                <a:r>
                  <a:rPr lang="en-US" smtClean="0"/>
                  <a:t>.</a:t>
                </a:r>
              </a:p>
              <a:p>
                <a:endParaRPr lang="en-US"/>
              </a:p>
              <a:p>
                <a:r>
                  <a:rPr lang="en-US" smtClean="0"/>
                  <a:t>2. </a:t>
                </a:r>
                <a:r>
                  <a:rPr lang="en-US" b="1" smtClean="0"/>
                  <a:t>Mode TE ( Transverse Elektrik )</a:t>
                </a:r>
              </a:p>
              <a:p>
                <a:r>
                  <a:rPr lang="en-US"/>
                  <a:t> </a:t>
                </a:r>
                <a:r>
                  <a:rPr lang="en-US" smtClean="0"/>
                  <a:t>    Yaitu suatu kondisi ketika medan listrik  E transversal terhadap sumbu bumbung gelombang. Dapat dinyatakan jika :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b="0" i="1" smtClean="0">
                                <a:latin typeface="Cambria Math" panose="02040503050406030204" pitchFamily="18" charset="0"/>
                              </a:rPr>
                              <m:t>𝐸</m:t>
                            </m:r>
                          </m:e>
                        </m:acc>
                      </m:e>
                      <m:sub>
                        <m:r>
                          <a:rPr lang="en-US" i="1">
                            <a:latin typeface="Cambria Math" panose="02040503050406030204" pitchFamily="18" charset="0"/>
                          </a:rPr>
                          <m:t>𝑍</m:t>
                        </m:r>
                      </m:sub>
                    </m:sSub>
                    <m:r>
                      <a:rPr lang="en-US" i="1">
                        <a:latin typeface="Cambria Math" panose="02040503050406030204" pitchFamily="18" charset="0"/>
                      </a:rPr>
                      <m:t>=0, </m:t>
                    </m:r>
                  </m:oMath>
                </a14:m>
                <a:r>
                  <a:rPr lang="en-US"/>
                  <a:t> maka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b="0" i="1" smtClean="0">
                                <a:latin typeface="Cambria Math" panose="02040503050406030204" pitchFamily="18" charset="0"/>
                              </a:rPr>
                              <m:t>𝐻</m:t>
                            </m:r>
                          </m:e>
                        </m:acc>
                      </m:e>
                      <m:sub>
                        <m:r>
                          <a:rPr lang="en-US" i="1">
                            <a:latin typeface="Cambria Math" panose="02040503050406030204" pitchFamily="18" charset="0"/>
                          </a:rPr>
                          <m:t>𝑧</m:t>
                        </m:r>
                      </m:sub>
                    </m:sSub>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≠0</m:t>
                    </m:r>
                  </m:oMath>
                </a14:m>
                <a:r>
                  <a:rPr lang="en-US"/>
                  <a:t>.</a:t>
                </a:r>
              </a:p>
              <a:p>
                <a:endParaRPr lang="en-US"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79" y="1845734"/>
                <a:ext cx="10396025" cy="4023360"/>
              </a:xfrm>
              <a:blipFill rotWithShape="0">
                <a:blip r:embed="rId2"/>
                <a:stretch>
                  <a:fillRect l="-587" t="-1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8</a:t>
            </a:fld>
            <a:endParaRPr lang="en-US" dirty="0"/>
          </a:p>
        </p:txBody>
      </p:sp>
    </p:spTree>
    <p:extLst>
      <p:ext uri="{BB962C8B-B14F-4D97-AF65-F5344CB8AC3E}">
        <p14:creationId xmlns:p14="http://schemas.microsoft.com/office/powerpoint/2010/main" val="3491724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93640"/>
          </a:xfrm>
        </p:spPr>
        <p:txBody>
          <a:bodyPr>
            <a:normAutofit/>
          </a:bodyPr>
          <a:lstStyle/>
          <a:p>
            <a:r>
              <a:rPr lang="en-US" sz="4000"/>
              <a:t>Mode Gelombang dalam Wave Guide</a:t>
            </a:r>
          </a:p>
        </p:txBody>
      </p:sp>
      <p:sp>
        <p:nvSpPr>
          <p:cNvPr id="3" name="Content Placeholder 2"/>
          <p:cNvSpPr>
            <a:spLocks noGrp="1"/>
          </p:cNvSpPr>
          <p:nvPr>
            <p:ph idx="1"/>
          </p:nvPr>
        </p:nvSpPr>
        <p:spPr/>
        <p:txBody>
          <a:bodyPr/>
          <a:lstStyle/>
          <a:p>
            <a:r>
              <a:rPr lang="en-US" b="1" smtClean="0"/>
              <a:t>1. Rektangular Wave Guide Mode TM</a:t>
            </a:r>
          </a:p>
          <a:p>
            <a:endParaRPr lang="en-US"/>
          </a:p>
        </p:txBody>
      </p:sp>
      <mc:AlternateContent xmlns:mc="http://schemas.openxmlformats.org/markup-compatibility/2006" xmlns:a14="http://schemas.microsoft.com/office/drawing/2010/main">
        <mc:Choice Requires="a14">
          <p:sp>
            <p:nvSpPr>
              <p:cNvPr id="5" name="TextBox 4"/>
              <p:cNvSpPr txBox="1"/>
              <p:nvPr/>
            </p:nvSpPr>
            <p:spPr>
              <a:xfrm>
                <a:off x="1561513" y="5347849"/>
                <a:ext cx="10047559" cy="587597"/>
              </a:xfrm>
              <a:prstGeom prst="rect">
                <a:avLst/>
              </a:prstGeom>
              <a:noFill/>
            </p:spPr>
            <p:txBody>
              <a:bodyPr wrap="none" lIns="0" tIns="0" rIns="0" bIns="0" rtlCol="0">
                <a:spAutoFit/>
              </a:bodyPr>
              <a:lstStyle/>
              <a:p>
                <a:r>
                  <a:rPr lang="en-US" smtClean="0"/>
                  <a:t>Pada mode TM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𝑍</m:t>
                        </m:r>
                      </m:sub>
                    </m:sSub>
                    <m:r>
                      <a:rPr lang="en-US" b="0" i="1" smtClean="0">
                        <a:latin typeface="Cambria Math" panose="02040503050406030204" pitchFamily="18" charset="0"/>
                      </a:rPr>
                      <m:t>=0</m:t>
                    </m:r>
                  </m:oMath>
                </a14:m>
                <a:r>
                  <a:rPr lang="en-US" smtClean="0"/>
                  <a:t>, sehingga solusi nya adalah melakauakn perhitungan pada medan listrik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𝑍</m:t>
                        </m:r>
                        <m:r>
                          <a:rPr lang="en-US" b="0" i="1" smtClean="0">
                            <a:latin typeface="Cambria Math" panose="02040503050406030204" pitchFamily="18" charset="0"/>
                          </a:rPr>
                          <m:t> </m:t>
                        </m:r>
                      </m:sub>
                    </m:sSub>
                  </m:oMath>
                </a14:m>
                <a:r>
                  <a:rPr lang="en-US" smtClean="0"/>
                  <a:t>sebagai </a:t>
                </a:r>
              </a:p>
              <a:p>
                <a:r>
                  <a:rPr lang="en-US" smtClean="0"/>
                  <a:t>fungsi dari tiga komponen x, y, z.</a:t>
                </a:r>
                <a:endParaRPr lang="en-US"/>
              </a:p>
            </p:txBody>
          </p:sp>
        </mc:Choice>
        <mc:Fallback xmlns="">
          <p:sp>
            <p:nvSpPr>
              <p:cNvPr id="5" name="TextBox 4"/>
              <p:cNvSpPr txBox="1">
                <a:spLocks noRot="1" noChangeAspect="1" noMove="1" noResize="1" noEditPoints="1" noAdjustHandles="1" noChangeArrowheads="1" noChangeShapeType="1" noTextEdit="1"/>
              </p:cNvSpPr>
              <p:nvPr/>
            </p:nvSpPr>
            <p:spPr>
              <a:xfrm>
                <a:off x="1561513" y="5347849"/>
                <a:ext cx="10047559" cy="587597"/>
              </a:xfrm>
              <a:prstGeom prst="rect">
                <a:avLst/>
              </a:prstGeom>
              <a:blipFill rotWithShape="0">
                <a:blip r:embed="rId3"/>
                <a:stretch>
                  <a:fillRect l="-1396" t="-7216" r="-485" b="-23711"/>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2413922" y="2121255"/>
            <a:ext cx="6745178" cy="3226594"/>
          </a:xfrm>
          <a:prstGeom prst="rect">
            <a:avLst/>
          </a:prstGeom>
        </p:spPr>
      </p:pic>
      <p:sp>
        <p:nvSpPr>
          <p:cNvPr id="4" name="Slide Number Placeholder 3"/>
          <p:cNvSpPr>
            <a:spLocks noGrp="1"/>
          </p:cNvSpPr>
          <p:nvPr>
            <p:ph type="sldNum" sz="quarter" idx="12"/>
          </p:nvPr>
        </p:nvSpPr>
        <p:spPr/>
        <p:txBody>
          <a:bodyPr/>
          <a:lstStyle/>
          <a:p>
            <a:fld id="{6113E31D-E2AB-40D1-8B51-AFA5AFEF393A}" type="slidenum">
              <a:rPr lang="en-US" smtClean="0"/>
              <a:t>9</a:t>
            </a:fld>
            <a:endParaRPr lang="en-US" dirty="0"/>
          </a:p>
        </p:txBody>
      </p:sp>
    </p:spTree>
    <p:extLst>
      <p:ext uri="{BB962C8B-B14F-4D97-AF65-F5344CB8AC3E}">
        <p14:creationId xmlns:p14="http://schemas.microsoft.com/office/powerpoint/2010/main" val="1105983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1414</TotalTime>
  <Words>901</Words>
  <Application>Microsoft Office PowerPoint</Application>
  <PresentationFormat>Widescreen</PresentationFormat>
  <Paragraphs>248</Paragraphs>
  <Slides>33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Cambria Math</vt:lpstr>
      <vt:lpstr>Retrospect</vt:lpstr>
      <vt:lpstr>ELEKTROMAGNETIKA TERAPAN</vt:lpstr>
      <vt:lpstr>POKOK BAHASAN</vt:lpstr>
      <vt:lpstr>1. Definisi Wave Guide</vt:lpstr>
      <vt:lpstr>2. 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Mode Gelombang dalam Wave Guide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KOMUNIKASI</dc:title>
  <dc:creator>hasanah.putri</dc:creator>
  <cp:lastModifiedBy>UNANG SUNARYA</cp:lastModifiedBy>
  <cp:revision>114</cp:revision>
  <dcterms:created xsi:type="dcterms:W3CDTF">2015-04-01T02:37:16Z</dcterms:created>
  <dcterms:modified xsi:type="dcterms:W3CDTF">2015-11-20T02:51:46Z</dcterms:modified>
</cp:coreProperties>
</file>