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65" r:id="rId3"/>
    <p:sldId id="269" r:id="rId4"/>
    <p:sldId id="270" r:id="rId5"/>
    <p:sldId id="311" r:id="rId6"/>
    <p:sldId id="312" r:id="rId7"/>
    <p:sldId id="315" r:id="rId8"/>
    <p:sldId id="314" r:id="rId9"/>
    <p:sldId id="327" r:id="rId10"/>
    <p:sldId id="316" r:id="rId11"/>
    <p:sldId id="317" r:id="rId12"/>
    <p:sldId id="324" r:id="rId13"/>
    <p:sldId id="319" r:id="rId14"/>
    <p:sldId id="318" r:id="rId15"/>
    <p:sldId id="320" r:id="rId16"/>
    <p:sldId id="325" r:id="rId17"/>
    <p:sldId id="321" r:id="rId18"/>
    <p:sldId id="323" r:id="rId19"/>
    <p:sldId id="322" r:id="rId20"/>
    <p:sldId id="313" r:id="rId21"/>
    <p:sldId id="326" r:id="rId22"/>
    <p:sldId id="310" r:id="rId23"/>
    <p:sldId id="26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074"/>
    <a:srgbClr val="1B0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225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194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e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image" Target="../media/image63.wmf"/><Relationship Id="rId3" Type="http://schemas.openxmlformats.org/officeDocument/2006/relationships/image" Target="../media/image55.wmf"/><Relationship Id="rId7" Type="http://schemas.openxmlformats.org/officeDocument/2006/relationships/image" Target="../media/image57.wmf"/><Relationship Id="rId12" Type="http://schemas.openxmlformats.org/officeDocument/2006/relationships/image" Target="../media/image62.wmf"/><Relationship Id="rId2" Type="http://schemas.openxmlformats.org/officeDocument/2006/relationships/image" Target="../media/image54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11" Type="http://schemas.openxmlformats.org/officeDocument/2006/relationships/image" Target="../media/image61.wmf"/><Relationship Id="rId5" Type="http://schemas.openxmlformats.org/officeDocument/2006/relationships/image" Target="../media/image50.wmf"/><Relationship Id="rId15" Type="http://schemas.openxmlformats.org/officeDocument/2006/relationships/image" Target="../media/image65.wmf"/><Relationship Id="rId10" Type="http://schemas.openxmlformats.org/officeDocument/2006/relationships/image" Target="../media/image60.wmf"/><Relationship Id="rId4" Type="http://schemas.openxmlformats.org/officeDocument/2006/relationships/image" Target="../media/image56.wmf"/><Relationship Id="rId9" Type="http://schemas.openxmlformats.org/officeDocument/2006/relationships/image" Target="../media/image59.wmf"/><Relationship Id="rId14" Type="http://schemas.openxmlformats.org/officeDocument/2006/relationships/image" Target="../media/image64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image" Target="../media/image70.wmf"/><Relationship Id="rId3" Type="http://schemas.openxmlformats.org/officeDocument/2006/relationships/image" Target="../media/image55.wmf"/><Relationship Id="rId7" Type="http://schemas.openxmlformats.org/officeDocument/2006/relationships/image" Target="../media/image57.wmf"/><Relationship Id="rId12" Type="http://schemas.openxmlformats.org/officeDocument/2006/relationships/image" Target="../media/image69.wmf"/><Relationship Id="rId2" Type="http://schemas.openxmlformats.org/officeDocument/2006/relationships/image" Target="../media/image54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11" Type="http://schemas.openxmlformats.org/officeDocument/2006/relationships/image" Target="../media/image68.wmf"/><Relationship Id="rId5" Type="http://schemas.openxmlformats.org/officeDocument/2006/relationships/image" Target="../media/image50.wmf"/><Relationship Id="rId10" Type="http://schemas.openxmlformats.org/officeDocument/2006/relationships/image" Target="../media/image67.wmf"/><Relationship Id="rId4" Type="http://schemas.openxmlformats.org/officeDocument/2006/relationships/image" Target="../media/image56.wmf"/><Relationship Id="rId9" Type="http://schemas.openxmlformats.org/officeDocument/2006/relationships/image" Target="../media/image66.wmf"/><Relationship Id="rId14" Type="http://schemas.openxmlformats.org/officeDocument/2006/relationships/image" Target="../media/image7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e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18.wmf"/><Relationship Id="rId5" Type="http://schemas.openxmlformats.org/officeDocument/2006/relationships/image" Target="../media/image19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3.wmf"/><Relationship Id="rId7" Type="http://schemas.openxmlformats.org/officeDocument/2006/relationships/image" Target="../media/image24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18.wmf"/><Relationship Id="rId11" Type="http://schemas.openxmlformats.org/officeDocument/2006/relationships/image" Target="../media/image28.wmf"/><Relationship Id="rId5" Type="http://schemas.openxmlformats.org/officeDocument/2006/relationships/image" Target="../media/image9.wmf"/><Relationship Id="rId10" Type="http://schemas.openxmlformats.org/officeDocument/2006/relationships/image" Target="../media/image27.wmf"/><Relationship Id="rId4" Type="http://schemas.openxmlformats.org/officeDocument/2006/relationships/image" Target="../media/image7.wmf"/><Relationship Id="rId9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7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6D765-9544-45B1-A10F-D21400420F10}" type="datetimeFigureOut">
              <a:rPr lang="id-ID" smtClean="0"/>
              <a:t>20/11/2015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2F2AA-C6BD-4E46-858A-205DE6CDD3C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221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2F2AA-C6BD-4E46-858A-205DE6CDD3CA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813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2F2AA-C6BD-4E46-858A-205DE6CDD3CA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394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2F2AA-C6BD-4E46-858A-205DE6CDD3CA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394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2F2AA-C6BD-4E46-858A-205DE6CDD3CA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394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2F2AA-C6BD-4E46-858A-205DE6CDD3CA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394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2F2AA-C6BD-4E46-858A-205DE6CDD3CA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394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2F2AA-C6BD-4E46-858A-205DE6CDD3CA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394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2F2AA-C6BD-4E46-858A-205DE6CDD3CA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394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2F2AA-C6BD-4E46-858A-205DE6CDD3CA}" type="slidenum">
              <a:rPr lang="id-ID" smtClean="0"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6479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2F2AA-C6BD-4E46-858A-205DE6CDD3CA}" type="slidenum">
              <a:rPr lang="id-ID" smtClean="0"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9767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2F2AA-C6BD-4E46-858A-205DE6CDD3CA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902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2F2AA-C6BD-4E46-858A-205DE6CDD3CA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394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2F2AA-C6BD-4E46-858A-205DE6CDD3CA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394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2F2AA-C6BD-4E46-858A-205DE6CDD3CA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394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2F2AA-C6BD-4E46-858A-205DE6CDD3CA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394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2F2AA-C6BD-4E46-858A-205DE6CDD3CA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394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2F2AA-C6BD-4E46-858A-205DE6CDD3CA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394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2F2AA-C6BD-4E46-858A-205DE6CDD3CA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39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27.bin"/><Relationship Id="rId26" Type="http://schemas.openxmlformats.org/officeDocument/2006/relationships/oleObject" Target="../embeddings/oleObject31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25.wmf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18.wmf"/><Relationship Id="rId25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6.bin"/><Relationship Id="rId20" Type="http://schemas.openxmlformats.org/officeDocument/2006/relationships/oleObject" Target="../embeddings/oleObject28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3.wmf"/><Relationship Id="rId24" Type="http://schemas.openxmlformats.org/officeDocument/2006/relationships/oleObject" Target="../embeddings/oleObject30.bin"/><Relationship Id="rId5" Type="http://schemas.openxmlformats.org/officeDocument/2006/relationships/image" Target="../media/image4.jpg"/><Relationship Id="rId15" Type="http://schemas.openxmlformats.org/officeDocument/2006/relationships/image" Target="../media/image9.wmf"/><Relationship Id="rId23" Type="http://schemas.openxmlformats.org/officeDocument/2006/relationships/image" Target="../media/image26.wmf"/><Relationship Id="rId10" Type="http://schemas.openxmlformats.org/officeDocument/2006/relationships/oleObject" Target="../embeddings/oleObject23.bin"/><Relationship Id="rId19" Type="http://schemas.openxmlformats.org/officeDocument/2006/relationships/image" Target="../media/image24.wmf"/><Relationship Id="rId4" Type="http://schemas.openxmlformats.org/officeDocument/2006/relationships/image" Target="../media/image3.jpg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25.bin"/><Relationship Id="rId22" Type="http://schemas.openxmlformats.org/officeDocument/2006/relationships/oleObject" Target="../embeddings/oleObject29.bin"/><Relationship Id="rId27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34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png"/><Relationship Id="rId11" Type="http://schemas.openxmlformats.org/officeDocument/2006/relationships/oleObject" Target="../embeddings/oleObject36.bin"/><Relationship Id="rId5" Type="http://schemas.openxmlformats.org/officeDocument/2006/relationships/image" Target="../media/image4.jpg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30.wmf"/><Relationship Id="rId4" Type="http://schemas.openxmlformats.org/officeDocument/2006/relationships/image" Target="../media/image3.jpg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46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43.wmf"/><Relationship Id="rId7" Type="http://schemas.openxmlformats.org/officeDocument/2006/relationships/image" Target="../media/image36.emf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5.bin"/><Relationship Id="rId20" Type="http://schemas.openxmlformats.org/officeDocument/2006/relationships/oleObject" Target="../embeddings/oleObject47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38.wmf"/><Relationship Id="rId5" Type="http://schemas.openxmlformats.org/officeDocument/2006/relationships/image" Target="../media/image4.jpg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42.bin"/><Relationship Id="rId19" Type="http://schemas.openxmlformats.org/officeDocument/2006/relationships/image" Target="../media/image42.wmf"/><Relationship Id="rId4" Type="http://schemas.openxmlformats.org/officeDocument/2006/relationships/image" Target="../media/image3.jpg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4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48.wmf"/><Relationship Id="rId18" Type="http://schemas.openxmlformats.org/officeDocument/2006/relationships/oleObject" Target="../embeddings/oleObject56.bin"/><Relationship Id="rId3" Type="http://schemas.openxmlformats.org/officeDocument/2006/relationships/notesSlide" Target="../notesSlides/notesSlide13.xml"/><Relationship Id="rId21" Type="http://schemas.openxmlformats.org/officeDocument/2006/relationships/oleObject" Target="../embeddings/oleObject58.bin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7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47.wmf"/><Relationship Id="rId5" Type="http://schemas.openxmlformats.org/officeDocument/2006/relationships/image" Target="../media/image4.jpg"/><Relationship Id="rId15" Type="http://schemas.openxmlformats.org/officeDocument/2006/relationships/image" Target="../media/image49.wmf"/><Relationship Id="rId23" Type="http://schemas.openxmlformats.org/officeDocument/2006/relationships/image" Target="../media/image53.png"/><Relationship Id="rId10" Type="http://schemas.openxmlformats.org/officeDocument/2006/relationships/oleObject" Target="../embeddings/oleObject52.bin"/><Relationship Id="rId19" Type="http://schemas.openxmlformats.org/officeDocument/2006/relationships/image" Target="../media/image51.wmf"/><Relationship Id="rId4" Type="http://schemas.openxmlformats.org/officeDocument/2006/relationships/image" Target="../media/image3.jpg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54.bin"/><Relationship Id="rId22" Type="http://schemas.openxmlformats.org/officeDocument/2006/relationships/image" Target="../media/image5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56.wmf"/><Relationship Id="rId18" Type="http://schemas.openxmlformats.org/officeDocument/2006/relationships/oleObject" Target="../embeddings/oleObject65.bin"/><Relationship Id="rId26" Type="http://schemas.openxmlformats.org/officeDocument/2006/relationships/image" Target="../media/image60.wmf"/><Relationship Id="rId3" Type="http://schemas.openxmlformats.org/officeDocument/2006/relationships/notesSlide" Target="../notesSlides/notesSlide14.xml"/><Relationship Id="rId21" Type="http://schemas.openxmlformats.org/officeDocument/2006/relationships/oleObject" Target="../embeddings/oleObject67.bin"/><Relationship Id="rId34" Type="http://schemas.openxmlformats.org/officeDocument/2006/relationships/image" Target="../media/image64.wmf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62.bin"/><Relationship Id="rId17" Type="http://schemas.openxmlformats.org/officeDocument/2006/relationships/image" Target="../media/image51.wmf"/><Relationship Id="rId25" Type="http://schemas.openxmlformats.org/officeDocument/2006/relationships/oleObject" Target="../embeddings/oleObject69.bin"/><Relationship Id="rId3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4.bin"/><Relationship Id="rId20" Type="http://schemas.openxmlformats.org/officeDocument/2006/relationships/image" Target="../media/image57.wmf"/><Relationship Id="rId29" Type="http://schemas.openxmlformats.org/officeDocument/2006/relationships/oleObject" Target="../embeddings/oleObject71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55.wmf"/><Relationship Id="rId24" Type="http://schemas.openxmlformats.org/officeDocument/2006/relationships/image" Target="../media/image59.wmf"/><Relationship Id="rId32" Type="http://schemas.openxmlformats.org/officeDocument/2006/relationships/image" Target="../media/image63.wmf"/><Relationship Id="rId5" Type="http://schemas.openxmlformats.org/officeDocument/2006/relationships/image" Target="../media/image4.jpg"/><Relationship Id="rId15" Type="http://schemas.openxmlformats.org/officeDocument/2006/relationships/image" Target="../media/image50.wmf"/><Relationship Id="rId23" Type="http://schemas.openxmlformats.org/officeDocument/2006/relationships/oleObject" Target="../embeddings/oleObject68.bin"/><Relationship Id="rId28" Type="http://schemas.openxmlformats.org/officeDocument/2006/relationships/image" Target="../media/image61.wmf"/><Relationship Id="rId36" Type="http://schemas.openxmlformats.org/officeDocument/2006/relationships/image" Target="../media/image65.wmf"/><Relationship Id="rId10" Type="http://schemas.openxmlformats.org/officeDocument/2006/relationships/oleObject" Target="../embeddings/oleObject61.bin"/><Relationship Id="rId19" Type="http://schemas.openxmlformats.org/officeDocument/2006/relationships/oleObject" Target="../embeddings/oleObject66.bin"/><Relationship Id="rId31" Type="http://schemas.openxmlformats.org/officeDocument/2006/relationships/oleObject" Target="../embeddings/oleObject72.bin"/><Relationship Id="rId4" Type="http://schemas.openxmlformats.org/officeDocument/2006/relationships/image" Target="../media/image3.jpg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63.bin"/><Relationship Id="rId22" Type="http://schemas.openxmlformats.org/officeDocument/2006/relationships/image" Target="../media/image58.wmf"/><Relationship Id="rId27" Type="http://schemas.openxmlformats.org/officeDocument/2006/relationships/oleObject" Target="../embeddings/oleObject70.bin"/><Relationship Id="rId30" Type="http://schemas.openxmlformats.org/officeDocument/2006/relationships/image" Target="../media/image62.wmf"/><Relationship Id="rId35" Type="http://schemas.openxmlformats.org/officeDocument/2006/relationships/oleObject" Target="../embeddings/oleObject7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image" Target="../media/image56.wmf"/><Relationship Id="rId18" Type="http://schemas.openxmlformats.org/officeDocument/2006/relationships/oleObject" Target="../embeddings/oleObject81.bin"/><Relationship Id="rId26" Type="http://schemas.openxmlformats.org/officeDocument/2006/relationships/image" Target="../media/image67.wmf"/><Relationship Id="rId3" Type="http://schemas.openxmlformats.org/officeDocument/2006/relationships/notesSlide" Target="../notesSlides/notesSlide15.xml"/><Relationship Id="rId21" Type="http://schemas.openxmlformats.org/officeDocument/2006/relationships/oleObject" Target="../embeddings/oleObject83.bin"/><Relationship Id="rId34" Type="http://schemas.openxmlformats.org/officeDocument/2006/relationships/image" Target="../media/image71.wmf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78.bin"/><Relationship Id="rId17" Type="http://schemas.openxmlformats.org/officeDocument/2006/relationships/image" Target="../media/image51.wmf"/><Relationship Id="rId25" Type="http://schemas.openxmlformats.org/officeDocument/2006/relationships/oleObject" Target="../embeddings/oleObject85.bin"/><Relationship Id="rId33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0.bin"/><Relationship Id="rId20" Type="http://schemas.openxmlformats.org/officeDocument/2006/relationships/image" Target="../media/image57.wmf"/><Relationship Id="rId29" Type="http://schemas.openxmlformats.org/officeDocument/2006/relationships/oleObject" Target="../embeddings/oleObject87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55.wmf"/><Relationship Id="rId24" Type="http://schemas.openxmlformats.org/officeDocument/2006/relationships/image" Target="../media/image66.wmf"/><Relationship Id="rId32" Type="http://schemas.openxmlformats.org/officeDocument/2006/relationships/image" Target="../media/image70.wmf"/><Relationship Id="rId5" Type="http://schemas.openxmlformats.org/officeDocument/2006/relationships/image" Target="../media/image4.jpg"/><Relationship Id="rId15" Type="http://schemas.openxmlformats.org/officeDocument/2006/relationships/image" Target="../media/image50.wmf"/><Relationship Id="rId23" Type="http://schemas.openxmlformats.org/officeDocument/2006/relationships/oleObject" Target="../embeddings/oleObject84.bin"/><Relationship Id="rId28" Type="http://schemas.openxmlformats.org/officeDocument/2006/relationships/image" Target="../media/image68.wmf"/><Relationship Id="rId36" Type="http://schemas.openxmlformats.org/officeDocument/2006/relationships/oleObject" Target="../embeddings/oleObject91.bin"/><Relationship Id="rId10" Type="http://schemas.openxmlformats.org/officeDocument/2006/relationships/oleObject" Target="../embeddings/oleObject77.bin"/><Relationship Id="rId19" Type="http://schemas.openxmlformats.org/officeDocument/2006/relationships/oleObject" Target="../embeddings/oleObject82.bin"/><Relationship Id="rId31" Type="http://schemas.openxmlformats.org/officeDocument/2006/relationships/oleObject" Target="../embeddings/oleObject88.bin"/><Relationship Id="rId4" Type="http://schemas.openxmlformats.org/officeDocument/2006/relationships/image" Target="../media/image3.jpg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79.bin"/><Relationship Id="rId22" Type="http://schemas.openxmlformats.org/officeDocument/2006/relationships/image" Target="../media/image58.wmf"/><Relationship Id="rId27" Type="http://schemas.openxmlformats.org/officeDocument/2006/relationships/oleObject" Target="../embeddings/oleObject86.bin"/><Relationship Id="rId30" Type="http://schemas.openxmlformats.org/officeDocument/2006/relationships/image" Target="../media/image69.wmf"/><Relationship Id="rId35" Type="http://schemas.openxmlformats.org/officeDocument/2006/relationships/oleObject" Target="../embeddings/oleObject9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92.bin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7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7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wmf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7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12.wmf"/><Relationship Id="rId7" Type="http://schemas.openxmlformats.org/officeDocument/2006/relationships/image" Target="../media/image5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7.wmf"/><Relationship Id="rId5" Type="http://schemas.openxmlformats.org/officeDocument/2006/relationships/image" Target="../media/image4.jpg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1.wmf"/><Relationship Id="rId4" Type="http://schemas.openxmlformats.org/officeDocument/2006/relationships/image" Target="../media/image3.jpg"/><Relationship Id="rId9" Type="http://schemas.openxmlformats.org/officeDocument/2006/relationships/image" Target="../media/image6.wmf"/><Relationship Id="rId1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6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e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5.wmf"/><Relationship Id="rId5" Type="http://schemas.openxmlformats.org/officeDocument/2006/relationships/image" Target="../media/image4.jpg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3.jpg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9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8.wmf"/><Relationship Id="rId5" Type="http://schemas.openxmlformats.org/officeDocument/2006/relationships/image" Target="../media/image4.jpg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3.jpg"/><Relationship Id="rId9" Type="http://schemas.openxmlformats.org/officeDocument/2006/relationships/image" Target="../media/image7.wmf"/><Relationship Id="rId14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12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83022">
            <a:off x="1210374" y="4820404"/>
            <a:ext cx="1422766" cy="1287759"/>
          </a:xfrm>
          <a:prstGeom prst="rect">
            <a:avLst/>
          </a:prstGeom>
          <a:solidFill>
            <a:schemeClr val="accent1"/>
          </a:solidFill>
          <a:effectLst>
            <a:glow rad="101600">
              <a:srgbClr val="00B050">
                <a:alpha val="21000"/>
              </a:srgbClr>
            </a:glow>
            <a:innerShdw blurRad="825500">
              <a:schemeClr val="bg1">
                <a:alpha val="54000"/>
              </a:schemeClr>
            </a:innerShdw>
          </a:effectLst>
          <a:scene3d>
            <a:camera prst="orthographicFront">
              <a:rot lat="19359234" lon="284200" rev="1389690"/>
            </a:camera>
            <a:lightRig rig="brightRoom" dir="t"/>
          </a:scene3d>
          <a:sp3d z="25400" extrusionH="76200" contourW="12700" prstMaterial="plastic">
            <a:bevelT w="114300" prst="artDeco"/>
            <a:bevelB prst="slope"/>
            <a:extrusionClr>
              <a:srgbClr val="92D050"/>
            </a:extrusionClr>
            <a:contourClr>
              <a:schemeClr val="accent3">
                <a:lumMod val="40000"/>
                <a:lumOff val="60000"/>
              </a:schemeClr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sz="6000" dirty="0" smtClean="0"/>
              <a:t>ELEKTROMAGNETIKA TERAPAN</a:t>
            </a:r>
            <a:endParaRPr lang="id-ID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780288"/>
          </a:xfrm>
        </p:spPr>
        <p:txBody>
          <a:bodyPr>
            <a:normAutofit fontScale="92500" lnSpcReduction="20000"/>
          </a:bodyPr>
          <a:lstStyle/>
          <a:p>
            <a:r>
              <a:rPr lang="id-ID" b="1" dirty="0" smtClean="0"/>
              <a:t>GELOMBANG LINTAS MEDIUM</a:t>
            </a:r>
          </a:p>
          <a:p>
            <a:pPr algn="r"/>
            <a:r>
              <a:rPr lang="id-ID" sz="1200" b="1" dirty="0" smtClean="0">
                <a:solidFill>
                  <a:srgbClr val="00B050"/>
                </a:solidFill>
              </a:rPr>
              <a:t>	</a:t>
            </a:r>
            <a:r>
              <a:rPr lang="id-ID" sz="1600" b="1" dirty="0" smtClean="0">
                <a:solidFill>
                  <a:schemeClr val="tx1"/>
                </a:solidFill>
              </a:rPr>
              <a:t>DWI ANDI NURMANTRIS</a:t>
            </a:r>
          </a:p>
          <a:p>
            <a:pPr algn="r"/>
            <a:r>
              <a:rPr lang="id-ID" sz="1600" b="1" dirty="0" smtClean="0">
                <a:solidFill>
                  <a:schemeClr val="tx1"/>
                </a:solidFill>
              </a:rPr>
              <a:t>	UNANG SUNARYA</a:t>
            </a:r>
          </a:p>
          <a:p>
            <a:pPr algn="r"/>
            <a:r>
              <a:rPr lang="id-ID" sz="1600" b="1" dirty="0" smtClean="0">
                <a:solidFill>
                  <a:schemeClr val="tx1"/>
                </a:solidFill>
              </a:rPr>
              <a:t>	HASANAH PUTRI</a:t>
            </a:r>
          </a:p>
          <a:p>
            <a:pPr algn="r"/>
            <a:r>
              <a:rPr lang="id-ID" sz="1600" b="1" dirty="0" smtClean="0">
                <a:solidFill>
                  <a:schemeClr val="tx1"/>
                </a:solidFill>
              </a:rPr>
              <a:t>	ATIK NOVIANTI</a:t>
            </a:r>
            <a:endParaRPr lang="id-ID" sz="1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97280" cy="1274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49900"/>
            <a:ext cx="1905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9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GELOMBANG LINTAS MEDIUM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" y="1"/>
            <a:ext cx="1097280" cy="1274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4990"/>
            <a:ext cx="1905000" cy="762000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4300" y="1816100"/>
            <a:ext cx="2463800" cy="146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2550" indent="-82550">
              <a:lnSpc>
                <a:spcPct val="80000"/>
              </a:lnSpc>
              <a:spcBef>
                <a:spcPct val="50000"/>
              </a:spcBef>
            </a:pPr>
            <a:r>
              <a:rPr lang="en-US" sz="2800" b="1" u="sng" dirty="0" err="1"/>
              <a:t>Kasus</a:t>
            </a:r>
            <a:r>
              <a:rPr lang="en-US" sz="2800" b="1" u="sng" dirty="0"/>
              <a:t>  </a:t>
            </a:r>
            <a:r>
              <a:rPr lang="en-US" sz="2800" b="1" u="sng" dirty="0" smtClean="0"/>
              <a:t>2</a:t>
            </a:r>
            <a:r>
              <a:rPr lang="en-US" sz="2800" b="1" dirty="0" smtClean="0"/>
              <a:t> </a:t>
            </a:r>
            <a:r>
              <a:rPr lang="en-US" sz="2800" b="1" dirty="0"/>
              <a:t>:</a:t>
            </a:r>
            <a:r>
              <a:rPr lang="en-US" dirty="0"/>
              <a:t>   </a:t>
            </a:r>
            <a:endParaRPr lang="id-ID" dirty="0" smtClean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 i="1" dirty="0" smtClean="0"/>
              <a:t>Daerah </a:t>
            </a:r>
            <a:r>
              <a:rPr lang="en-US" b="1" i="1" dirty="0"/>
              <a:t>1 </a:t>
            </a:r>
            <a:r>
              <a:rPr lang="en-US" b="1" i="1" dirty="0" err="1" smtClean="0"/>
              <a:t>Dielektrik</a:t>
            </a:r>
            <a:r>
              <a:rPr lang="en-US" b="1" i="1" dirty="0" smtClean="0"/>
              <a:t> </a:t>
            </a:r>
            <a:r>
              <a:rPr lang="en-US" b="1" i="1" dirty="0" err="1" smtClean="0"/>
              <a:t>Sempurna</a:t>
            </a:r>
            <a:r>
              <a:rPr lang="en-US" b="1" i="1" dirty="0" smtClean="0"/>
              <a:t>            Daerah </a:t>
            </a:r>
            <a:r>
              <a:rPr lang="en-US" b="1" i="1" dirty="0"/>
              <a:t>2 </a:t>
            </a:r>
            <a:r>
              <a:rPr lang="en-US" b="1" i="1" dirty="0" err="1"/>
              <a:t>Konduktor</a:t>
            </a:r>
            <a:r>
              <a:rPr lang="en-US" b="1" i="1" dirty="0"/>
              <a:t> </a:t>
            </a:r>
            <a:r>
              <a:rPr lang="en-US" b="1" i="1" dirty="0" err="1"/>
              <a:t>Sempurna</a:t>
            </a:r>
            <a:r>
              <a:rPr lang="en-US" dirty="0"/>
              <a:t> 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692400" y="1840468"/>
            <a:ext cx="4419600" cy="2667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112000" y="1840468"/>
            <a:ext cx="4419600" cy="2667000"/>
          </a:xfrm>
          <a:prstGeom prst="rect">
            <a:avLst/>
          </a:prstGeom>
          <a:solidFill>
            <a:schemeClr val="folHlink">
              <a:alpha val="2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768600" y="1840468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/>
              <a:t>Daerah 1</a:t>
            </a:r>
            <a:r>
              <a:rPr lang="en-US" dirty="0"/>
              <a:t>  </a:t>
            </a:r>
            <a:r>
              <a:rPr lang="en-US" dirty="0" err="1"/>
              <a:t>Dielektrik</a:t>
            </a:r>
            <a:r>
              <a:rPr lang="en-US" dirty="0"/>
              <a:t> </a:t>
            </a:r>
            <a:r>
              <a:rPr lang="en-US" dirty="0" err="1"/>
              <a:t>Sempurna</a:t>
            </a:r>
            <a:endParaRPr lang="en-US" dirty="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188200" y="1840468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Daerah 2</a:t>
            </a:r>
            <a:r>
              <a:rPr lang="en-US"/>
              <a:t>  Konduktor Sempurna</a:t>
            </a:r>
          </a:p>
        </p:txBody>
      </p:sp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610589"/>
              </p:ext>
            </p:extLst>
          </p:nvPr>
        </p:nvGraphicFramePr>
        <p:xfrm>
          <a:off x="9017000" y="2145268"/>
          <a:ext cx="24384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0" name="Equation" r:id="rId6" imgW="1320480" imgH="482400" progId="Equation.3">
                  <p:embed/>
                </p:oleObj>
              </mc:Choice>
              <mc:Fallback>
                <p:oleObj name="Equation" r:id="rId6" imgW="13204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0" y="2145268"/>
                        <a:ext cx="2438400" cy="88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7493000" y="3377168"/>
            <a:ext cx="3352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 dirty="0"/>
              <a:t>Skin depth</a:t>
            </a:r>
            <a:r>
              <a:rPr lang="en-US" dirty="0"/>
              <a:t> </a:t>
            </a:r>
            <a:r>
              <a:rPr lang="en-US" dirty="0" err="1"/>
              <a:t>mendekati</a:t>
            </a:r>
            <a:r>
              <a:rPr lang="en-US" dirty="0"/>
              <a:t> NOL,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medan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waktu</a:t>
            </a:r>
            <a:endParaRPr lang="en-US" dirty="0"/>
          </a:p>
        </p:txBody>
      </p:sp>
      <p:graphicFrame>
        <p:nvGraphicFramePr>
          <p:cNvPr id="1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506294"/>
              </p:ext>
            </p:extLst>
          </p:nvPr>
        </p:nvGraphicFramePr>
        <p:xfrm>
          <a:off x="3073400" y="3135868"/>
          <a:ext cx="20787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1" name="Equation" r:id="rId8" imgW="1320480" imgH="482400" progId="Equation.3">
                  <p:embed/>
                </p:oleObj>
              </mc:Choice>
              <mc:Fallback>
                <p:oleObj name="Equation" r:id="rId8" imgW="13204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3135868"/>
                        <a:ext cx="207870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489913"/>
              </p:ext>
            </p:extLst>
          </p:nvPr>
        </p:nvGraphicFramePr>
        <p:xfrm>
          <a:off x="3086100" y="3974068"/>
          <a:ext cx="20320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2" name="Equation" r:id="rId10" imgW="1002960" imgH="241200" progId="Equation.3">
                  <p:embed/>
                </p:oleObj>
              </mc:Choice>
              <mc:Fallback>
                <p:oleObj name="Equation" r:id="rId10" imgW="1002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3974068"/>
                        <a:ext cx="20320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692400" y="4583870"/>
            <a:ext cx="42672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400" dirty="0" err="1"/>
              <a:t>Amplitudo</a:t>
            </a:r>
            <a:r>
              <a:rPr lang="en-US" sz="1400" dirty="0"/>
              <a:t> </a:t>
            </a:r>
            <a:r>
              <a:rPr lang="en-US" sz="1400" dirty="0" err="1"/>
              <a:t>gelombang</a:t>
            </a:r>
            <a:r>
              <a:rPr lang="en-US" sz="1400" dirty="0"/>
              <a:t> </a:t>
            </a:r>
            <a:r>
              <a:rPr lang="en-US" sz="1400" dirty="0" err="1"/>
              <a:t>pantul</a:t>
            </a:r>
            <a:r>
              <a:rPr lang="en-US" sz="1400" dirty="0"/>
              <a:t> </a:t>
            </a:r>
            <a:r>
              <a:rPr lang="en-US" sz="1400" dirty="0" err="1"/>
              <a:t>sama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gelombang</a:t>
            </a:r>
            <a:r>
              <a:rPr lang="en-US" sz="1400" dirty="0"/>
              <a:t> </a:t>
            </a:r>
            <a:r>
              <a:rPr lang="en-US" sz="1400" dirty="0" err="1"/>
              <a:t>datang</a:t>
            </a:r>
            <a:r>
              <a:rPr lang="en-US" sz="1400" dirty="0"/>
              <a:t> , </a:t>
            </a:r>
            <a:r>
              <a:rPr lang="en-US" sz="1400" dirty="0" err="1"/>
              <a:t>tapi</a:t>
            </a:r>
            <a:r>
              <a:rPr lang="en-US" sz="1400" dirty="0"/>
              <a:t> </a:t>
            </a:r>
            <a:r>
              <a:rPr lang="en-US" sz="1400" dirty="0" err="1"/>
              <a:t>tanda</a:t>
            </a:r>
            <a:r>
              <a:rPr lang="en-US" sz="1400" dirty="0"/>
              <a:t> </a:t>
            </a:r>
            <a:r>
              <a:rPr lang="en-US" sz="1400" dirty="0" err="1"/>
              <a:t>berlawanan</a:t>
            </a:r>
            <a:r>
              <a:rPr lang="en-US" sz="1400" dirty="0"/>
              <a:t>. </a:t>
            </a:r>
            <a:r>
              <a:rPr lang="en-US" sz="1400" dirty="0" err="1"/>
              <a:t>Berarti</a:t>
            </a:r>
            <a:r>
              <a:rPr lang="en-US" sz="1400" dirty="0"/>
              <a:t> </a:t>
            </a:r>
            <a:r>
              <a:rPr lang="en-US" sz="1400" dirty="0" err="1"/>
              <a:t>semua</a:t>
            </a:r>
            <a:r>
              <a:rPr lang="en-US" sz="1400" dirty="0"/>
              <a:t> </a:t>
            </a:r>
            <a:r>
              <a:rPr lang="en-US" sz="1400" b="1" dirty="0" err="1"/>
              <a:t>energi</a:t>
            </a:r>
            <a:r>
              <a:rPr lang="en-US" sz="1400" b="1" dirty="0"/>
              <a:t> yang </a:t>
            </a:r>
            <a:r>
              <a:rPr lang="en-US" sz="1400" b="1" dirty="0" err="1"/>
              <a:t>datang</a:t>
            </a:r>
            <a:r>
              <a:rPr lang="en-US" sz="1400" b="1" dirty="0"/>
              <a:t> </a:t>
            </a:r>
            <a:r>
              <a:rPr lang="en-US" sz="1400" b="1" dirty="0" err="1"/>
              <a:t>dipantulkan</a:t>
            </a:r>
            <a:r>
              <a:rPr lang="en-US" sz="1400" b="1" dirty="0"/>
              <a:t> </a:t>
            </a:r>
            <a:r>
              <a:rPr lang="en-US" sz="1400" b="1" dirty="0" err="1"/>
              <a:t>seluruhnya</a:t>
            </a:r>
            <a:r>
              <a:rPr lang="en-US" sz="1400" dirty="0"/>
              <a:t> </a:t>
            </a: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6045200" y="2925286"/>
            <a:ext cx="1066800" cy="0"/>
          </a:xfrm>
          <a:prstGeom prst="line">
            <a:avLst/>
          </a:prstGeom>
          <a:noFill/>
          <a:ln w="38100">
            <a:solidFill>
              <a:srgbClr val="0B02BE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5892800" y="3846036"/>
            <a:ext cx="1219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856770"/>
              </p:ext>
            </p:extLst>
          </p:nvPr>
        </p:nvGraphicFramePr>
        <p:xfrm>
          <a:off x="5956300" y="2461736"/>
          <a:ext cx="10033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3" name="Equation" r:id="rId12" imgW="495000" imgH="228600" progId="Equation.3">
                  <p:embed/>
                </p:oleObj>
              </mc:Choice>
              <mc:Fallback>
                <p:oleObj name="Equation" r:id="rId12" imgW="495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6300" y="2461736"/>
                        <a:ext cx="10033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632502"/>
              </p:ext>
            </p:extLst>
          </p:nvPr>
        </p:nvGraphicFramePr>
        <p:xfrm>
          <a:off x="6045200" y="3382486"/>
          <a:ext cx="10033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4" name="Equation" r:id="rId14" imgW="495000" imgH="228600" progId="Equation.3">
                  <p:embed/>
                </p:oleObj>
              </mc:Choice>
              <mc:Fallback>
                <p:oleObj name="Equation" r:id="rId14" imgW="495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0" y="3382486"/>
                        <a:ext cx="10033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892800" y="3009423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err="1"/>
              <a:t>glb</a:t>
            </a:r>
            <a:r>
              <a:rPr lang="en-US" sz="1800" b="1" dirty="0"/>
              <a:t> </a:t>
            </a:r>
            <a:r>
              <a:rPr lang="en-US" sz="1800" b="1" dirty="0" err="1"/>
              <a:t>datang</a:t>
            </a:r>
            <a:endParaRPr lang="en-US" sz="1800" b="1" dirty="0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5664200" y="3909536"/>
            <a:ext cx="137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1" dirty="0" err="1"/>
              <a:t>glb</a:t>
            </a:r>
            <a:r>
              <a:rPr lang="en-US" sz="1800" b="1" dirty="0"/>
              <a:t> </a:t>
            </a:r>
            <a:r>
              <a:rPr lang="en-US" sz="1800" b="1" dirty="0" err="1"/>
              <a:t>pantul</a:t>
            </a:r>
            <a:endParaRPr lang="en-US" sz="1800" b="1" dirty="0"/>
          </a:p>
        </p:txBody>
      </p:sp>
      <p:graphicFrame>
        <p:nvGraphicFramePr>
          <p:cNvPr id="2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960485"/>
              </p:ext>
            </p:extLst>
          </p:nvPr>
        </p:nvGraphicFramePr>
        <p:xfrm>
          <a:off x="2921000" y="2297668"/>
          <a:ext cx="1328738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5" name="Equation" r:id="rId16" imgW="774360" imgH="457200" progId="Equation.3">
                  <p:embed/>
                </p:oleObj>
              </mc:Choice>
              <mc:Fallback>
                <p:oleObj name="Equation" r:id="rId16" imgW="774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2297668"/>
                        <a:ext cx="1328738" cy="78581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899255"/>
              </p:ext>
            </p:extLst>
          </p:nvPr>
        </p:nvGraphicFramePr>
        <p:xfrm>
          <a:off x="7264400" y="2221468"/>
          <a:ext cx="1481137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6" name="Equation" r:id="rId18" imgW="863280" imgH="457200" progId="Equation.3">
                  <p:embed/>
                </p:oleObj>
              </mc:Choice>
              <mc:Fallback>
                <p:oleObj name="Equation" r:id="rId18" imgW="8632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400" y="2221468"/>
                        <a:ext cx="1481137" cy="78581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Freeform 11"/>
          <p:cNvSpPr>
            <a:spLocks/>
          </p:cNvSpPr>
          <p:nvPr/>
        </p:nvSpPr>
        <p:spPr bwMode="auto">
          <a:xfrm>
            <a:off x="7112000" y="4311403"/>
            <a:ext cx="419100" cy="781050"/>
          </a:xfrm>
          <a:custGeom>
            <a:avLst/>
            <a:gdLst/>
            <a:ahLst/>
            <a:cxnLst>
              <a:cxn ang="0">
                <a:pos x="0" y="360"/>
              </a:cxn>
              <a:cxn ang="0">
                <a:pos x="0" y="0"/>
              </a:cxn>
              <a:cxn ang="0">
                <a:pos x="264" y="0"/>
              </a:cxn>
            </a:cxnLst>
            <a:rect l="0" t="0" r="r" b="b"/>
            <a:pathLst>
              <a:path w="264" h="360">
                <a:moveTo>
                  <a:pt x="0" y="360"/>
                </a:moveTo>
                <a:lnTo>
                  <a:pt x="0" y="0"/>
                </a:lnTo>
                <a:lnTo>
                  <a:pt x="264" y="0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376520"/>
              </p:ext>
            </p:extLst>
          </p:nvPr>
        </p:nvGraphicFramePr>
        <p:xfrm>
          <a:off x="7188200" y="4552703"/>
          <a:ext cx="2438400" cy="653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7" name="Equation" r:id="rId20" imgW="1612800" imgH="431640" progId="Equation.3">
                  <p:embed/>
                </p:oleObj>
              </mc:Choice>
              <mc:Fallback>
                <p:oleObj name="Equation" r:id="rId20" imgW="1612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200" y="4552703"/>
                        <a:ext cx="2438400" cy="65326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698097"/>
              </p:ext>
            </p:extLst>
          </p:nvPr>
        </p:nvGraphicFramePr>
        <p:xfrm>
          <a:off x="762000" y="5253782"/>
          <a:ext cx="7162801" cy="940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8" name="Equation" r:id="rId22" imgW="3670200" imgH="482400" progId="Equation.3">
                  <p:embed/>
                </p:oleObj>
              </mc:Choice>
              <mc:Fallback>
                <p:oleObj name="Equation" r:id="rId22" imgW="36702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253782"/>
                        <a:ext cx="7162801" cy="9401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323986"/>
              </p:ext>
            </p:extLst>
          </p:nvPr>
        </p:nvGraphicFramePr>
        <p:xfrm>
          <a:off x="6934200" y="5725500"/>
          <a:ext cx="3352800" cy="51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9" name="Equation" r:id="rId24" imgW="1574640" imgH="241200" progId="Equation.3">
                  <p:embed/>
                </p:oleObj>
              </mc:Choice>
              <mc:Fallback>
                <p:oleObj name="Equation" r:id="rId24" imgW="1574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725500"/>
                        <a:ext cx="3352800" cy="511444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10401300" y="5692576"/>
            <a:ext cx="1511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err="1">
                <a:solidFill>
                  <a:srgbClr val="0B02BE"/>
                </a:solidFill>
              </a:rPr>
              <a:t>Gelombang</a:t>
            </a:r>
            <a:r>
              <a:rPr lang="en-US" sz="1400" b="1" dirty="0">
                <a:solidFill>
                  <a:srgbClr val="0B02BE"/>
                </a:solidFill>
              </a:rPr>
              <a:t> </a:t>
            </a:r>
            <a:r>
              <a:rPr lang="en-US" sz="1400" b="1" dirty="0" err="1">
                <a:solidFill>
                  <a:srgbClr val="0B02BE"/>
                </a:solidFill>
              </a:rPr>
              <a:t>berdiri</a:t>
            </a:r>
            <a:r>
              <a:rPr lang="en-US" sz="1400" b="1" dirty="0">
                <a:solidFill>
                  <a:srgbClr val="0B02BE"/>
                </a:solidFill>
              </a:rPr>
              <a:t> </a:t>
            </a:r>
            <a:r>
              <a:rPr lang="en-US" sz="1400" b="1" dirty="0" smtClean="0">
                <a:solidFill>
                  <a:srgbClr val="0B02BE"/>
                </a:solidFill>
              </a:rPr>
              <a:t> </a:t>
            </a:r>
            <a:r>
              <a:rPr lang="en-US" sz="1400" b="1" dirty="0" err="1" smtClean="0">
                <a:solidFill>
                  <a:srgbClr val="0B02BE"/>
                </a:solidFill>
              </a:rPr>
              <a:t>murni</a:t>
            </a:r>
            <a:r>
              <a:rPr lang="en-US" sz="1400" b="1" dirty="0" smtClean="0">
                <a:solidFill>
                  <a:srgbClr val="0B02BE"/>
                </a:solidFill>
              </a:rPr>
              <a:t> </a:t>
            </a:r>
            <a:r>
              <a:rPr lang="en-US" sz="1400" b="1" dirty="0">
                <a:solidFill>
                  <a:srgbClr val="0B02BE"/>
                </a:solidFill>
              </a:rPr>
              <a:t>!!</a:t>
            </a:r>
          </a:p>
        </p:txBody>
      </p:sp>
      <p:sp>
        <p:nvSpPr>
          <p:cNvPr id="29" name="AutoShape 21"/>
          <p:cNvSpPr>
            <a:spLocks noChangeArrowheads="1"/>
          </p:cNvSpPr>
          <p:nvPr/>
        </p:nvSpPr>
        <p:spPr bwMode="auto">
          <a:xfrm>
            <a:off x="3581401" y="5803422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00">
              <a:alpha val="6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606541"/>
              </p:ext>
            </p:extLst>
          </p:nvPr>
        </p:nvGraphicFramePr>
        <p:xfrm>
          <a:off x="4419601" y="5727223"/>
          <a:ext cx="1981200" cy="429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0" name="Equation" r:id="rId26" imgW="1104840" imgH="241200" progId="Equation.3">
                  <p:embed/>
                </p:oleObj>
              </mc:Choice>
              <mc:Fallback>
                <p:oleObj name="Equation" r:id="rId26" imgW="1104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1" y="5727223"/>
                        <a:ext cx="1981200" cy="4292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AutoShape 21"/>
          <p:cNvSpPr>
            <a:spLocks noChangeArrowheads="1"/>
          </p:cNvSpPr>
          <p:nvPr/>
        </p:nvSpPr>
        <p:spPr bwMode="auto">
          <a:xfrm>
            <a:off x="6502400" y="5815644"/>
            <a:ext cx="304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00">
              <a:alpha val="6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7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GELOMBANG LINTAS MEDIUM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" y="1"/>
            <a:ext cx="1097280" cy="1274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4990"/>
            <a:ext cx="1905000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5700" y="1795046"/>
            <a:ext cx="8534400" cy="338554"/>
          </a:xfrm>
          <a:prstGeom prst="rect">
            <a:avLst/>
          </a:prstGeom>
          <a:solidFill>
            <a:srgbClr val="FFC000">
              <a:alpha val="48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Contoh</a:t>
            </a:r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800" y="2209800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Gelombang</a:t>
            </a:r>
            <a:r>
              <a:rPr lang="en-US" sz="2000" dirty="0" smtClean="0"/>
              <a:t> </a:t>
            </a:r>
            <a:r>
              <a:rPr lang="en-US" sz="2000" dirty="0" err="1" smtClean="0"/>
              <a:t>elektromagnetik</a:t>
            </a:r>
            <a:r>
              <a:rPr lang="en-US" sz="2000" dirty="0" smtClean="0"/>
              <a:t> 3 GHz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amplitudo</a:t>
            </a:r>
            <a:r>
              <a:rPr lang="en-US" sz="2000" dirty="0" smtClean="0"/>
              <a:t>  </a:t>
            </a:r>
            <a:r>
              <a:rPr lang="en-US" sz="2000" dirty="0" err="1" smtClean="0"/>
              <a:t>datang</a:t>
            </a:r>
            <a:r>
              <a:rPr lang="en-US" sz="2000" dirty="0" smtClean="0"/>
              <a:t> normal </a:t>
            </a:r>
            <a:r>
              <a:rPr lang="en-US" sz="2000" dirty="0" err="1" smtClean="0"/>
              <a:t>dari</a:t>
            </a:r>
            <a:r>
              <a:rPr lang="en-US" sz="2000" dirty="0" smtClean="0"/>
              <a:t> medium 1 (σ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= 0, μ</a:t>
            </a:r>
            <a:r>
              <a:rPr lang="en-US" sz="2000" baseline="-25000" dirty="0" smtClean="0"/>
              <a:t>r1</a:t>
            </a:r>
            <a:r>
              <a:rPr lang="en-US" sz="2000" dirty="0" smtClean="0"/>
              <a:t> = 1, ε</a:t>
            </a:r>
            <a:r>
              <a:rPr lang="en-US" sz="2000" baseline="-25000" dirty="0" smtClean="0"/>
              <a:t>r1</a:t>
            </a:r>
            <a:r>
              <a:rPr lang="en-US" sz="2000" dirty="0" smtClean="0"/>
              <a:t> = 4) </a:t>
            </a:r>
            <a:r>
              <a:rPr lang="en-US" sz="2000" dirty="0" err="1" smtClean="0"/>
              <a:t>menuju</a:t>
            </a:r>
            <a:r>
              <a:rPr lang="en-US" sz="2000" dirty="0" smtClean="0"/>
              <a:t> medium 2 (σ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</a:t>
            </a:r>
            <a:r>
              <a:rPr lang="en-US" sz="2000" dirty="0" smtClean="0">
                <a:sym typeface="Symbol"/>
              </a:rPr>
              <a:t></a:t>
            </a:r>
            <a:r>
              <a:rPr lang="en-US" sz="2000" dirty="0" smtClean="0"/>
              <a:t>)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gambar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3175000"/>
            <a:ext cx="5245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Hitunglah</a:t>
            </a:r>
            <a:r>
              <a:rPr lang="en-US" sz="1600" dirty="0" smtClean="0"/>
              <a:t> :</a:t>
            </a:r>
          </a:p>
          <a:p>
            <a:pPr marL="279400" indent="-279400">
              <a:buFont typeface="+mj-lt"/>
              <a:buAutoNum type="alphaLcParenR"/>
            </a:pPr>
            <a:r>
              <a:rPr lang="en-US" sz="1600" dirty="0" err="1" smtClean="0"/>
              <a:t>Konstanta</a:t>
            </a:r>
            <a:r>
              <a:rPr lang="en-US" sz="1600" dirty="0" smtClean="0"/>
              <a:t> </a:t>
            </a:r>
            <a:r>
              <a:rPr lang="en-US" sz="1600" dirty="0" err="1" smtClean="0"/>
              <a:t>propagasi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impedansi</a:t>
            </a:r>
            <a:r>
              <a:rPr lang="en-US" sz="1600" dirty="0" smtClean="0"/>
              <a:t> </a:t>
            </a:r>
            <a:r>
              <a:rPr lang="en-US" sz="1600" dirty="0" err="1" smtClean="0"/>
              <a:t>Intrinsik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medium 1 </a:t>
            </a:r>
            <a:r>
              <a:rPr lang="en-US" sz="1600" dirty="0" err="1" smtClean="0"/>
              <a:t>dan</a:t>
            </a:r>
            <a:r>
              <a:rPr lang="en-US" sz="1600" dirty="0" smtClean="0"/>
              <a:t> medium 2</a:t>
            </a:r>
          </a:p>
          <a:p>
            <a:pPr marL="279400" indent="-279400">
              <a:buFont typeface="+mj-lt"/>
              <a:buAutoNum type="alphaLcParenR"/>
            </a:pPr>
            <a:r>
              <a:rPr lang="en-US" sz="1600" dirty="0" err="1" smtClean="0"/>
              <a:t>Persamaan</a:t>
            </a:r>
            <a:r>
              <a:rPr lang="en-US" sz="1600" dirty="0" smtClean="0"/>
              <a:t> </a:t>
            </a:r>
            <a:r>
              <a:rPr lang="en-US" sz="1600" dirty="0" err="1" smtClean="0"/>
              <a:t>Gelombang</a:t>
            </a:r>
            <a:r>
              <a:rPr lang="en-US" sz="1600" dirty="0" smtClean="0"/>
              <a:t> </a:t>
            </a:r>
            <a:r>
              <a:rPr lang="en-US" sz="1600" dirty="0" err="1" smtClean="0"/>
              <a:t>datang</a:t>
            </a:r>
            <a:r>
              <a:rPr lang="en-US" sz="1600" dirty="0" smtClean="0"/>
              <a:t>, </a:t>
            </a:r>
            <a:r>
              <a:rPr lang="en-US" sz="1600" dirty="0" err="1" smtClean="0"/>
              <a:t>gelombang</a:t>
            </a:r>
            <a:r>
              <a:rPr lang="en-US" sz="1600" dirty="0" smtClean="0"/>
              <a:t> </a:t>
            </a:r>
            <a:r>
              <a:rPr lang="en-US" sz="1600" dirty="0" err="1" smtClean="0"/>
              <a:t>pantul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gelombang</a:t>
            </a:r>
            <a:r>
              <a:rPr lang="en-US" sz="1600" dirty="0" smtClean="0"/>
              <a:t> </a:t>
            </a:r>
            <a:r>
              <a:rPr lang="en-US" sz="1600" dirty="0" err="1" smtClean="0"/>
              <a:t>terus</a:t>
            </a:r>
            <a:endParaRPr lang="en-US" sz="1600" dirty="0" smtClean="0"/>
          </a:p>
          <a:p>
            <a:pPr marL="279400" indent="-279400">
              <a:buFont typeface="+mj-lt"/>
              <a:buAutoNum type="alphaLcParenR"/>
            </a:pPr>
            <a:r>
              <a:rPr lang="en-US" sz="1600" dirty="0" err="1" smtClean="0"/>
              <a:t>Koefisien</a:t>
            </a:r>
            <a:r>
              <a:rPr lang="en-US" sz="1600" dirty="0" smtClean="0"/>
              <a:t> </a:t>
            </a:r>
            <a:r>
              <a:rPr lang="en-US" sz="1600" dirty="0" err="1" smtClean="0"/>
              <a:t>pantul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koefisien</a:t>
            </a:r>
            <a:r>
              <a:rPr lang="en-US" sz="1600" dirty="0" smtClean="0"/>
              <a:t> </a:t>
            </a:r>
            <a:r>
              <a:rPr lang="en-US" sz="1600" dirty="0" err="1" smtClean="0"/>
              <a:t>terus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batas</a:t>
            </a:r>
            <a:r>
              <a:rPr lang="en-US" sz="1600" dirty="0" smtClean="0"/>
              <a:t> medium</a:t>
            </a:r>
          </a:p>
          <a:p>
            <a:pPr marL="279400" indent="-279400">
              <a:buFont typeface="+mj-lt"/>
              <a:buAutoNum type="alphaLcParenR"/>
            </a:pPr>
            <a:r>
              <a:rPr lang="en-US" sz="1600" dirty="0" err="1" smtClean="0"/>
              <a:t>Impedansi</a:t>
            </a:r>
            <a:r>
              <a:rPr lang="en-US" sz="1600" dirty="0" smtClean="0"/>
              <a:t>  input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posisi</a:t>
            </a:r>
            <a:r>
              <a:rPr lang="en-US" sz="1600" dirty="0" smtClean="0"/>
              <a:t> Z = -0,5 m</a:t>
            </a:r>
          </a:p>
          <a:p>
            <a:pPr marL="279400" indent="-279400">
              <a:buFont typeface="+mj-lt"/>
              <a:buAutoNum type="alphaLcParenR"/>
            </a:pPr>
            <a:r>
              <a:rPr lang="en-US" sz="1600" dirty="0" err="1" smtClean="0"/>
              <a:t>Berapa</a:t>
            </a:r>
            <a:r>
              <a:rPr lang="en-US" sz="1600" dirty="0" smtClean="0"/>
              <a:t> </a:t>
            </a:r>
            <a:r>
              <a:rPr lang="en-US" sz="1600" dirty="0" err="1" smtClean="0"/>
              <a:t>persen</a:t>
            </a:r>
            <a:r>
              <a:rPr lang="en-US" sz="1600" dirty="0" smtClean="0"/>
              <a:t> </a:t>
            </a:r>
            <a:r>
              <a:rPr lang="en-US" sz="1600" dirty="0" err="1" smtClean="0"/>
              <a:t>daya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dipantulkan</a:t>
            </a:r>
            <a:r>
              <a:rPr lang="en-US" sz="1600" dirty="0" smtClean="0"/>
              <a:t> </a:t>
            </a:r>
            <a:r>
              <a:rPr lang="en-US" sz="1600" dirty="0" err="1" smtClean="0"/>
              <a:t>ke</a:t>
            </a:r>
            <a:r>
              <a:rPr lang="en-US" sz="1600" dirty="0" smtClean="0"/>
              <a:t> medium 1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berapa</a:t>
            </a:r>
            <a:r>
              <a:rPr lang="en-US" sz="1600" dirty="0" smtClean="0"/>
              <a:t> </a:t>
            </a:r>
            <a:r>
              <a:rPr lang="en-US" sz="1600" dirty="0" err="1" smtClean="0"/>
              <a:t>persen</a:t>
            </a:r>
            <a:r>
              <a:rPr lang="en-US" sz="1600" dirty="0" smtClean="0"/>
              <a:t> </a:t>
            </a:r>
            <a:r>
              <a:rPr lang="en-US" sz="1600" dirty="0" err="1" smtClean="0"/>
              <a:t>daya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diteruskan</a:t>
            </a:r>
            <a:r>
              <a:rPr lang="en-US" sz="1600" dirty="0" smtClean="0"/>
              <a:t> </a:t>
            </a:r>
            <a:r>
              <a:rPr lang="en-US" sz="1600" dirty="0" err="1" smtClean="0"/>
              <a:t>ke</a:t>
            </a:r>
            <a:r>
              <a:rPr lang="en-US" sz="1600" dirty="0" smtClean="0"/>
              <a:t> medium 2</a:t>
            </a:r>
          </a:p>
          <a:p>
            <a:endParaRPr lang="en-US" sz="1600" dirty="0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872677"/>
              </p:ext>
            </p:extLst>
          </p:nvPr>
        </p:nvGraphicFramePr>
        <p:xfrm>
          <a:off x="476526" y="3225463"/>
          <a:ext cx="5168348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" name="Visio" r:id="rId6" imgW="3659897" imgH="1720017" progId="Visio.Drawing.11">
                  <p:embed/>
                </p:oleObj>
              </mc:Choice>
              <mc:Fallback>
                <p:oleObj name="Visio" r:id="rId6" imgW="3659897" imgH="17200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26" y="3225463"/>
                        <a:ext cx="5168348" cy="243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2565400" y="55626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z = 0</a:t>
            </a:r>
          </a:p>
        </p:txBody>
      </p:sp>
    </p:spTree>
    <p:extLst>
      <p:ext uri="{BB962C8B-B14F-4D97-AF65-F5344CB8AC3E}">
        <p14:creationId xmlns:p14="http://schemas.microsoft.com/office/powerpoint/2010/main" val="266733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263761"/>
              </p:ext>
            </p:extLst>
          </p:nvPr>
        </p:nvGraphicFramePr>
        <p:xfrm>
          <a:off x="0" y="0"/>
          <a:ext cx="51689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name="Visio" r:id="rId3" imgW="3659897" imgH="1720017" progId="Visio.Drawing.11">
                  <p:embed/>
                </p:oleObj>
              </mc:Choice>
              <mc:Fallback>
                <p:oleObj name="Visio" r:id="rId3" imgW="3659897" imgH="1720017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1689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848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GELOMBANG LINTAS MEDIUM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" y="1"/>
            <a:ext cx="1097280" cy="1274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4990"/>
            <a:ext cx="1905000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8400" y="1795046"/>
            <a:ext cx="10071100" cy="338554"/>
          </a:xfrm>
          <a:prstGeom prst="rect">
            <a:avLst/>
          </a:prstGeom>
          <a:solidFill>
            <a:srgbClr val="FFC000">
              <a:alpha val="48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Gelombang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Berdiri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Konsep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SWR</a:t>
            </a:r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606426" y="2293937"/>
            <a:ext cx="5591175" cy="3771900"/>
            <a:chOff x="432" y="1152"/>
            <a:chExt cx="3522" cy="237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2" y="1152"/>
              <a:ext cx="3522" cy="23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432" y="1152"/>
              <a:ext cx="16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Daerah  1 ( </a:t>
              </a:r>
              <a:r>
                <a:rPr lang="en-US" sz="1800" b="1">
                  <a:sym typeface="Symbol" pitchFamily="18" charset="2"/>
                </a:rPr>
                <a:t></a:t>
              </a:r>
              <a:r>
                <a:rPr lang="en-US" sz="1800" b="1" baseline="-25000">
                  <a:sym typeface="Symbol" pitchFamily="18" charset="2"/>
                </a:rPr>
                <a:t>1</a:t>
              </a:r>
              <a:r>
                <a:rPr lang="en-US" sz="1800" b="1">
                  <a:sym typeface="Symbol" pitchFamily="18" charset="2"/>
                </a:rPr>
                <a:t> = 0 )</a:t>
              </a:r>
              <a:endParaRPr lang="en-US" sz="1800" b="1"/>
            </a:p>
          </p:txBody>
        </p:sp>
      </p:grp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657152"/>
              </p:ext>
            </p:extLst>
          </p:nvPr>
        </p:nvGraphicFramePr>
        <p:xfrm>
          <a:off x="6426201" y="2293937"/>
          <a:ext cx="2892425" cy="44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2" name="Equation" r:id="rId7" imgW="1574640" imgH="241200" progId="Equation.3">
                  <p:embed/>
                </p:oleObj>
              </mc:Choice>
              <mc:Fallback>
                <p:oleObj name="Equation" r:id="rId7" imgW="1574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201" y="2293937"/>
                        <a:ext cx="2892425" cy="44146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350001" y="2979737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b="1"/>
              <a:t>Pada tiap waktu,</a:t>
            </a:r>
            <a:r>
              <a:rPr lang="en-US"/>
              <a:t>  </a:t>
            </a:r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228932"/>
              </p:ext>
            </p:extLst>
          </p:nvPr>
        </p:nvGraphicFramePr>
        <p:xfrm>
          <a:off x="6651626" y="3276600"/>
          <a:ext cx="83820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3" name="Equation" r:id="rId9" imgW="457200" imgH="431640" progId="Equation.3">
                  <p:embed/>
                </p:oleObj>
              </mc:Choice>
              <mc:Fallback>
                <p:oleObj name="Equation" r:id="rId9" imgW="457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26" y="3276600"/>
                        <a:ext cx="838200" cy="788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489827" y="3657600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 = 0, </a:t>
            </a:r>
            <a:r>
              <a:rPr lang="en-US" u="sng" dirty="0"/>
              <a:t>+</a:t>
            </a:r>
            <a:r>
              <a:rPr lang="en-US" dirty="0"/>
              <a:t> 1, </a:t>
            </a:r>
            <a:r>
              <a:rPr lang="en-US" u="sng" dirty="0"/>
              <a:t>+</a:t>
            </a:r>
            <a:r>
              <a:rPr lang="en-US" dirty="0"/>
              <a:t> 2, </a:t>
            </a:r>
            <a:r>
              <a:rPr lang="en-US" dirty="0" err="1"/>
              <a:t>dst</a:t>
            </a:r>
            <a:endParaRPr lang="en-US" dirty="0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9347201" y="3251335"/>
            <a:ext cx="2590799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dirty="0" err="1"/>
              <a:t>Menyebabkan</a:t>
            </a:r>
            <a:r>
              <a:rPr lang="en-US" sz="1600" dirty="0"/>
              <a:t> </a:t>
            </a:r>
            <a:r>
              <a:rPr lang="en-US" sz="1600" b="1" u="sng" dirty="0" err="1" smtClean="0"/>
              <a:t>medan</a:t>
            </a:r>
            <a:r>
              <a:rPr lang="en-US" sz="1600" b="1" u="sng" dirty="0" smtClean="0"/>
              <a:t> E </a:t>
            </a:r>
            <a:r>
              <a:rPr lang="en-US" sz="1600" b="1" u="sng" dirty="0"/>
              <a:t>= 0 </a:t>
            </a:r>
            <a:r>
              <a:rPr lang="en-US" sz="1600" b="1" u="sng" dirty="0" err="1"/>
              <a:t>disemua</a:t>
            </a:r>
            <a:r>
              <a:rPr lang="en-US" sz="1600" b="1" u="sng" dirty="0"/>
              <a:t> </a:t>
            </a:r>
            <a:r>
              <a:rPr lang="en-US" sz="1600" b="1" u="sng" dirty="0" err="1"/>
              <a:t>titik</a:t>
            </a:r>
            <a:r>
              <a:rPr lang="en-US" sz="1600" b="1" u="sng" dirty="0"/>
              <a:t> </a:t>
            </a:r>
            <a:r>
              <a:rPr lang="en-US" sz="1600" b="1" u="sng" dirty="0" err="1"/>
              <a:t>posisi</a:t>
            </a:r>
            <a:endParaRPr lang="en-US" sz="1600" b="1" u="sng" dirty="0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268245" y="4154487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posisi</a:t>
            </a:r>
            <a:r>
              <a:rPr lang="en-US" b="1" dirty="0"/>
              <a:t> </a:t>
            </a:r>
            <a:r>
              <a:rPr lang="en-US" b="1" dirty="0" err="1"/>
              <a:t>bidang</a:t>
            </a:r>
            <a:r>
              <a:rPr lang="en-US" b="1" dirty="0"/>
              <a:t>,</a:t>
            </a:r>
            <a:r>
              <a:rPr lang="en-US" dirty="0"/>
              <a:t>  </a:t>
            </a:r>
          </a:p>
        </p:txBody>
      </p:sp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598039"/>
              </p:ext>
            </p:extLst>
          </p:nvPr>
        </p:nvGraphicFramePr>
        <p:xfrm>
          <a:off x="6569870" y="4489450"/>
          <a:ext cx="881062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4" name="Equation" r:id="rId11" imgW="482400" imgH="482400" progId="Equation.3">
                  <p:embed/>
                </p:oleObj>
              </mc:Choice>
              <mc:Fallback>
                <p:oleObj name="Equation" r:id="rId11" imgW="4824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9870" y="4489450"/>
                        <a:ext cx="881062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428707" y="4916487"/>
            <a:ext cx="1960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 = 0, </a:t>
            </a:r>
            <a:r>
              <a:rPr lang="en-US" u="sng" dirty="0"/>
              <a:t>+</a:t>
            </a:r>
            <a:r>
              <a:rPr lang="en-US" dirty="0"/>
              <a:t> 1, </a:t>
            </a:r>
            <a:r>
              <a:rPr lang="en-US" u="sng" dirty="0"/>
              <a:t>+</a:t>
            </a:r>
            <a:r>
              <a:rPr lang="en-US" dirty="0"/>
              <a:t> 2, </a:t>
            </a:r>
            <a:r>
              <a:rPr lang="en-US" dirty="0" err="1"/>
              <a:t>dst</a:t>
            </a:r>
            <a:endParaRPr lang="en-US" dirty="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9389270" y="4572572"/>
            <a:ext cx="2740025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dirty="0" err="1"/>
              <a:t>Menyebabkan</a:t>
            </a:r>
            <a:r>
              <a:rPr lang="en-US" sz="1600" dirty="0"/>
              <a:t> </a:t>
            </a:r>
            <a:r>
              <a:rPr lang="en-US" sz="1600" b="1" u="sng" dirty="0" err="1" smtClean="0"/>
              <a:t>medan</a:t>
            </a:r>
            <a:r>
              <a:rPr lang="en-US" sz="1600" b="1" u="sng" dirty="0" smtClean="0"/>
              <a:t> E </a:t>
            </a:r>
            <a:r>
              <a:rPr lang="en-US" sz="1600" b="1" u="sng" dirty="0"/>
              <a:t>= 0 </a:t>
            </a:r>
            <a:r>
              <a:rPr lang="en-US" sz="1600" b="1" u="sng" dirty="0" err="1"/>
              <a:t>di</a:t>
            </a:r>
            <a:r>
              <a:rPr lang="en-US" sz="1600" b="1" u="sng" dirty="0"/>
              <a:t> </a:t>
            </a:r>
            <a:r>
              <a:rPr lang="en-US" sz="1600" b="1" u="sng" dirty="0" err="1"/>
              <a:t>sepanjang</a:t>
            </a:r>
            <a:r>
              <a:rPr lang="en-US" sz="1600" b="1" u="sng" dirty="0"/>
              <a:t> </a:t>
            </a:r>
            <a:r>
              <a:rPr lang="en-US" sz="1600" b="1" u="sng" dirty="0" err="1"/>
              <a:t>waktu</a:t>
            </a:r>
            <a:r>
              <a:rPr lang="en-US" sz="1600" dirty="0"/>
              <a:t>. Hal </a:t>
            </a:r>
            <a:r>
              <a:rPr lang="en-US" sz="1600" dirty="0" err="1"/>
              <a:t>itu</a:t>
            </a:r>
            <a:r>
              <a:rPr lang="en-US" sz="1600" dirty="0"/>
              <a:t> </a:t>
            </a:r>
            <a:r>
              <a:rPr lang="en-US" sz="1600" dirty="0" err="1"/>
              <a:t>terjadi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:  </a:t>
            </a:r>
          </a:p>
        </p:txBody>
      </p:sp>
      <p:graphicFrame>
        <p:nvGraphicFramePr>
          <p:cNvPr id="1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389047"/>
              </p:ext>
            </p:extLst>
          </p:nvPr>
        </p:nvGraphicFramePr>
        <p:xfrm>
          <a:off x="9546432" y="5355102"/>
          <a:ext cx="973137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5" name="Equation" r:id="rId13" imgW="533160" imgH="393480" progId="Equation.3">
                  <p:embed/>
                </p:oleObj>
              </mc:Choice>
              <mc:Fallback>
                <p:oleObj name="Equation" r:id="rId13" imgW="533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6432" y="5355102"/>
                        <a:ext cx="973137" cy="71913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381110"/>
              </p:ext>
            </p:extLst>
          </p:nvPr>
        </p:nvGraphicFramePr>
        <p:xfrm>
          <a:off x="4919664" y="3208337"/>
          <a:ext cx="5270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6" name="Equation" r:id="rId15" imgW="368280" imgH="241200" progId="Equation.3">
                  <p:embed/>
                </p:oleObj>
              </mc:Choice>
              <mc:Fallback>
                <p:oleObj name="Equation" r:id="rId15" imgW="368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9664" y="3208337"/>
                        <a:ext cx="527050" cy="3429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638030"/>
              </p:ext>
            </p:extLst>
          </p:nvPr>
        </p:nvGraphicFramePr>
        <p:xfrm>
          <a:off x="4895851" y="4808537"/>
          <a:ext cx="673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7" name="Equation" r:id="rId17" imgW="469800" imgH="241200" progId="Equation.3">
                  <p:embed/>
                </p:oleObj>
              </mc:Choice>
              <mc:Fallback>
                <p:oleObj name="Equation" r:id="rId17" imgW="469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1" y="4808537"/>
                        <a:ext cx="673100" cy="3429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883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GELOMBANG LINTAS MEDIUM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" y="1"/>
            <a:ext cx="1097280" cy="1274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4990"/>
            <a:ext cx="1905000" cy="762000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1450" y="1787525"/>
            <a:ext cx="579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/>
              <a:t>Standing Wave Ratio</a:t>
            </a:r>
            <a:r>
              <a:rPr lang="en-US" sz="2800" b="1"/>
              <a:t> (SWR)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2401" y="2263775"/>
            <a:ext cx="5486399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00050" indent="-400050">
              <a:lnSpc>
                <a:spcPct val="90000"/>
              </a:lnSpc>
              <a:spcBef>
                <a:spcPct val="50000"/>
              </a:spcBef>
            </a:pPr>
            <a:r>
              <a:rPr lang="en-US" sz="1600" dirty="0" err="1"/>
              <a:t>Telah</a:t>
            </a:r>
            <a:r>
              <a:rPr lang="en-US" sz="1600" dirty="0"/>
              <a:t> </a:t>
            </a:r>
            <a:r>
              <a:rPr lang="en-US" sz="1600" dirty="0" err="1"/>
              <a:t>dijelaskan</a:t>
            </a:r>
            <a:r>
              <a:rPr lang="en-US" sz="1600" dirty="0"/>
              <a:t> </a:t>
            </a:r>
            <a:r>
              <a:rPr lang="en-US" sz="1600" dirty="0" err="1"/>
              <a:t>bahwa</a:t>
            </a:r>
            <a:r>
              <a:rPr lang="en-US" sz="1600" dirty="0"/>
              <a:t> </a:t>
            </a:r>
            <a:r>
              <a:rPr lang="en-US" sz="1600" b="1" i="1" dirty="0"/>
              <a:t>Standing Wave Ratio</a:t>
            </a:r>
            <a:r>
              <a:rPr lang="en-US" sz="1600" b="1" dirty="0"/>
              <a:t> (SWR)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:                                 </a:t>
            </a:r>
            <a:r>
              <a:rPr lang="en-US" sz="1600" dirty="0" smtClean="0"/>
              <a:t>                              </a:t>
            </a:r>
            <a:r>
              <a:rPr lang="en-US" sz="1600" i="1" dirty="0" err="1" smtClean="0"/>
              <a:t>Derajat</a:t>
            </a:r>
            <a:r>
              <a:rPr lang="en-US" sz="1600" i="1" dirty="0" smtClean="0"/>
              <a:t> </a:t>
            </a:r>
            <a:r>
              <a:rPr lang="en-US" sz="1600" i="1" dirty="0" err="1"/>
              <a:t>terbaginya</a:t>
            </a:r>
            <a:r>
              <a:rPr lang="en-US" sz="1600" i="1" dirty="0"/>
              <a:t> </a:t>
            </a:r>
            <a:r>
              <a:rPr lang="en-US" sz="1600" i="1" dirty="0" err="1"/>
              <a:t>gelombang</a:t>
            </a:r>
            <a:r>
              <a:rPr lang="en-US" sz="1600" i="1" dirty="0"/>
              <a:t> </a:t>
            </a:r>
            <a:r>
              <a:rPr lang="en-US" sz="1600" i="1" dirty="0" err="1"/>
              <a:t>menjadi</a:t>
            </a:r>
            <a:r>
              <a:rPr lang="en-US" sz="1600" i="1" dirty="0"/>
              <a:t> </a:t>
            </a:r>
            <a:r>
              <a:rPr lang="en-US" sz="1600" i="1" dirty="0" err="1"/>
              <a:t>gelombang</a:t>
            </a:r>
            <a:r>
              <a:rPr lang="en-US" sz="1600" i="1" dirty="0"/>
              <a:t> </a:t>
            </a:r>
            <a:r>
              <a:rPr lang="en-US" sz="1600" i="1" dirty="0" err="1"/>
              <a:t>berjalan</a:t>
            </a:r>
            <a:r>
              <a:rPr lang="en-US" sz="1600" i="1" dirty="0"/>
              <a:t> </a:t>
            </a:r>
            <a:r>
              <a:rPr lang="en-US" sz="1600" i="1" dirty="0" err="1"/>
              <a:t>dan</a:t>
            </a:r>
            <a:r>
              <a:rPr lang="en-US" sz="1600" i="1" dirty="0"/>
              <a:t> </a:t>
            </a:r>
            <a:r>
              <a:rPr lang="en-US" sz="1600" i="1" dirty="0" err="1"/>
              <a:t>gelombang</a:t>
            </a:r>
            <a:r>
              <a:rPr lang="en-US" sz="1600" i="1" dirty="0"/>
              <a:t> </a:t>
            </a:r>
            <a:r>
              <a:rPr lang="en-US" sz="1600" i="1" dirty="0" err="1"/>
              <a:t>berdiri</a:t>
            </a:r>
            <a:r>
              <a:rPr lang="en-US" sz="1600" i="1" dirty="0"/>
              <a:t> </a:t>
            </a:r>
            <a:r>
              <a:rPr lang="en-US" sz="1600" i="1" dirty="0" err="1"/>
              <a:t>dinyatakan</a:t>
            </a:r>
            <a:r>
              <a:rPr lang="en-US" sz="1600" i="1" dirty="0"/>
              <a:t> </a:t>
            </a:r>
            <a:r>
              <a:rPr lang="en-US" sz="1600" i="1" dirty="0" err="1"/>
              <a:t>dengan</a:t>
            </a:r>
            <a:r>
              <a:rPr lang="en-US" sz="1600" i="1" dirty="0"/>
              <a:t> </a:t>
            </a:r>
            <a:r>
              <a:rPr lang="en-US" sz="1600" i="1" dirty="0" err="1"/>
              <a:t>perbandingan</a:t>
            </a:r>
            <a:r>
              <a:rPr lang="en-US" sz="1600" i="1" dirty="0"/>
              <a:t> </a:t>
            </a:r>
            <a:r>
              <a:rPr lang="en-US" sz="1600" i="1" dirty="0" err="1"/>
              <a:t>harga</a:t>
            </a:r>
            <a:r>
              <a:rPr lang="en-US" sz="1600" i="1" dirty="0"/>
              <a:t> </a:t>
            </a:r>
            <a:r>
              <a:rPr lang="en-US" sz="1600" i="1" dirty="0" err="1"/>
              <a:t>maksimum</a:t>
            </a:r>
            <a:r>
              <a:rPr lang="en-US" sz="1600" i="1" dirty="0"/>
              <a:t>  </a:t>
            </a:r>
            <a:r>
              <a:rPr lang="en-US" sz="1600" i="1" dirty="0" err="1"/>
              <a:t>terhadap</a:t>
            </a:r>
            <a:r>
              <a:rPr lang="en-US" sz="1600" i="1" dirty="0"/>
              <a:t> </a:t>
            </a:r>
            <a:r>
              <a:rPr lang="en-US" sz="1600" i="1" dirty="0" err="1"/>
              <a:t>harga</a:t>
            </a:r>
            <a:r>
              <a:rPr lang="en-US" sz="1600" i="1" dirty="0"/>
              <a:t> minimum  </a:t>
            </a:r>
            <a:r>
              <a:rPr lang="en-US" sz="1600" i="1" dirty="0" err="1"/>
              <a:t>gelombang</a:t>
            </a:r>
            <a:r>
              <a:rPr lang="en-US" sz="1600" i="1" dirty="0"/>
              <a:t> yang </a:t>
            </a:r>
            <a:r>
              <a:rPr lang="en-US" sz="1600" i="1" dirty="0" err="1"/>
              <a:t>bersangkutan</a:t>
            </a:r>
            <a:r>
              <a:rPr lang="en-US" sz="1600" i="1" dirty="0"/>
              <a:t>. </a:t>
            </a:r>
            <a:r>
              <a:rPr lang="en-US" sz="1600" dirty="0" err="1"/>
              <a:t>Didefinisikan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penurunan</a:t>
            </a:r>
            <a:r>
              <a:rPr lang="en-US" sz="1600" dirty="0"/>
              <a:t> </a:t>
            </a:r>
            <a:r>
              <a:rPr lang="en-US" sz="1600" dirty="0" err="1"/>
              <a:t>sebelumnya</a:t>
            </a:r>
            <a:r>
              <a:rPr lang="en-US" sz="1600" dirty="0"/>
              <a:t> :</a:t>
            </a:r>
            <a:endParaRPr lang="en-US" sz="1600" i="1" dirty="0"/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838330"/>
              </p:ext>
            </p:extLst>
          </p:nvPr>
        </p:nvGraphicFramePr>
        <p:xfrm>
          <a:off x="5638800" y="1882775"/>
          <a:ext cx="57150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6" name="Visio" r:id="rId6" imgW="3572637" imgH="1646682" progId="Visio.Drawing.11">
                  <p:embed/>
                </p:oleObj>
              </mc:Choice>
              <mc:Fallback>
                <p:oleObj name="Visio" r:id="rId6" imgW="3572637" imgH="164668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882775"/>
                        <a:ext cx="5715000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001000" y="425767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z = 0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492228" y="5259520"/>
            <a:ext cx="5149644" cy="307777"/>
          </a:xfrm>
          <a:prstGeom prst="rect">
            <a:avLst/>
          </a:prstGeom>
          <a:solidFill>
            <a:srgbClr val="FFFF00">
              <a:alpha val="5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i-FI" sz="1400" b="1" dirty="0" smtClean="0"/>
              <a:t>Bila </a:t>
            </a:r>
            <a:r>
              <a:rPr lang="en-US" sz="1400" b="1" dirty="0" smtClean="0"/>
              <a:t>medium 1 </a:t>
            </a:r>
            <a:r>
              <a:rPr lang="en-US" sz="1400" b="1" dirty="0" err="1" smtClean="0"/>
              <a:t>bersifat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merugi</a:t>
            </a:r>
            <a:r>
              <a:rPr lang="en-US" sz="1400" b="1" dirty="0" smtClean="0"/>
              <a:t> (</a:t>
            </a:r>
            <a:r>
              <a:rPr lang="en-US" sz="1400" b="1" dirty="0" err="1" smtClean="0"/>
              <a:t>dielektrik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merugi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konduktor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563631" y="4562180"/>
            <a:ext cx="5588000" cy="307777"/>
          </a:xfrm>
          <a:prstGeom prst="rect">
            <a:avLst/>
          </a:prstGeom>
          <a:solidFill>
            <a:srgbClr val="FFFF00">
              <a:alpha val="5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 err="1" smtClean="0"/>
              <a:t>Bila</a:t>
            </a:r>
            <a:r>
              <a:rPr lang="en-US" sz="1400" b="1" dirty="0" smtClean="0"/>
              <a:t> medium 1 </a:t>
            </a:r>
            <a:r>
              <a:rPr lang="en-US" sz="1400" b="1" dirty="0" err="1" smtClean="0"/>
              <a:t>bersifat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tak-merugi</a:t>
            </a:r>
            <a:r>
              <a:rPr lang="en-US" sz="1400" b="1" dirty="0" smtClean="0"/>
              <a:t> (</a:t>
            </a:r>
            <a:r>
              <a:rPr lang="en-US" sz="1400" b="1" dirty="0" err="1" smtClean="0"/>
              <a:t>dielektrik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sempurna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ruang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hampa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332812"/>
              </p:ext>
            </p:extLst>
          </p:nvPr>
        </p:nvGraphicFramePr>
        <p:xfrm>
          <a:off x="677931" y="3751010"/>
          <a:ext cx="1938269" cy="628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7" name="Equation" r:id="rId8" imgW="1638000" imgH="533160" progId="Equation.3">
                  <p:embed/>
                </p:oleObj>
              </mc:Choice>
              <mc:Fallback>
                <p:oleObj name="Equation" r:id="rId8" imgW="163800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931" y="3751010"/>
                        <a:ext cx="1938269" cy="62890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830164"/>
              </p:ext>
            </p:extLst>
          </p:nvPr>
        </p:nvGraphicFramePr>
        <p:xfrm>
          <a:off x="8229600" y="4415991"/>
          <a:ext cx="1600200" cy="819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8" name="Equation" r:id="rId10" imgW="990360" imgH="507960" progId="Equation.3">
                  <p:embed/>
                </p:oleObj>
              </mc:Choice>
              <mc:Fallback>
                <p:oleObj name="Equation" r:id="rId10" imgW="9903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4415991"/>
                        <a:ext cx="1600200" cy="8195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525935"/>
              </p:ext>
            </p:extLst>
          </p:nvPr>
        </p:nvGraphicFramePr>
        <p:xfrm>
          <a:off x="8610600" y="5254493"/>
          <a:ext cx="1219200" cy="666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9" name="Equation" r:id="rId12" imgW="787320" imgH="431640" progId="Equation.3">
                  <p:embed/>
                </p:oleObj>
              </mc:Choice>
              <mc:Fallback>
                <p:oleObj name="Equation" r:id="rId12" imgW="787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5254493"/>
                        <a:ext cx="1219200" cy="6668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645744"/>
              </p:ext>
            </p:extLst>
          </p:nvPr>
        </p:nvGraphicFramePr>
        <p:xfrm>
          <a:off x="627131" y="4905309"/>
          <a:ext cx="1601788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0" name="Equation" r:id="rId14" imgW="990360" imgH="228600" progId="Equation.3">
                  <p:embed/>
                </p:oleObj>
              </mc:Choice>
              <mc:Fallback>
                <p:oleObj name="Equation" r:id="rId14" imgW="990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131" y="4905309"/>
                        <a:ext cx="1601788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473361"/>
              </p:ext>
            </p:extLst>
          </p:nvPr>
        </p:nvGraphicFramePr>
        <p:xfrm>
          <a:off x="639831" y="5572616"/>
          <a:ext cx="2865369" cy="791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1" name="Equation" r:id="rId16" imgW="1841400" imgH="507960" progId="Equation.3">
                  <p:embed/>
                </p:oleObj>
              </mc:Choice>
              <mc:Fallback>
                <p:oleObj name="Equation" r:id="rId16" imgW="18414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831" y="5572616"/>
                        <a:ext cx="2865369" cy="791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915945"/>
              </p:ext>
            </p:extLst>
          </p:nvPr>
        </p:nvGraphicFramePr>
        <p:xfrm>
          <a:off x="6172200" y="4876800"/>
          <a:ext cx="1671638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2" name="Equation" r:id="rId18" imgW="1079280" imgH="774360" progId="Equation.3">
                  <p:embed/>
                </p:oleObj>
              </mc:Choice>
              <mc:Fallback>
                <p:oleObj name="Equation" r:id="rId18" imgW="107928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876800"/>
                        <a:ext cx="1671638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608180"/>
              </p:ext>
            </p:extLst>
          </p:nvPr>
        </p:nvGraphicFramePr>
        <p:xfrm>
          <a:off x="6189662" y="4143375"/>
          <a:ext cx="1277938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3" name="Equation" r:id="rId20" imgW="825480" imgH="431640" progId="Equation.3">
                  <p:embed/>
                </p:oleObj>
              </mc:Choice>
              <mc:Fallback>
                <p:oleObj name="Equation" r:id="rId20" imgW="825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662" y="4143375"/>
                        <a:ext cx="1277938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6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GELOMBANG LINTAS MEDIUM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" y="1"/>
            <a:ext cx="1097280" cy="1274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4990"/>
            <a:ext cx="1905000" cy="762000"/>
          </a:xfrm>
          <a:prstGeom prst="rect">
            <a:avLst/>
          </a:prstGeom>
        </p:spPr>
      </p:pic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504234"/>
              </p:ext>
            </p:extLst>
          </p:nvPr>
        </p:nvGraphicFramePr>
        <p:xfrm>
          <a:off x="546100" y="3238500"/>
          <a:ext cx="5329859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Visio" r:id="rId6" imgW="3098597" imgH="1456334" progId="Visio.Drawing.11">
                  <p:embed/>
                </p:oleObj>
              </mc:Choice>
              <mc:Fallback>
                <p:oleObj name="Visio" r:id="rId6" imgW="3098597" imgH="145633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3238500"/>
                        <a:ext cx="5329859" cy="251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55700" y="1795046"/>
            <a:ext cx="8534400" cy="338554"/>
          </a:xfrm>
          <a:prstGeom prst="rect">
            <a:avLst/>
          </a:prstGeom>
          <a:solidFill>
            <a:srgbClr val="FFC000">
              <a:alpha val="48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Contoh</a:t>
            </a:r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700" y="2247900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Gelombang</a:t>
            </a:r>
            <a:r>
              <a:rPr lang="en-US" sz="2000" dirty="0" smtClean="0"/>
              <a:t> </a:t>
            </a:r>
            <a:r>
              <a:rPr lang="en-US" sz="2000" dirty="0" err="1" smtClean="0"/>
              <a:t>elektromagnetik</a:t>
            </a:r>
            <a:r>
              <a:rPr lang="en-US" sz="2000" dirty="0" smtClean="0"/>
              <a:t> 3 GHz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amplitudo</a:t>
            </a:r>
            <a:r>
              <a:rPr lang="en-US" sz="2000" dirty="0" smtClean="0"/>
              <a:t>  </a:t>
            </a:r>
            <a:r>
              <a:rPr lang="en-US" sz="2000" dirty="0" err="1" smtClean="0"/>
              <a:t>datang</a:t>
            </a:r>
            <a:r>
              <a:rPr lang="en-US" sz="2000" dirty="0" smtClean="0"/>
              <a:t> normal </a:t>
            </a:r>
            <a:r>
              <a:rPr lang="en-US" sz="2000" dirty="0" err="1" smtClean="0"/>
              <a:t>dari</a:t>
            </a:r>
            <a:r>
              <a:rPr lang="en-US" sz="2000" dirty="0" smtClean="0"/>
              <a:t> medium 1 (σ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= 0, μ</a:t>
            </a:r>
            <a:r>
              <a:rPr lang="en-US" sz="2000" baseline="-25000" dirty="0" smtClean="0"/>
              <a:t>r1</a:t>
            </a:r>
            <a:r>
              <a:rPr lang="en-US" sz="2000" dirty="0" smtClean="0"/>
              <a:t> = 1, ε</a:t>
            </a:r>
            <a:r>
              <a:rPr lang="en-US" sz="2000" baseline="-25000" dirty="0" smtClean="0"/>
              <a:t>r1</a:t>
            </a:r>
            <a:r>
              <a:rPr lang="en-US" sz="2000" dirty="0" smtClean="0"/>
              <a:t> = 4) </a:t>
            </a:r>
            <a:r>
              <a:rPr lang="en-US" sz="2000" dirty="0" err="1" smtClean="0"/>
              <a:t>menuju</a:t>
            </a:r>
            <a:r>
              <a:rPr lang="en-US" sz="2000" dirty="0" smtClean="0"/>
              <a:t> medium 2 (σ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= 0, μ</a:t>
            </a:r>
            <a:r>
              <a:rPr lang="en-US" sz="2000" baseline="-25000" dirty="0" smtClean="0"/>
              <a:t>r1</a:t>
            </a:r>
            <a:r>
              <a:rPr lang="en-US" sz="2000" dirty="0" smtClean="0"/>
              <a:t> = 1, ε</a:t>
            </a:r>
            <a:r>
              <a:rPr lang="en-US" sz="2000" baseline="-25000" dirty="0" smtClean="0"/>
              <a:t>r1</a:t>
            </a:r>
            <a:r>
              <a:rPr lang="en-US" sz="2000" dirty="0" smtClean="0"/>
              <a:t> = 9)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gambar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37719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Hitunglah</a:t>
            </a:r>
            <a:r>
              <a:rPr lang="en-US" dirty="0" smtClean="0"/>
              <a:t> :</a:t>
            </a:r>
          </a:p>
          <a:p>
            <a:pPr marL="279400" indent="-279400">
              <a:buFont typeface="+mj-lt"/>
              <a:buAutoNum type="alphaLcParenR"/>
            </a:pPr>
            <a:r>
              <a:rPr lang="en-US" dirty="0" smtClean="0"/>
              <a:t>SWR </a:t>
            </a:r>
            <a:r>
              <a:rPr lang="en-US" dirty="0" err="1" smtClean="0"/>
              <a:t>pada</a:t>
            </a:r>
            <a:r>
              <a:rPr lang="en-US" dirty="0" smtClean="0"/>
              <a:t> Z = 0</a:t>
            </a:r>
          </a:p>
          <a:p>
            <a:pPr marL="279400" indent="-279400">
              <a:buFont typeface="+mj-lt"/>
              <a:buAutoNum type="alphaLcParenR"/>
            </a:pPr>
            <a:r>
              <a:rPr lang="en-US" dirty="0" smtClean="0"/>
              <a:t>SWR </a:t>
            </a:r>
            <a:r>
              <a:rPr lang="en-US" dirty="0" err="1" smtClean="0"/>
              <a:t>pada</a:t>
            </a:r>
            <a:r>
              <a:rPr lang="en-US" dirty="0" smtClean="0"/>
              <a:t> Z = </a:t>
            </a:r>
            <a:r>
              <a:rPr lang="id-ID" dirty="0" smtClean="0"/>
              <a:t>-</a:t>
            </a:r>
            <a:r>
              <a:rPr lang="en-US" dirty="0" smtClean="0"/>
              <a:t>0,5 m</a:t>
            </a:r>
          </a:p>
          <a:p>
            <a:endParaRPr lang="en-US" dirty="0"/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2603500" y="56007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z = 0</a:t>
            </a:r>
          </a:p>
        </p:txBody>
      </p:sp>
    </p:spTree>
    <p:extLst>
      <p:ext uri="{BB962C8B-B14F-4D97-AF65-F5344CB8AC3E}">
        <p14:creationId xmlns:p14="http://schemas.microsoft.com/office/powerpoint/2010/main" val="248879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027324"/>
              </p:ext>
            </p:extLst>
          </p:nvPr>
        </p:nvGraphicFramePr>
        <p:xfrm>
          <a:off x="0" y="0"/>
          <a:ext cx="532923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Visio" r:id="rId3" imgW="3098597" imgH="1456334" progId="Visio.Drawing.11">
                  <p:embed/>
                </p:oleObj>
              </mc:Choice>
              <mc:Fallback>
                <p:oleObj name="Visio" r:id="rId3" imgW="3098597" imgH="1456334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32923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98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GELOMBANG LINTAS MEDIUM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" y="1"/>
            <a:ext cx="1097280" cy="1274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4990"/>
            <a:ext cx="1905000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1100" y="1795046"/>
            <a:ext cx="8534400" cy="338554"/>
          </a:xfrm>
          <a:prstGeom prst="rect">
            <a:avLst/>
          </a:prstGeom>
          <a:solidFill>
            <a:srgbClr val="FFC000">
              <a:alpha val="48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GELOMBANG LINTAS 3 MEDIUM DAN MATCHING IMPEDANCE</a:t>
            </a:r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275553"/>
              </p:ext>
            </p:extLst>
          </p:nvPr>
        </p:nvGraphicFramePr>
        <p:xfrm>
          <a:off x="5868877" y="5329045"/>
          <a:ext cx="30734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3" name="Equation" r:id="rId6" imgW="1536480" imgH="431640" progId="Equation.3">
                  <p:embed/>
                </p:oleObj>
              </mc:Choice>
              <mc:Fallback>
                <p:oleObj name="Equation" r:id="rId6" imgW="1536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877" y="5329045"/>
                        <a:ext cx="3073400" cy="8620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4673994" y="2209800"/>
            <a:ext cx="4343006" cy="3065463"/>
            <a:chOff x="3135" y="576"/>
            <a:chExt cx="3151" cy="2279"/>
          </a:xfrm>
        </p:grpSpPr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3190" y="804"/>
              <a:ext cx="912" cy="1440"/>
            </a:xfrm>
            <a:prstGeom prst="rect">
              <a:avLst/>
            </a:prstGeom>
            <a:solidFill>
              <a:schemeClr val="folHlink">
                <a:alpha val="43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4102" y="804"/>
              <a:ext cx="912" cy="14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5014" y="804"/>
              <a:ext cx="912" cy="1440"/>
            </a:xfrm>
            <a:prstGeom prst="rect">
              <a:avLst/>
            </a:prstGeom>
            <a:solidFill>
              <a:schemeClr val="folHlink">
                <a:alpha val="43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4942" y="2244"/>
              <a:ext cx="252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0</a:t>
              </a:r>
              <a:endParaRPr lang="en-US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3190" y="2256"/>
              <a:ext cx="30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4054" y="2232"/>
              <a:ext cx="396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-L</a:t>
              </a:r>
              <a:endParaRPr lang="en-US"/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4114" y="852"/>
              <a:ext cx="889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/>
                <a:t>Radome</a:t>
              </a: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4042" y="2016"/>
              <a:ext cx="264" cy="492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0" y="0"/>
                </a:cxn>
                <a:cxn ang="0">
                  <a:pos x="264" y="0"/>
                </a:cxn>
              </a:cxnLst>
              <a:rect l="0" t="0" r="r" b="b"/>
              <a:pathLst>
                <a:path w="264" h="360">
                  <a:moveTo>
                    <a:pt x="0" y="360"/>
                  </a:moveTo>
                  <a:lnTo>
                    <a:pt x="0" y="0"/>
                  </a:lnTo>
                  <a:lnTo>
                    <a:pt x="264" y="0"/>
                  </a:ln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7" name="Object 21"/>
            <p:cNvGraphicFramePr>
              <a:graphicFrameLocks noChangeAspect="1"/>
            </p:cNvGraphicFramePr>
            <p:nvPr/>
          </p:nvGraphicFramePr>
          <p:xfrm>
            <a:off x="4293" y="1096"/>
            <a:ext cx="530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74" name="Equation" r:id="rId8" imgW="419040" imgH="215640" progId="Equation.3">
                    <p:embed/>
                  </p:oleObj>
                </mc:Choice>
                <mc:Fallback>
                  <p:oleObj name="Equation" r:id="rId8" imgW="4190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3" y="1096"/>
                          <a:ext cx="530" cy="27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2"/>
            <p:cNvGraphicFramePr>
              <a:graphicFrameLocks noChangeAspect="1"/>
            </p:cNvGraphicFramePr>
            <p:nvPr/>
          </p:nvGraphicFramePr>
          <p:xfrm>
            <a:off x="4337" y="1360"/>
            <a:ext cx="492" cy="5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75" name="Equation" r:id="rId10" imgW="190440" imgH="215640" progId="Equation.3">
                    <p:embed/>
                  </p:oleObj>
                </mc:Choice>
                <mc:Fallback>
                  <p:oleObj name="Equation" r:id="rId10" imgW="190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7" y="1360"/>
                          <a:ext cx="492" cy="5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23"/>
            <p:cNvGraphicFramePr>
              <a:graphicFrameLocks noChangeAspect="1"/>
            </p:cNvGraphicFramePr>
            <p:nvPr/>
          </p:nvGraphicFramePr>
          <p:xfrm>
            <a:off x="3456" y="1396"/>
            <a:ext cx="430" cy="5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76" name="Equation" r:id="rId12" imgW="164880" imgH="215640" progId="Equation.3">
                    <p:embed/>
                  </p:oleObj>
                </mc:Choice>
                <mc:Fallback>
                  <p:oleObj name="Equation" r:id="rId12" imgW="164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1396"/>
                          <a:ext cx="430" cy="5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24"/>
            <p:cNvGraphicFramePr>
              <a:graphicFrameLocks noChangeAspect="1"/>
            </p:cNvGraphicFramePr>
            <p:nvPr/>
          </p:nvGraphicFramePr>
          <p:xfrm>
            <a:off x="5252" y="1440"/>
            <a:ext cx="463" cy="5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77" name="Equation" r:id="rId14" imgW="177480" imgH="228600" progId="Equation.3">
                    <p:embed/>
                  </p:oleObj>
                </mc:Choice>
                <mc:Fallback>
                  <p:oleObj name="Equation" r:id="rId14" imgW="177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2" y="1440"/>
                          <a:ext cx="463" cy="59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5"/>
            <p:cNvGraphicFramePr>
              <a:graphicFrameLocks noChangeAspect="1"/>
            </p:cNvGraphicFramePr>
            <p:nvPr/>
          </p:nvGraphicFramePr>
          <p:xfrm>
            <a:off x="3920" y="2356"/>
            <a:ext cx="498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78" name="Equation" r:id="rId16" imgW="215640" imgH="215640" progId="Equation.3">
                    <p:embed/>
                  </p:oleObj>
                </mc:Choice>
                <mc:Fallback>
                  <p:oleObj name="Equation" r:id="rId16" imgW="215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0" y="2356"/>
                          <a:ext cx="498" cy="4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3135" y="588"/>
              <a:ext cx="895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smtClean="0"/>
                <a:t>Medium</a:t>
              </a:r>
              <a:r>
                <a:rPr lang="en-US" sz="1800" b="1" dirty="0" smtClean="0"/>
                <a:t> </a:t>
              </a:r>
              <a:r>
                <a:rPr lang="en-US" sz="1800" b="1" dirty="0"/>
                <a:t>1</a:t>
              </a: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4126" y="576"/>
              <a:ext cx="999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smtClean="0"/>
                <a:t>Medium</a:t>
              </a:r>
              <a:r>
                <a:rPr lang="en-US" sz="1800" b="1" dirty="0" smtClean="0"/>
                <a:t> </a:t>
              </a:r>
              <a:r>
                <a:rPr lang="en-US" sz="1800" b="1" dirty="0"/>
                <a:t>2</a:t>
              </a:r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5074" y="576"/>
              <a:ext cx="936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smtClean="0"/>
                <a:t>Medium</a:t>
              </a:r>
              <a:r>
                <a:rPr lang="en-US" sz="1800" b="1" dirty="0" smtClean="0"/>
                <a:t> </a:t>
              </a:r>
              <a:r>
                <a:rPr lang="en-US" sz="1800" b="1" dirty="0"/>
                <a:t>3</a:t>
              </a:r>
            </a:p>
          </p:txBody>
        </p:sp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>
              <a:off x="5974" y="1992"/>
              <a:ext cx="264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z</a:t>
              </a:r>
            </a:p>
          </p:txBody>
        </p:sp>
        <p:graphicFrame>
          <p:nvGraphicFramePr>
            <p:cNvPr id="26" name="Object 30"/>
            <p:cNvGraphicFramePr>
              <a:graphicFrameLocks noChangeAspect="1"/>
            </p:cNvGraphicFramePr>
            <p:nvPr/>
          </p:nvGraphicFramePr>
          <p:xfrm>
            <a:off x="6081" y="2212"/>
            <a:ext cx="71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79" name="Equation" r:id="rId18" imgW="114120" imgH="215640" progId="Equation.3">
                    <p:embed/>
                  </p:oleObj>
                </mc:Choice>
                <mc:Fallback>
                  <p:oleObj name="Equation" r:id="rId18" imgW="1141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1" y="2212"/>
                          <a:ext cx="71" cy="1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31"/>
            <p:cNvGraphicFramePr>
              <a:graphicFrameLocks noChangeAspect="1"/>
            </p:cNvGraphicFramePr>
            <p:nvPr/>
          </p:nvGraphicFramePr>
          <p:xfrm>
            <a:off x="6081" y="2212"/>
            <a:ext cx="71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80" name="Equation" r:id="rId20" imgW="114120" imgH="215640" progId="Equation.3">
                    <p:embed/>
                  </p:oleObj>
                </mc:Choice>
                <mc:Fallback>
                  <p:oleObj name="Equation" r:id="rId20" imgW="1141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1" y="2212"/>
                          <a:ext cx="71" cy="1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6635307" y="4787900"/>
            <a:ext cx="3752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err="1"/>
              <a:t>Syarat</a:t>
            </a:r>
            <a:r>
              <a:rPr lang="en-US" b="1" u="sng" dirty="0"/>
              <a:t> matching :</a:t>
            </a:r>
          </a:p>
        </p:txBody>
      </p:sp>
      <p:graphicFrame>
        <p:nvGraphicFramePr>
          <p:cNvPr id="29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013653"/>
              </p:ext>
            </p:extLst>
          </p:nvPr>
        </p:nvGraphicFramePr>
        <p:xfrm>
          <a:off x="8586972" y="4748614"/>
          <a:ext cx="904580" cy="381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1" name="Equation" r:id="rId21" imgW="507960" imgH="215640" progId="Equation.3">
                  <p:embed/>
                </p:oleObj>
              </mc:Choice>
              <mc:Fallback>
                <p:oleObj name="Equation" r:id="rId21" imgW="507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6972" y="4748614"/>
                        <a:ext cx="904580" cy="381039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37"/>
          <p:cNvSpPr txBox="1">
            <a:spLocks noChangeArrowheads="1"/>
          </p:cNvSpPr>
          <p:nvPr/>
        </p:nvSpPr>
        <p:spPr bwMode="auto">
          <a:xfrm>
            <a:off x="9665291" y="4722901"/>
            <a:ext cx="212090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antena</a:t>
            </a:r>
            <a:r>
              <a:rPr lang="en-US" dirty="0"/>
              <a:t> (</a:t>
            </a:r>
            <a:r>
              <a:rPr lang="en-US" dirty="0" err="1"/>
              <a:t>daerah</a:t>
            </a:r>
            <a:r>
              <a:rPr lang="en-US" dirty="0"/>
              <a:t> 1)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pantulan</a:t>
            </a:r>
            <a:r>
              <a:rPr lang="en-US" dirty="0"/>
              <a:t> </a:t>
            </a:r>
            <a:r>
              <a:rPr lang="en-US" dirty="0" err="1"/>
              <a:t>gelombang</a:t>
            </a:r>
            <a:endParaRPr lang="en-US" dirty="0"/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406400" y="2209800"/>
            <a:ext cx="403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lang="en-US" dirty="0" err="1"/>
              <a:t>Pembahasan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gelombang</a:t>
            </a:r>
            <a:r>
              <a:rPr lang="en-US" dirty="0"/>
              <a:t> </a:t>
            </a:r>
            <a:r>
              <a:rPr lang="en-US" dirty="0" err="1"/>
              <a:t>lintas</a:t>
            </a:r>
            <a:r>
              <a:rPr lang="en-US" dirty="0"/>
              <a:t> 3 (</a:t>
            </a:r>
            <a:r>
              <a:rPr lang="en-US" dirty="0" err="1"/>
              <a:t>tiga</a:t>
            </a:r>
            <a:r>
              <a:rPr lang="en-US" dirty="0"/>
              <a:t>) medium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kuantisasi</a:t>
            </a:r>
            <a:r>
              <a:rPr lang="en-US" dirty="0"/>
              <a:t> </a:t>
            </a:r>
            <a:r>
              <a:rPr lang="en-US" b="1" u="sng" dirty="0"/>
              <a:t>matching </a:t>
            </a:r>
            <a:r>
              <a:rPr lang="en-US" b="1" u="sng" dirty="0" err="1"/>
              <a:t>gelombang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b="1" i="1" dirty="0" err="1"/>
              <a:t>radome</a:t>
            </a:r>
            <a:r>
              <a:rPr lang="en-US" dirty="0"/>
              <a:t> (</a:t>
            </a:r>
            <a:r>
              <a:rPr lang="en-US" dirty="0" err="1"/>
              <a:t>kubah</a:t>
            </a:r>
            <a:r>
              <a:rPr lang="en-US" dirty="0"/>
              <a:t> </a:t>
            </a:r>
            <a:r>
              <a:rPr lang="en-US" dirty="0" err="1"/>
              <a:t>pelindung</a:t>
            </a:r>
            <a:r>
              <a:rPr lang="en-US" dirty="0"/>
              <a:t> </a:t>
            </a:r>
            <a:r>
              <a:rPr lang="en-US" dirty="0" err="1"/>
              <a:t>antena</a:t>
            </a:r>
            <a:r>
              <a:rPr lang="en-US" dirty="0"/>
              <a:t>). </a:t>
            </a:r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812801" y="3410129"/>
            <a:ext cx="2209799" cy="276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8636591" y="2977847"/>
            <a:ext cx="1981200" cy="738664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 err="1" smtClean="0"/>
              <a:t>Asumsi</a:t>
            </a:r>
            <a:r>
              <a:rPr lang="en-US" sz="1400" b="1" dirty="0" smtClean="0"/>
              <a:t> :             </a:t>
            </a:r>
          </a:p>
          <a:p>
            <a:r>
              <a:rPr lang="en-US" sz="1400" b="1" dirty="0" smtClean="0"/>
              <a:t>medium 1, 2, </a:t>
            </a:r>
            <a:r>
              <a:rPr lang="en-US" sz="1400" b="1" dirty="0" err="1" smtClean="0"/>
              <a:t>dan</a:t>
            </a:r>
            <a:r>
              <a:rPr lang="en-US" sz="1400" b="1" dirty="0" smtClean="0"/>
              <a:t> 3 </a:t>
            </a:r>
            <a:r>
              <a:rPr lang="en-US" sz="1400" b="1" dirty="0" err="1" smtClean="0"/>
              <a:t>tak</a:t>
            </a:r>
            <a:r>
              <a:rPr lang="en-US" sz="1400" b="1" dirty="0" smtClean="0"/>
              <a:t> </a:t>
            </a:r>
            <a:r>
              <a:rPr lang="en-US" sz="1400" b="1" dirty="0" err="1"/>
              <a:t>meredam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21194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GELOMBANG LINTAS MEDIUM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" y="1"/>
            <a:ext cx="1097280" cy="1274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4990"/>
            <a:ext cx="1905000" cy="762000"/>
          </a:xfrm>
          <a:prstGeom prst="rect">
            <a:avLst/>
          </a:prstGeom>
        </p:spPr>
      </p:pic>
      <p:grpSp>
        <p:nvGrpSpPr>
          <p:cNvPr id="6" name="Group 32"/>
          <p:cNvGrpSpPr>
            <a:grpSpLocks noChangeAspect="1"/>
          </p:cNvGrpSpPr>
          <p:nvPr/>
        </p:nvGrpSpPr>
        <p:grpSpPr bwMode="auto">
          <a:xfrm>
            <a:off x="457200" y="1841500"/>
            <a:ext cx="3047606" cy="2151119"/>
            <a:chOff x="3135" y="576"/>
            <a:chExt cx="3151" cy="2279"/>
          </a:xfrm>
        </p:grpSpPr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3190" y="804"/>
              <a:ext cx="912" cy="1440"/>
            </a:xfrm>
            <a:prstGeom prst="rect">
              <a:avLst/>
            </a:prstGeom>
            <a:solidFill>
              <a:schemeClr val="folHlink">
                <a:alpha val="43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4102" y="804"/>
              <a:ext cx="912" cy="14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5014" y="804"/>
              <a:ext cx="912" cy="1440"/>
            </a:xfrm>
            <a:prstGeom prst="rect">
              <a:avLst/>
            </a:prstGeom>
            <a:solidFill>
              <a:schemeClr val="folHlink">
                <a:alpha val="43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4942" y="2244"/>
              <a:ext cx="252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0</a:t>
              </a:r>
              <a:endParaRPr lang="en-US"/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3190" y="2256"/>
              <a:ext cx="30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4054" y="2232"/>
              <a:ext cx="396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-L</a:t>
              </a:r>
              <a:endParaRPr lang="en-US"/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4114" y="852"/>
              <a:ext cx="88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err="1"/>
                <a:t>Radome</a:t>
              </a:r>
              <a:endParaRPr lang="en-US" sz="1400" b="1" dirty="0"/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4042" y="2016"/>
              <a:ext cx="264" cy="492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0" y="0"/>
                </a:cxn>
                <a:cxn ang="0">
                  <a:pos x="264" y="0"/>
                </a:cxn>
              </a:cxnLst>
              <a:rect l="0" t="0" r="r" b="b"/>
              <a:pathLst>
                <a:path w="264" h="360">
                  <a:moveTo>
                    <a:pt x="0" y="360"/>
                  </a:moveTo>
                  <a:lnTo>
                    <a:pt x="0" y="0"/>
                  </a:lnTo>
                  <a:lnTo>
                    <a:pt x="264" y="0"/>
                  </a:ln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" name="Object 21"/>
            <p:cNvGraphicFramePr>
              <a:graphicFrameLocks noChangeAspect="1"/>
            </p:cNvGraphicFramePr>
            <p:nvPr/>
          </p:nvGraphicFramePr>
          <p:xfrm>
            <a:off x="4293" y="1096"/>
            <a:ext cx="530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46" name="Equation" r:id="rId6" imgW="419040" imgH="215640" progId="Equation.3">
                    <p:embed/>
                  </p:oleObj>
                </mc:Choice>
                <mc:Fallback>
                  <p:oleObj name="Equation" r:id="rId6" imgW="4190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3" y="1096"/>
                          <a:ext cx="530" cy="27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22"/>
            <p:cNvGraphicFramePr>
              <a:graphicFrameLocks noChangeAspect="1"/>
            </p:cNvGraphicFramePr>
            <p:nvPr/>
          </p:nvGraphicFramePr>
          <p:xfrm>
            <a:off x="4336" y="1360"/>
            <a:ext cx="492" cy="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47" name="Equation" r:id="rId8" imgW="190440" imgH="215640" progId="Equation.3">
                    <p:embed/>
                  </p:oleObj>
                </mc:Choice>
                <mc:Fallback>
                  <p:oleObj name="Equation" r:id="rId8" imgW="190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6" y="1360"/>
                          <a:ext cx="492" cy="5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23"/>
            <p:cNvGraphicFramePr>
              <a:graphicFrameLocks noChangeAspect="1"/>
            </p:cNvGraphicFramePr>
            <p:nvPr/>
          </p:nvGraphicFramePr>
          <p:xfrm>
            <a:off x="3455" y="1397"/>
            <a:ext cx="430" cy="5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48" name="Equation" r:id="rId10" imgW="164880" imgH="215640" progId="Equation.3">
                    <p:embed/>
                  </p:oleObj>
                </mc:Choice>
                <mc:Fallback>
                  <p:oleObj name="Equation" r:id="rId10" imgW="164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5" y="1397"/>
                          <a:ext cx="430" cy="5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4"/>
            <p:cNvGraphicFramePr>
              <a:graphicFrameLocks noChangeAspect="1"/>
            </p:cNvGraphicFramePr>
            <p:nvPr/>
          </p:nvGraphicFramePr>
          <p:xfrm>
            <a:off x="5251" y="1361"/>
            <a:ext cx="465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49" name="Equation" r:id="rId12" imgW="177480" imgH="228600" progId="Equation.3">
                    <p:embed/>
                  </p:oleObj>
                </mc:Choice>
                <mc:Fallback>
                  <p:oleObj name="Equation" r:id="rId12" imgW="177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1" y="1361"/>
                          <a:ext cx="465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25"/>
            <p:cNvGraphicFramePr>
              <a:graphicFrameLocks noChangeAspect="1"/>
            </p:cNvGraphicFramePr>
            <p:nvPr/>
          </p:nvGraphicFramePr>
          <p:xfrm>
            <a:off x="3920" y="2433"/>
            <a:ext cx="421" cy="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50" name="Equation" r:id="rId14" imgW="215640" imgH="215640" progId="Equation.3">
                    <p:embed/>
                  </p:oleObj>
                </mc:Choice>
                <mc:Fallback>
                  <p:oleObj name="Equation" r:id="rId14" imgW="215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0" y="2433"/>
                          <a:ext cx="421" cy="42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3135" y="588"/>
              <a:ext cx="895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 smtClean="0"/>
                <a:t>Medium </a:t>
              </a:r>
              <a:r>
                <a:rPr lang="en-US" sz="1200" b="1" dirty="0"/>
                <a:t>1</a:t>
              </a:r>
            </a:p>
          </p:txBody>
        </p:sp>
        <p:sp>
          <p:nvSpPr>
            <p:cNvPr id="21" name="Text Box 27"/>
            <p:cNvSpPr txBox="1">
              <a:spLocks noChangeArrowheads="1"/>
            </p:cNvSpPr>
            <p:nvPr/>
          </p:nvSpPr>
          <p:spPr bwMode="auto">
            <a:xfrm>
              <a:off x="4126" y="576"/>
              <a:ext cx="944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 smtClean="0"/>
                <a:t>Medium </a:t>
              </a:r>
              <a:r>
                <a:rPr lang="en-US" sz="1200" b="1" dirty="0"/>
                <a:t>2</a:t>
              </a:r>
            </a:p>
          </p:txBody>
        </p:sp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5074" y="576"/>
              <a:ext cx="880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 smtClean="0"/>
                <a:t>Medium </a:t>
              </a:r>
              <a:r>
                <a:rPr lang="en-US" sz="1200" b="1" dirty="0"/>
                <a:t>3</a:t>
              </a:r>
            </a:p>
          </p:txBody>
        </p: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5974" y="1992"/>
              <a:ext cx="264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z</a:t>
              </a:r>
            </a:p>
          </p:txBody>
        </p:sp>
        <p:graphicFrame>
          <p:nvGraphicFramePr>
            <p:cNvPr id="24" name="Object 30"/>
            <p:cNvGraphicFramePr>
              <a:graphicFrameLocks noChangeAspect="1"/>
            </p:cNvGraphicFramePr>
            <p:nvPr/>
          </p:nvGraphicFramePr>
          <p:xfrm>
            <a:off x="6081" y="2212"/>
            <a:ext cx="71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51" name="Equation" r:id="rId16" imgW="114120" imgH="215640" progId="Equation.3">
                    <p:embed/>
                  </p:oleObj>
                </mc:Choice>
                <mc:Fallback>
                  <p:oleObj name="Equation" r:id="rId16" imgW="1141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1" y="2212"/>
                          <a:ext cx="71" cy="1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31"/>
            <p:cNvGraphicFramePr>
              <a:graphicFrameLocks noChangeAspect="1"/>
            </p:cNvGraphicFramePr>
            <p:nvPr/>
          </p:nvGraphicFramePr>
          <p:xfrm>
            <a:off x="6081" y="2212"/>
            <a:ext cx="71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52" name="Equation" r:id="rId18" imgW="114120" imgH="215640" progId="Equation.3">
                    <p:embed/>
                  </p:oleObj>
                </mc:Choice>
                <mc:Fallback>
                  <p:oleObj name="Equation" r:id="rId18" imgW="1141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1" y="2212"/>
                          <a:ext cx="71" cy="1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381000" y="405130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err="1"/>
              <a:t>Syarat</a:t>
            </a:r>
            <a:r>
              <a:rPr lang="en-US" b="1" u="sng" dirty="0"/>
              <a:t> matching :</a:t>
            </a:r>
          </a:p>
        </p:txBody>
      </p:sp>
      <p:graphicFrame>
        <p:nvGraphicFramePr>
          <p:cNvPr id="2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649030"/>
              </p:ext>
            </p:extLst>
          </p:nvPr>
        </p:nvGraphicFramePr>
        <p:xfrm>
          <a:off x="457200" y="4432300"/>
          <a:ext cx="973137" cy="409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3" name="Equation" r:id="rId19" imgW="507960" imgH="215640" progId="Equation.3">
                  <p:embed/>
                </p:oleObj>
              </mc:Choice>
              <mc:Fallback>
                <p:oleObj name="Equation" r:id="rId19" imgW="507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32300"/>
                        <a:ext cx="973137" cy="40991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0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482500"/>
              </p:ext>
            </p:extLst>
          </p:nvPr>
        </p:nvGraphicFramePr>
        <p:xfrm>
          <a:off x="433388" y="4889500"/>
          <a:ext cx="34004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4" name="Equation" r:id="rId21" imgW="1828800" imgH="431640" progId="Equation.3">
                  <p:embed/>
                </p:oleObj>
              </mc:Choice>
              <mc:Fallback>
                <p:oleObj name="Equation" r:id="rId21" imgW="1828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4889500"/>
                        <a:ext cx="34004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0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159300"/>
              </p:ext>
            </p:extLst>
          </p:nvPr>
        </p:nvGraphicFramePr>
        <p:xfrm>
          <a:off x="4419600" y="3289300"/>
          <a:ext cx="443706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5" name="Equation" r:id="rId23" imgW="2400120" imgH="241200" progId="Equation.3">
                  <p:embed/>
                </p:oleObj>
              </mc:Choice>
              <mc:Fallback>
                <p:oleObj name="Equation" r:id="rId23" imgW="24001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289300"/>
                        <a:ext cx="4437062" cy="446087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1032"/>
          <p:cNvSpPr txBox="1">
            <a:spLocks noChangeArrowheads="1"/>
          </p:cNvSpPr>
          <p:nvPr/>
        </p:nvSpPr>
        <p:spPr bwMode="auto">
          <a:xfrm>
            <a:off x="4343400" y="2146300"/>
            <a:ext cx="5143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/>
            <a:r>
              <a:rPr lang="en-US" dirty="0" err="1" smtClean="0"/>
              <a:t>Kasus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31" name="Object 10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052822"/>
              </p:ext>
            </p:extLst>
          </p:nvPr>
        </p:nvGraphicFramePr>
        <p:xfrm>
          <a:off x="4406900" y="4127500"/>
          <a:ext cx="148431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6" name="Equation" r:id="rId25" imgW="711000" imgH="215640" progId="Equation.3">
                  <p:embed/>
                </p:oleObj>
              </mc:Choice>
              <mc:Fallback>
                <p:oleObj name="Equation" r:id="rId25" imgW="7110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4127500"/>
                        <a:ext cx="1484313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AutoShape 1034"/>
          <p:cNvSpPr>
            <a:spLocks noChangeArrowheads="1"/>
          </p:cNvSpPr>
          <p:nvPr/>
        </p:nvSpPr>
        <p:spPr bwMode="auto">
          <a:xfrm>
            <a:off x="5943600" y="4203700"/>
            <a:ext cx="666750" cy="28575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3" name="Object 10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615717"/>
              </p:ext>
            </p:extLst>
          </p:nvPr>
        </p:nvGraphicFramePr>
        <p:xfrm>
          <a:off x="6705600" y="4127500"/>
          <a:ext cx="12192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7" name="Equation" r:id="rId27" imgW="583920" imgH="215640" progId="Equation.3">
                  <p:embed/>
                </p:oleObj>
              </mc:Choice>
              <mc:Fallback>
                <p:oleObj name="Equation" r:id="rId27" imgW="583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127500"/>
                        <a:ext cx="1219200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0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341698"/>
              </p:ext>
            </p:extLst>
          </p:nvPr>
        </p:nvGraphicFramePr>
        <p:xfrm>
          <a:off x="6731000" y="4584700"/>
          <a:ext cx="973094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8" name="Equation" r:id="rId29" imgW="558720" imgH="393480" progId="Equation.3">
                  <p:embed/>
                </p:oleObj>
              </mc:Choice>
              <mc:Fallback>
                <p:oleObj name="Equation" r:id="rId29" imgW="558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0" y="4584700"/>
                        <a:ext cx="973094" cy="6858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1039"/>
          <p:cNvSpPr txBox="1">
            <a:spLocks noChangeArrowheads="1"/>
          </p:cNvSpPr>
          <p:nvPr/>
        </p:nvSpPr>
        <p:spPr bwMode="auto">
          <a:xfrm>
            <a:off x="4343400" y="3822700"/>
            <a:ext cx="4057650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dirty="0" err="1" smtClean="0"/>
              <a:t>Persamaan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terpenuhi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36" name="AutoShape 1040"/>
          <p:cNvSpPr>
            <a:spLocks noChangeArrowheads="1"/>
          </p:cNvSpPr>
          <p:nvPr/>
        </p:nvSpPr>
        <p:spPr bwMode="auto">
          <a:xfrm>
            <a:off x="5943600" y="4584700"/>
            <a:ext cx="666750" cy="28575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eft Brace 36"/>
          <p:cNvSpPr/>
          <p:nvPr/>
        </p:nvSpPr>
        <p:spPr>
          <a:xfrm>
            <a:off x="3556000" y="2098674"/>
            <a:ext cx="609600" cy="4238625"/>
          </a:xfrm>
          <a:prstGeom prst="leftBrace">
            <a:avLst>
              <a:gd name="adj1" fmla="val 8333"/>
              <a:gd name="adj2" fmla="val 52646"/>
            </a:avLst>
          </a:prstGeom>
          <a:ln w="158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547917"/>
              </p:ext>
            </p:extLst>
          </p:nvPr>
        </p:nvGraphicFramePr>
        <p:xfrm>
          <a:off x="5070475" y="2103437"/>
          <a:ext cx="873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9" name="Equation" r:id="rId31" imgW="469800" imgH="228600" progId="Equation.3">
                  <p:embed/>
                </p:oleObj>
              </mc:Choice>
              <mc:Fallback>
                <p:oleObj name="Equation" r:id="rId31" imgW="46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475" y="2103437"/>
                        <a:ext cx="873125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392614"/>
              </p:ext>
            </p:extLst>
          </p:nvPr>
        </p:nvGraphicFramePr>
        <p:xfrm>
          <a:off x="4438650" y="2451100"/>
          <a:ext cx="39433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0" name="Equation" r:id="rId33" imgW="2120760" imgH="431640" progId="Equation.3">
                  <p:embed/>
                </p:oleObj>
              </mc:Choice>
              <mc:Fallback>
                <p:oleObj name="Equation" r:id="rId33" imgW="2120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2451100"/>
                        <a:ext cx="394335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8324850" y="4038600"/>
            <a:ext cx="3790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Kesimpulan</a:t>
            </a:r>
            <a:endParaRPr lang="en-US" sz="1600" dirty="0" smtClean="0"/>
          </a:p>
          <a:p>
            <a:r>
              <a:rPr lang="en-US" sz="1600" dirty="0" err="1" smtClean="0"/>
              <a:t>syarat</a:t>
            </a:r>
            <a:r>
              <a:rPr lang="en-US" sz="1600" dirty="0" smtClean="0"/>
              <a:t> yang </a:t>
            </a:r>
            <a:r>
              <a:rPr lang="en-US" sz="1600" dirty="0" err="1" smtClean="0"/>
              <a:t>harus</a:t>
            </a:r>
            <a:r>
              <a:rPr lang="en-US" sz="1600" dirty="0" smtClean="0"/>
              <a:t> </a:t>
            </a:r>
            <a:r>
              <a:rPr lang="en-US" sz="1600" dirty="0" err="1" smtClean="0"/>
              <a:t>dipenuhi</a:t>
            </a:r>
            <a:r>
              <a:rPr lang="en-US" sz="1600" dirty="0" smtClean="0"/>
              <a:t> agar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ada</a:t>
            </a:r>
            <a:r>
              <a:rPr lang="en-US" sz="1600" dirty="0" smtClean="0"/>
              <a:t> </a:t>
            </a:r>
            <a:r>
              <a:rPr lang="en-US" sz="1600" dirty="0" err="1" smtClean="0"/>
              <a:t>gelombang</a:t>
            </a:r>
            <a:r>
              <a:rPr lang="en-US" sz="1600" dirty="0" smtClean="0"/>
              <a:t> </a:t>
            </a:r>
            <a:r>
              <a:rPr lang="en-US" sz="1600" dirty="0" err="1" smtClean="0"/>
              <a:t>pantul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medium 1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: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en-US" sz="1600" dirty="0" smtClean="0"/>
              <a:t>medium 2 </a:t>
            </a:r>
            <a:r>
              <a:rPr lang="en-US" sz="1600" dirty="0" err="1" smtClean="0"/>
              <a:t>memiliki</a:t>
            </a:r>
            <a:r>
              <a:rPr lang="en-US" sz="1600" dirty="0" smtClean="0"/>
              <a:t> </a:t>
            </a:r>
            <a:r>
              <a:rPr lang="en-US" sz="1600" dirty="0" err="1" smtClean="0"/>
              <a:t>permitivitas</a:t>
            </a:r>
            <a:r>
              <a:rPr lang="en-US" sz="1600" dirty="0" smtClean="0"/>
              <a:t> </a:t>
            </a:r>
            <a:r>
              <a:rPr lang="en-US" sz="1600" dirty="0" err="1" smtClean="0"/>
              <a:t>relatif</a:t>
            </a:r>
            <a:r>
              <a:rPr lang="en-US" sz="1600" dirty="0" smtClean="0"/>
              <a:t> </a:t>
            </a:r>
            <a:r>
              <a:rPr lang="en-US" sz="1600" dirty="0" err="1" smtClean="0"/>
              <a:t>sembarang</a:t>
            </a:r>
            <a:endParaRPr lang="en-US" sz="16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US" sz="1600" dirty="0" smtClean="0"/>
              <a:t>medium 2 </a:t>
            </a:r>
            <a:r>
              <a:rPr lang="en-US" sz="1600" dirty="0" err="1" smtClean="0"/>
              <a:t>memiliki</a:t>
            </a:r>
            <a:r>
              <a:rPr lang="en-US" sz="1600" dirty="0" smtClean="0"/>
              <a:t> </a:t>
            </a:r>
            <a:r>
              <a:rPr lang="en-US" sz="1600" dirty="0" err="1" smtClean="0"/>
              <a:t>ketebalan</a:t>
            </a:r>
            <a:endParaRPr lang="en-US" sz="1600" dirty="0"/>
          </a:p>
        </p:txBody>
      </p:sp>
      <p:graphicFrame>
        <p:nvGraphicFramePr>
          <p:cNvPr id="4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158910"/>
              </p:ext>
            </p:extLst>
          </p:nvPr>
        </p:nvGraphicFramePr>
        <p:xfrm>
          <a:off x="8572500" y="5727700"/>
          <a:ext cx="1828799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1" name="Equation" r:id="rId35" imgW="1167893" imgH="393529" progId="Equation.3">
                  <p:embed/>
                </p:oleObj>
              </mc:Choice>
              <mc:Fallback>
                <p:oleObj name="Equation" r:id="rId35" imgW="116789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0" y="5727700"/>
                        <a:ext cx="1828799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/>
        </p:nvSpPr>
        <p:spPr>
          <a:xfrm>
            <a:off x="4343400" y="2146300"/>
            <a:ext cx="1676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 Box 1039"/>
          <p:cNvSpPr txBox="1">
            <a:spLocks noChangeArrowheads="1"/>
          </p:cNvSpPr>
          <p:nvPr/>
        </p:nvSpPr>
        <p:spPr bwMode="auto">
          <a:xfrm>
            <a:off x="3987800" y="5402050"/>
            <a:ext cx="4191000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ketebalan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, </a:t>
            </a:r>
            <a:r>
              <a:rPr lang="en-US" sz="1400" dirty="0" err="1"/>
              <a:t>gelombang</a:t>
            </a:r>
            <a:r>
              <a:rPr lang="en-US" sz="1400" dirty="0"/>
              <a:t> </a:t>
            </a:r>
            <a:r>
              <a:rPr lang="en-US" sz="1400" dirty="0" err="1"/>
              <a:t>di</a:t>
            </a:r>
            <a:r>
              <a:rPr lang="en-US" sz="1400" dirty="0"/>
              <a:t> </a:t>
            </a:r>
            <a:r>
              <a:rPr lang="en-US" sz="1400" dirty="0" smtClean="0"/>
              <a:t>Medium </a:t>
            </a:r>
            <a:r>
              <a:rPr lang="en-US" sz="1400" dirty="0"/>
              <a:t>#1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dipantulkan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diteruskan</a:t>
            </a:r>
            <a:r>
              <a:rPr lang="en-US" sz="1400" dirty="0"/>
              <a:t> </a:t>
            </a:r>
            <a:r>
              <a:rPr lang="en-US" sz="1400" dirty="0" err="1"/>
              <a:t>seluruhnya</a:t>
            </a:r>
            <a:r>
              <a:rPr lang="en-US" sz="1400" dirty="0"/>
              <a:t>. </a:t>
            </a:r>
            <a:r>
              <a:rPr lang="en-US" sz="1400" dirty="0" err="1"/>
              <a:t>Pantulan</a:t>
            </a:r>
            <a:r>
              <a:rPr lang="en-US" sz="1400" dirty="0"/>
              <a:t> </a:t>
            </a:r>
            <a:r>
              <a:rPr lang="en-US" sz="1400" dirty="0" err="1"/>
              <a:t>hanya</a:t>
            </a:r>
            <a:r>
              <a:rPr lang="en-US" sz="1400" dirty="0"/>
              <a:t> </a:t>
            </a:r>
            <a:r>
              <a:rPr lang="en-US" sz="1400" dirty="0" err="1"/>
              <a:t>terjadi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smtClean="0"/>
              <a:t>medium </a:t>
            </a:r>
            <a:r>
              <a:rPr lang="en-US" sz="1400" dirty="0"/>
              <a:t>#2. </a:t>
            </a:r>
            <a:r>
              <a:rPr lang="en-US" sz="1400" dirty="0" err="1"/>
              <a:t>Radome</a:t>
            </a:r>
            <a:r>
              <a:rPr lang="en-US" sz="1400" dirty="0"/>
              <a:t> </a:t>
            </a:r>
            <a:r>
              <a:rPr lang="en-US" sz="1400" dirty="0" err="1"/>
              <a:t>biasanya</a:t>
            </a:r>
            <a:r>
              <a:rPr lang="en-US" sz="1400" dirty="0"/>
              <a:t> </a:t>
            </a:r>
            <a:r>
              <a:rPr lang="en-US" sz="1400" dirty="0" err="1"/>
              <a:t>dibuat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bahan</a:t>
            </a:r>
            <a:r>
              <a:rPr lang="en-US" sz="1400" dirty="0"/>
              <a:t> yang </a:t>
            </a:r>
            <a:r>
              <a:rPr lang="en-US" sz="1400" dirty="0" err="1"/>
              <a:t>ringan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cukup</a:t>
            </a:r>
            <a:r>
              <a:rPr lang="en-US" sz="1400" dirty="0"/>
              <a:t> </a:t>
            </a:r>
            <a:r>
              <a:rPr lang="en-US" sz="1400" dirty="0" err="1"/>
              <a:t>tipis</a:t>
            </a:r>
            <a:r>
              <a:rPr lang="en-US" sz="1400" dirty="0"/>
              <a:t>.</a:t>
            </a:r>
          </a:p>
        </p:txBody>
      </p:sp>
      <p:sp>
        <p:nvSpPr>
          <p:cNvPr id="44" name="Line Callout 2 43"/>
          <p:cNvSpPr/>
          <p:nvPr/>
        </p:nvSpPr>
        <p:spPr>
          <a:xfrm>
            <a:off x="3975100" y="5402050"/>
            <a:ext cx="4102100" cy="781752"/>
          </a:xfrm>
          <a:prstGeom prst="borderCallout2">
            <a:avLst>
              <a:gd name="adj1" fmla="val 46955"/>
              <a:gd name="adj2" fmla="val 100494"/>
              <a:gd name="adj3" fmla="val 66753"/>
              <a:gd name="adj4" fmla="val 105421"/>
              <a:gd name="adj5" fmla="val 65359"/>
              <a:gd name="adj6" fmla="val 109344"/>
            </a:avLst>
          </a:prstGeom>
          <a:noFill/>
          <a:ln>
            <a:solidFill>
              <a:srgbClr val="EF0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8382000" y="5727700"/>
            <a:ext cx="2209800" cy="6096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324850" y="4038600"/>
            <a:ext cx="3740150" cy="22479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430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GELOMBANG LINTAS MEDIUM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" y="1"/>
            <a:ext cx="1097280" cy="1274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4990"/>
            <a:ext cx="1905000" cy="762000"/>
          </a:xfrm>
          <a:prstGeom prst="rect">
            <a:avLst/>
          </a:prstGeom>
        </p:spPr>
      </p:pic>
      <p:grpSp>
        <p:nvGrpSpPr>
          <p:cNvPr id="6" name="Group 32"/>
          <p:cNvGrpSpPr>
            <a:grpSpLocks noChangeAspect="1"/>
          </p:cNvGrpSpPr>
          <p:nvPr/>
        </p:nvGrpSpPr>
        <p:grpSpPr bwMode="auto">
          <a:xfrm>
            <a:off x="381000" y="1905000"/>
            <a:ext cx="3047606" cy="2151119"/>
            <a:chOff x="3135" y="576"/>
            <a:chExt cx="3151" cy="2279"/>
          </a:xfrm>
        </p:grpSpPr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3190" y="804"/>
              <a:ext cx="912" cy="1440"/>
            </a:xfrm>
            <a:prstGeom prst="rect">
              <a:avLst/>
            </a:prstGeom>
            <a:solidFill>
              <a:schemeClr val="folHlink">
                <a:alpha val="43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4102" y="804"/>
              <a:ext cx="912" cy="14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5014" y="804"/>
              <a:ext cx="912" cy="1440"/>
            </a:xfrm>
            <a:prstGeom prst="rect">
              <a:avLst/>
            </a:prstGeom>
            <a:solidFill>
              <a:schemeClr val="folHlink">
                <a:alpha val="43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4942" y="2244"/>
              <a:ext cx="252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0</a:t>
              </a:r>
              <a:endParaRPr lang="en-US"/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3190" y="2256"/>
              <a:ext cx="30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4054" y="2232"/>
              <a:ext cx="396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-L</a:t>
              </a:r>
              <a:endParaRPr lang="en-US"/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4114" y="852"/>
              <a:ext cx="88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err="1"/>
                <a:t>Radome</a:t>
              </a:r>
              <a:endParaRPr lang="en-US" sz="1400" b="1" dirty="0"/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4042" y="2016"/>
              <a:ext cx="264" cy="492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0" y="0"/>
                </a:cxn>
                <a:cxn ang="0">
                  <a:pos x="264" y="0"/>
                </a:cxn>
              </a:cxnLst>
              <a:rect l="0" t="0" r="r" b="b"/>
              <a:pathLst>
                <a:path w="264" h="360">
                  <a:moveTo>
                    <a:pt x="0" y="360"/>
                  </a:moveTo>
                  <a:lnTo>
                    <a:pt x="0" y="0"/>
                  </a:lnTo>
                  <a:lnTo>
                    <a:pt x="264" y="0"/>
                  </a:ln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" name="Object 21"/>
            <p:cNvGraphicFramePr>
              <a:graphicFrameLocks noChangeAspect="1"/>
            </p:cNvGraphicFramePr>
            <p:nvPr/>
          </p:nvGraphicFramePr>
          <p:xfrm>
            <a:off x="4293" y="1096"/>
            <a:ext cx="530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60" name="Equation" r:id="rId6" imgW="419040" imgH="215640" progId="Equation.3">
                    <p:embed/>
                  </p:oleObj>
                </mc:Choice>
                <mc:Fallback>
                  <p:oleObj name="Equation" r:id="rId6" imgW="4190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3" y="1096"/>
                          <a:ext cx="530" cy="27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22"/>
            <p:cNvGraphicFramePr>
              <a:graphicFrameLocks noChangeAspect="1"/>
            </p:cNvGraphicFramePr>
            <p:nvPr/>
          </p:nvGraphicFramePr>
          <p:xfrm>
            <a:off x="4336" y="1360"/>
            <a:ext cx="492" cy="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61" name="Equation" r:id="rId8" imgW="190440" imgH="215640" progId="Equation.3">
                    <p:embed/>
                  </p:oleObj>
                </mc:Choice>
                <mc:Fallback>
                  <p:oleObj name="Equation" r:id="rId8" imgW="190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6" y="1360"/>
                          <a:ext cx="492" cy="5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23"/>
            <p:cNvGraphicFramePr>
              <a:graphicFrameLocks noChangeAspect="1"/>
            </p:cNvGraphicFramePr>
            <p:nvPr/>
          </p:nvGraphicFramePr>
          <p:xfrm>
            <a:off x="3455" y="1397"/>
            <a:ext cx="430" cy="5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62" name="Equation" r:id="rId10" imgW="164880" imgH="215640" progId="Equation.3">
                    <p:embed/>
                  </p:oleObj>
                </mc:Choice>
                <mc:Fallback>
                  <p:oleObj name="Equation" r:id="rId10" imgW="164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5" y="1397"/>
                          <a:ext cx="430" cy="5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4"/>
            <p:cNvGraphicFramePr>
              <a:graphicFrameLocks noChangeAspect="1"/>
            </p:cNvGraphicFramePr>
            <p:nvPr/>
          </p:nvGraphicFramePr>
          <p:xfrm>
            <a:off x="5251" y="1361"/>
            <a:ext cx="465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63" name="Equation" r:id="rId12" imgW="177480" imgH="228600" progId="Equation.3">
                    <p:embed/>
                  </p:oleObj>
                </mc:Choice>
                <mc:Fallback>
                  <p:oleObj name="Equation" r:id="rId12" imgW="177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1" y="1361"/>
                          <a:ext cx="465" cy="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25"/>
            <p:cNvGraphicFramePr>
              <a:graphicFrameLocks noChangeAspect="1"/>
            </p:cNvGraphicFramePr>
            <p:nvPr/>
          </p:nvGraphicFramePr>
          <p:xfrm>
            <a:off x="3920" y="2433"/>
            <a:ext cx="421" cy="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64" name="Equation" r:id="rId14" imgW="215640" imgH="215640" progId="Equation.3">
                    <p:embed/>
                  </p:oleObj>
                </mc:Choice>
                <mc:Fallback>
                  <p:oleObj name="Equation" r:id="rId14" imgW="215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0" y="2433"/>
                          <a:ext cx="421" cy="42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3135" y="588"/>
              <a:ext cx="895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 smtClean="0"/>
                <a:t>Medium </a:t>
              </a:r>
              <a:r>
                <a:rPr lang="en-US" sz="1200" b="1" dirty="0"/>
                <a:t>1</a:t>
              </a:r>
            </a:p>
          </p:txBody>
        </p:sp>
        <p:sp>
          <p:nvSpPr>
            <p:cNvPr id="21" name="Text Box 27"/>
            <p:cNvSpPr txBox="1">
              <a:spLocks noChangeArrowheads="1"/>
            </p:cNvSpPr>
            <p:nvPr/>
          </p:nvSpPr>
          <p:spPr bwMode="auto">
            <a:xfrm>
              <a:off x="4126" y="576"/>
              <a:ext cx="944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 smtClean="0"/>
                <a:t>Medium </a:t>
              </a:r>
              <a:r>
                <a:rPr lang="en-US" sz="1200" b="1" dirty="0"/>
                <a:t>2</a:t>
              </a:r>
            </a:p>
          </p:txBody>
        </p:sp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5074" y="576"/>
              <a:ext cx="880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 smtClean="0"/>
                <a:t>Medium </a:t>
              </a:r>
              <a:r>
                <a:rPr lang="en-US" sz="1200" b="1" dirty="0"/>
                <a:t>3</a:t>
              </a:r>
            </a:p>
          </p:txBody>
        </p: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5974" y="1992"/>
              <a:ext cx="264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z</a:t>
              </a:r>
            </a:p>
          </p:txBody>
        </p:sp>
        <p:graphicFrame>
          <p:nvGraphicFramePr>
            <p:cNvPr id="24" name="Object 30"/>
            <p:cNvGraphicFramePr>
              <a:graphicFrameLocks noChangeAspect="1"/>
            </p:cNvGraphicFramePr>
            <p:nvPr/>
          </p:nvGraphicFramePr>
          <p:xfrm>
            <a:off x="6081" y="2212"/>
            <a:ext cx="71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65" name="Equation" r:id="rId16" imgW="114120" imgH="215640" progId="Equation.3">
                    <p:embed/>
                  </p:oleObj>
                </mc:Choice>
                <mc:Fallback>
                  <p:oleObj name="Equation" r:id="rId16" imgW="1141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1" y="2212"/>
                          <a:ext cx="71" cy="1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31"/>
            <p:cNvGraphicFramePr>
              <a:graphicFrameLocks noChangeAspect="1"/>
            </p:cNvGraphicFramePr>
            <p:nvPr/>
          </p:nvGraphicFramePr>
          <p:xfrm>
            <a:off x="6081" y="2212"/>
            <a:ext cx="71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66" name="Equation" r:id="rId18" imgW="114120" imgH="215640" progId="Equation.3">
                    <p:embed/>
                  </p:oleObj>
                </mc:Choice>
                <mc:Fallback>
                  <p:oleObj name="Equation" r:id="rId18" imgW="1141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1" y="2212"/>
                          <a:ext cx="71" cy="1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304800" y="411480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err="1"/>
              <a:t>Syarat</a:t>
            </a:r>
            <a:r>
              <a:rPr lang="en-US" b="1" u="sng" dirty="0"/>
              <a:t> matching :</a:t>
            </a:r>
          </a:p>
        </p:txBody>
      </p:sp>
      <p:graphicFrame>
        <p:nvGraphicFramePr>
          <p:cNvPr id="2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06293"/>
              </p:ext>
            </p:extLst>
          </p:nvPr>
        </p:nvGraphicFramePr>
        <p:xfrm>
          <a:off x="381000" y="4495800"/>
          <a:ext cx="973137" cy="409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7" name="Equation" r:id="rId19" imgW="507960" imgH="215640" progId="Equation.3">
                  <p:embed/>
                </p:oleObj>
              </mc:Choice>
              <mc:Fallback>
                <p:oleObj name="Equation" r:id="rId19" imgW="507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495800"/>
                        <a:ext cx="973137" cy="40991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0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758372"/>
              </p:ext>
            </p:extLst>
          </p:nvPr>
        </p:nvGraphicFramePr>
        <p:xfrm>
          <a:off x="357188" y="4953000"/>
          <a:ext cx="34004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8" name="Equation" r:id="rId21" imgW="1828800" imgH="431640" progId="Equation.3">
                  <p:embed/>
                </p:oleObj>
              </mc:Choice>
              <mc:Fallback>
                <p:oleObj name="Equation" r:id="rId21" imgW="1828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4953000"/>
                        <a:ext cx="34004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1032"/>
          <p:cNvSpPr txBox="1">
            <a:spLocks noChangeArrowheads="1"/>
          </p:cNvSpPr>
          <p:nvPr/>
        </p:nvSpPr>
        <p:spPr bwMode="auto">
          <a:xfrm>
            <a:off x="4267200" y="2209800"/>
            <a:ext cx="5143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/>
            <a:r>
              <a:rPr lang="en-US" dirty="0" err="1" smtClean="0"/>
              <a:t>Kasus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30" name="Object 10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714538"/>
              </p:ext>
            </p:extLst>
          </p:nvPr>
        </p:nvGraphicFramePr>
        <p:xfrm>
          <a:off x="5181600" y="4019809"/>
          <a:ext cx="1258887" cy="361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9" name="Equation" r:id="rId23" imgW="749160" imgH="215640" progId="Equation.3">
                  <p:embed/>
                </p:oleObj>
              </mc:Choice>
              <mc:Fallback>
                <p:oleObj name="Equation" r:id="rId23" imgW="749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019809"/>
                        <a:ext cx="1258887" cy="3616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1039"/>
          <p:cNvSpPr txBox="1">
            <a:spLocks noChangeArrowheads="1"/>
          </p:cNvSpPr>
          <p:nvPr/>
        </p:nvSpPr>
        <p:spPr bwMode="auto">
          <a:xfrm>
            <a:off x="4419600" y="3505200"/>
            <a:ext cx="1219200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dipilih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2" name="Left Brace 31"/>
          <p:cNvSpPr/>
          <p:nvPr/>
        </p:nvSpPr>
        <p:spPr>
          <a:xfrm>
            <a:off x="3657600" y="1830746"/>
            <a:ext cx="609600" cy="4455754"/>
          </a:xfrm>
          <a:prstGeom prst="leftBrace">
            <a:avLst>
              <a:gd name="adj1" fmla="val 8333"/>
              <a:gd name="adj2" fmla="val 52646"/>
            </a:avLst>
          </a:prstGeom>
          <a:ln w="158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53433"/>
              </p:ext>
            </p:extLst>
          </p:nvPr>
        </p:nvGraphicFramePr>
        <p:xfrm>
          <a:off x="4994275" y="2166937"/>
          <a:ext cx="873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0" name="Equation" r:id="rId25" imgW="469800" imgH="228600" progId="Equation.3">
                  <p:embed/>
                </p:oleObj>
              </mc:Choice>
              <mc:Fallback>
                <p:oleObj name="Equation" r:id="rId25" imgW="46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5" y="2166937"/>
                        <a:ext cx="873125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700699"/>
              </p:ext>
            </p:extLst>
          </p:nvPr>
        </p:nvGraphicFramePr>
        <p:xfrm>
          <a:off x="4633913" y="2514600"/>
          <a:ext cx="339883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1" name="Equation" r:id="rId27" imgW="1828800" imgH="431640" progId="Equation.3">
                  <p:embed/>
                </p:oleObj>
              </mc:Choice>
              <mc:Fallback>
                <p:oleObj name="Equation" r:id="rId27" imgW="1828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3913" y="2514600"/>
                        <a:ext cx="3398837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886700" y="3817323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Kesimpulan</a:t>
            </a:r>
            <a:endParaRPr lang="en-US" sz="2000" dirty="0" smtClean="0"/>
          </a:p>
          <a:p>
            <a:r>
              <a:rPr lang="en-US" dirty="0" err="1" smtClean="0"/>
              <a:t>syarat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dipenuhi</a:t>
            </a:r>
            <a:r>
              <a:rPr lang="en-US" dirty="0" smtClean="0"/>
              <a:t> agar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gelombang</a:t>
            </a:r>
            <a:r>
              <a:rPr lang="en-US" dirty="0" smtClean="0"/>
              <a:t> </a:t>
            </a:r>
            <a:r>
              <a:rPr lang="en-US" dirty="0" err="1" smtClean="0"/>
              <a:t>pantul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medium 1 </a:t>
            </a:r>
            <a:r>
              <a:rPr lang="en-US" dirty="0" err="1" smtClean="0"/>
              <a:t>adalah</a:t>
            </a:r>
            <a:r>
              <a:rPr lang="en-US" dirty="0" smtClean="0"/>
              <a:t> :</a:t>
            </a:r>
            <a:endParaRPr lang="en-US" sz="2000" dirty="0" smtClean="0"/>
          </a:p>
          <a:p>
            <a:pPr marL="342900" lvl="1" indent="-342900">
              <a:buFont typeface="Wingdings" pitchFamily="2" charset="2"/>
              <a:buChar char="q"/>
            </a:pPr>
            <a:r>
              <a:rPr lang="en-US" dirty="0" smtClean="0"/>
              <a:t>medium 2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karakterirtik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yang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endParaRPr lang="en-US" sz="20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US" dirty="0" smtClean="0"/>
              <a:t>medium 2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ketebalan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267200" y="2209800"/>
            <a:ext cx="1676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791321"/>
              </p:ext>
            </p:extLst>
          </p:nvPr>
        </p:nvGraphicFramePr>
        <p:xfrm>
          <a:off x="5599771" y="3352800"/>
          <a:ext cx="2096429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2" name="Equation" r:id="rId29" imgW="1345616" imgH="393529" progId="Equation.3">
                  <p:embed/>
                </p:oleObj>
              </mc:Choice>
              <mc:Fallback>
                <p:oleObj name="Equation" r:id="rId29" imgW="134561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771" y="3352800"/>
                        <a:ext cx="2096429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1039"/>
          <p:cNvSpPr txBox="1">
            <a:spLocks noChangeArrowheads="1"/>
          </p:cNvSpPr>
          <p:nvPr/>
        </p:nvSpPr>
        <p:spPr bwMode="auto">
          <a:xfrm>
            <a:off x="4419600" y="4038600"/>
            <a:ext cx="1219200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dirty="0" err="1" smtClean="0"/>
              <a:t>Maka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9" name="Text Box 1039"/>
          <p:cNvSpPr txBox="1">
            <a:spLocks noChangeArrowheads="1"/>
          </p:cNvSpPr>
          <p:nvPr/>
        </p:nvSpPr>
        <p:spPr bwMode="auto">
          <a:xfrm>
            <a:off x="6553200" y="4038600"/>
            <a:ext cx="1219200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dirty="0" err="1" smtClean="0"/>
              <a:t>Sehingga</a:t>
            </a:r>
            <a:r>
              <a:rPr lang="en-US" dirty="0" smtClean="0"/>
              <a:t> :</a:t>
            </a:r>
            <a:endParaRPr lang="en-US" dirty="0"/>
          </a:p>
        </p:txBody>
      </p:sp>
      <p:graphicFrame>
        <p:nvGraphicFramePr>
          <p:cNvPr id="40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590022"/>
              </p:ext>
            </p:extLst>
          </p:nvPr>
        </p:nvGraphicFramePr>
        <p:xfrm>
          <a:off x="4572000" y="4419599"/>
          <a:ext cx="8382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3" name="Equation" r:id="rId31" imgW="533169" imgH="469696" progId="Equation.3">
                  <p:embed/>
                </p:oleObj>
              </mc:Choice>
              <mc:Fallback>
                <p:oleObj name="Equation" r:id="rId31" imgW="533169" imgH="4696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419599"/>
                        <a:ext cx="838200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1034"/>
          <p:cNvSpPr>
            <a:spLocks noChangeArrowheads="1"/>
          </p:cNvSpPr>
          <p:nvPr/>
        </p:nvSpPr>
        <p:spPr bwMode="auto">
          <a:xfrm>
            <a:off x="5562600" y="4724400"/>
            <a:ext cx="666750" cy="1524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2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131670"/>
              </p:ext>
            </p:extLst>
          </p:nvPr>
        </p:nvGraphicFramePr>
        <p:xfrm>
          <a:off x="6324600" y="4548188"/>
          <a:ext cx="133985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4" name="Equation" r:id="rId33" imgW="749160" imgH="266400" progId="Equation.3">
                  <p:embed/>
                </p:oleObj>
              </mc:Choice>
              <mc:Fallback>
                <p:oleObj name="Equation" r:id="rId33" imgW="7491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548188"/>
                        <a:ext cx="1339850" cy="4810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244368"/>
              </p:ext>
            </p:extLst>
          </p:nvPr>
        </p:nvGraphicFramePr>
        <p:xfrm>
          <a:off x="10401300" y="4960323"/>
          <a:ext cx="914400" cy="32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5" name="Equation" r:id="rId35" imgW="749160" imgH="266400" progId="Equation.3">
                  <p:embed/>
                </p:oleObj>
              </mc:Choice>
              <mc:Fallback>
                <p:oleObj name="Equation" r:id="rId35" imgW="7491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01300" y="4960323"/>
                        <a:ext cx="914400" cy="3282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712973"/>
              </p:ext>
            </p:extLst>
          </p:nvPr>
        </p:nvGraphicFramePr>
        <p:xfrm>
          <a:off x="8267700" y="5569923"/>
          <a:ext cx="20970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6" name="Equation" r:id="rId36" imgW="1345616" imgH="393529" progId="Equation.3">
                  <p:embed/>
                </p:oleObj>
              </mc:Choice>
              <mc:Fallback>
                <p:oleObj name="Equation" r:id="rId36" imgW="134561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7700" y="5569923"/>
                        <a:ext cx="2097087" cy="609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7886700" y="3824646"/>
            <a:ext cx="4178300" cy="24618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5158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POKOK BAHASAN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87299"/>
            <a:ext cx="10058400" cy="4023360"/>
          </a:xfrm>
        </p:spPr>
        <p:txBody>
          <a:bodyPr>
            <a:normAutofit/>
          </a:bodyPr>
          <a:lstStyle/>
          <a:p>
            <a:pPr marL="366713" indent="-366713">
              <a:buClrTx/>
              <a:buFont typeface="Wingdings" pitchFamily="2" charset="2"/>
              <a:buChar char="q"/>
            </a:pPr>
            <a:r>
              <a:rPr lang="id-ID" sz="2400" dirty="0" smtClean="0"/>
              <a:t>PENDAHULUAN</a:t>
            </a:r>
          </a:p>
          <a:p>
            <a:pPr marL="366713" indent="-366713">
              <a:buClrTx/>
              <a:buFont typeface="Wingdings" pitchFamily="2" charset="2"/>
              <a:buChar char="q"/>
            </a:pPr>
            <a:r>
              <a:rPr lang="id-ID" sz="2400" dirty="0" smtClean="0"/>
              <a:t>KOEFISIEN PANTUL, KOEFISIEN TERUS, DAN IMPEDANSI INPUT</a:t>
            </a:r>
          </a:p>
          <a:p>
            <a:pPr marL="366713" indent="-366713">
              <a:buClrTx/>
              <a:buFont typeface="Wingdings" pitchFamily="2" charset="2"/>
              <a:buChar char="q"/>
            </a:pPr>
            <a:r>
              <a:rPr lang="id-ID" sz="2400" dirty="0" smtClean="0"/>
              <a:t>GELOMBANG LINTAS 2 MEDIUM (KASUS 1 </a:t>
            </a:r>
            <a:r>
              <a:rPr lang="id-ID" sz="2400" dirty="0" smtClean="0">
                <a:sym typeface="Wingdings" pitchFamily="2" charset="2"/>
              </a:rPr>
              <a:t> MEDIUM 1 : DIELEKTRIK SEMPURNA MEDIUM 2 : DIELEKTRIK SEMPURNA</a:t>
            </a:r>
            <a:r>
              <a:rPr lang="id-ID" sz="2400" dirty="0" smtClean="0"/>
              <a:t>)</a:t>
            </a:r>
          </a:p>
          <a:p>
            <a:pPr marL="366713" indent="-366713">
              <a:buClrTx/>
              <a:buFont typeface="Wingdings" pitchFamily="2" charset="2"/>
              <a:buChar char="q"/>
            </a:pPr>
            <a:r>
              <a:rPr lang="id-ID" sz="2400" dirty="0"/>
              <a:t>GELOMBANG LINTAS 2 MEDIUM (KASUS </a:t>
            </a:r>
            <a:r>
              <a:rPr lang="id-ID" sz="2400" dirty="0" smtClean="0"/>
              <a:t>2 </a:t>
            </a:r>
            <a:r>
              <a:rPr lang="id-ID" sz="2400" dirty="0">
                <a:sym typeface="Wingdings" pitchFamily="2" charset="2"/>
              </a:rPr>
              <a:t> MEDIUM 1 : DIELEKTRIK SEMPURNA MEDIUM 2 : </a:t>
            </a:r>
            <a:r>
              <a:rPr lang="id-ID" sz="2400" dirty="0" smtClean="0">
                <a:sym typeface="Wingdings" pitchFamily="2" charset="2"/>
              </a:rPr>
              <a:t>KONDUKTOR </a:t>
            </a:r>
            <a:r>
              <a:rPr lang="id-ID" sz="2400" dirty="0">
                <a:sym typeface="Wingdings" pitchFamily="2" charset="2"/>
              </a:rPr>
              <a:t>SEMPURNA</a:t>
            </a:r>
            <a:r>
              <a:rPr lang="id-ID" sz="2400" dirty="0" smtClean="0"/>
              <a:t>)</a:t>
            </a:r>
          </a:p>
          <a:p>
            <a:pPr marL="366713" indent="-366713">
              <a:buClrTx/>
              <a:buFont typeface="Wingdings" pitchFamily="2" charset="2"/>
              <a:buChar char="q"/>
            </a:pPr>
            <a:r>
              <a:rPr lang="id-ID" sz="2400" dirty="0" smtClean="0"/>
              <a:t>GELOMBANG BERDIRI DAN KONSEP SWR</a:t>
            </a:r>
          </a:p>
          <a:p>
            <a:pPr marL="366713" indent="-366713">
              <a:buClrTx/>
              <a:buFont typeface="Wingdings" pitchFamily="2" charset="2"/>
              <a:buChar char="q"/>
            </a:pPr>
            <a:r>
              <a:rPr lang="id-ID" sz="2400" dirty="0" smtClean="0"/>
              <a:t>GELOMBANG LINTAS 3 MEDIUM DAN MATCHING IMPEDANCE</a:t>
            </a:r>
            <a:endParaRPr lang="id-ID" sz="2400" dirty="0"/>
          </a:p>
          <a:p>
            <a:pPr marL="366713" indent="-366713">
              <a:buClrTx/>
              <a:buFont typeface="Wingdings" pitchFamily="2" charset="2"/>
              <a:buChar char="q"/>
            </a:pPr>
            <a:endParaRPr lang="id-ID" sz="2400" dirty="0" smtClean="0"/>
          </a:p>
          <a:p>
            <a:pPr>
              <a:buClrTx/>
              <a:buFont typeface="Wingdings" pitchFamily="2" charset="2"/>
              <a:buChar char="q"/>
            </a:pPr>
            <a:endParaRPr lang="id-ID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" y="1"/>
            <a:ext cx="1097280" cy="1274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4990"/>
            <a:ext cx="1905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0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GELOMBANG LINTAS MEDIUM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" y="1"/>
            <a:ext cx="1097280" cy="1274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4990"/>
            <a:ext cx="1905000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1795046"/>
            <a:ext cx="10007600" cy="338554"/>
          </a:xfrm>
          <a:prstGeom prst="rect">
            <a:avLst/>
          </a:prstGeom>
          <a:solidFill>
            <a:srgbClr val="FFC000">
              <a:alpha val="48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Contoh</a:t>
            </a:r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100" y="22733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Gelombang</a:t>
            </a:r>
            <a:r>
              <a:rPr lang="en-US" sz="2000" dirty="0" smtClean="0"/>
              <a:t> </a:t>
            </a:r>
            <a:r>
              <a:rPr lang="en-US" sz="2000" dirty="0" err="1" smtClean="0"/>
              <a:t>elektromagnetik</a:t>
            </a:r>
            <a:r>
              <a:rPr lang="en-US" sz="2000" dirty="0" smtClean="0"/>
              <a:t> 300 MHz </a:t>
            </a:r>
            <a:r>
              <a:rPr lang="en-US" sz="2000" dirty="0" err="1" smtClean="0"/>
              <a:t>ingin</a:t>
            </a:r>
            <a:r>
              <a:rPr lang="en-US" sz="2000" dirty="0" smtClean="0"/>
              <a:t> </a:t>
            </a:r>
            <a:r>
              <a:rPr lang="en-US" sz="2000" dirty="0" err="1" smtClean="0"/>
              <a:t>ditransmisikan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medium 1 </a:t>
            </a:r>
            <a:r>
              <a:rPr lang="en-US" sz="2000" dirty="0" err="1" smtClean="0"/>
              <a:t>menuju</a:t>
            </a:r>
            <a:r>
              <a:rPr lang="en-US" sz="2000" dirty="0" smtClean="0"/>
              <a:t> medium 3 </a:t>
            </a:r>
            <a:r>
              <a:rPr lang="en-US" sz="2000" dirty="0" err="1" smtClean="0"/>
              <a:t>melewati</a:t>
            </a:r>
            <a:r>
              <a:rPr lang="en-US" sz="2000" dirty="0" smtClean="0"/>
              <a:t> medium 2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gambar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064500" y="3352800"/>
            <a:ext cx="3771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Tentukan</a:t>
            </a:r>
            <a:r>
              <a:rPr lang="en-US" dirty="0" smtClean="0"/>
              <a:t> :</a:t>
            </a:r>
          </a:p>
          <a:p>
            <a:pPr marL="279400" indent="-279400">
              <a:buFont typeface="+mj-lt"/>
              <a:buAutoNum type="alphaLcParenR"/>
            </a:pPr>
            <a:r>
              <a:rPr lang="en-US" dirty="0" smtClean="0"/>
              <a:t> </a:t>
            </a:r>
          </a:p>
          <a:p>
            <a:pPr marL="279400" indent="-279400">
              <a:buFont typeface="+mj-lt"/>
              <a:buAutoNum type="alphaLcParenR"/>
            </a:pPr>
            <a:r>
              <a:rPr lang="en-US" dirty="0" smtClean="0"/>
              <a:t>d = …….?</a:t>
            </a:r>
          </a:p>
          <a:p>
            <a:pPr lvl="0" indent="12700"/>
            <a:r>
              <a:rPr lang="en-US" dirty="0" smtClean="0"/>
              <a:t>Agar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gelombang</a:t>
            </a:r>
            <a:r>
              <a:rPr lang="en-US" dirty="0" smtClean="0"/>
              <a:t> </a:t>
            </a:r>
            <a:r>
              <a:rPr lang="en-US" dirty="0" err="1" smtClean="0"/>
              <a:t>pantul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medium 1 ?</a:t>
            </a:r>
          </a:p>
          <a:p>
            <a:pPr marL="279400" indent="-279400"/>
            <a:endParaRPr lang="en-US" dirty="0" smtClean="0"/>
          </a:p>
          <a:p>
            <a:endParaRPr lang="en-US" dirty="0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206993"/>
              </p:ext>
            </p:extLst>
          </p:nvPr>
        </p:nvGraphicFramePr>
        <p:xfrm>
          <a:off x="444499" y="3035300"/>
          <a:ext cx="7481455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3" name="Visio" r:id="rId6" imgW="5214366" imgH="1918335" progId="Visio.Drawing.11">
                  <p:embed/>
                </p:oleObj>
              </mc:Choice>
              <mc:Fallback>
                <p:oleObj name="Visio" r:id="rId6" imgW="5214366" imgH="191833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499" y="3035300"/>
                        <a:ext cx="7481455" cy="274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931915"/>
              </p:ext>
            </p:extLst>
          </p:nvPr>
        </p:nvGraphicFramePr>
        <p:xfrm>
          <a:off x="8445500" y="3657600"/>
          <a:ext cx="11176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4" name="Equation" r:id="rId8" imgW="711000" imgH="215640" progId="Equation.3">
                  <p:embed/>
                </p:oleObj>
              </mc:Choice>
              <mc:Fallback>
                <p:oleObj name="Equation" r:id="rId8" imgW="7110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0" y="3657600"/>
                        <a:ext cx="1117600" cy="3365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480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431897"/>
              </p:ext>
            </p:extLst>
          </p:nvPr>
        </p:nvGraphicFramePr>
        <p:xfrm>
          <a:off x="0" y="0"/>
          <a:ext cx="7481888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1" name="Visio" r:id="rId3" imgW="5214366" imgH="1918335" progId="Visio.Drawing.11">
                  <p:embed/>
                </p:oleObj>
              </mc:Choice>
              <mc:Fallback>
                <p:oleObj name="Visio" r:id="rId3" imgW="5214366" imgH="1918335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481888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3448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Tanya Jawab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" y="1"/>
            <a:ext cx="1097280" cy="1274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4990"/>
            <a:ext cx="1905000" cy="762000"/>
          </a:xfrm>
          <a:prstGeom prst="rect">
            <a:avLst/>
          </a:prstGeom>
        </p:spPr>
      </p:pic>
      <p:pic>
        <p:nvPicPr>
          <p:cNvPr id="7" name="Picture 7" descr="MCj0434403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80701" y="2528454"/>
            <a:ext cx="2085117" cy="27098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708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id-ID" sz="3600" dirty="0" smtClean="0"/>
          </a:p>
          <a:p>
            <a:pPr algn="ctr"/>
            <a:endParaRPr lang="id-ID" sz="3600" dirty="0"/>
          </a:p>
          <a:p>
            <a:pPr algn="ctr"/>
            <a:r>
              <a:rPr lang="id-ID" sz="3600" dirty="0" smtClean="0"/>
              <a:t>TERIMAKASIH</a:t>
            </a:r>
            <a:endParaRPr lang="id-ID" sz="3600" dirty="0"/>
          </a:p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" y="1"/>
            <a:ext cx="1097280" cy="1274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4990"/>
            <a:ext cx="1905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TUJUAN PERKULIAHAN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73444"/>
            <a:ext cx="10058400" cy="3225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 smtClean="0">
                <a:solidFill>
                  <a:schemeClr val="tx1"/>
                </a:solidFill>
              </a:rPr>
              <a:t>Setelah mengikuti perkuliahan modul 5 ini diharapkan :</a:t>
            </a:r>
          </a:p>
          <a:p>
            <a:pPr marL="366713" indent="-366713">
              <a:buClrTx/>
              <a:buFont typeface="Wingdings" pitchFamily="2" charset="2"/>
              <a:buChar char="q"/>
            </a:pPr>
            <a:r>
              <a:rPr lang="id-ID" sz="2400" dirty="0" smtClean="0">
                <a:solidFill>
                  <a:schemeClr val="tx1"/>
                </a:solidFill>
              </a:rPr>
              <a:t>Mahasiswa </a:t>
            </a:r>
            <a:r>
              <a:rPr lang="id-ID" sz="2400" dirty="0">
                <a:solidFill>
                  <a:schemeClr val="tx1"/>
                </a:solidFill>
              </a:rPr>
              <a:t>memahami konsep Koefisien pantul, koefisien transmisi, Impedansi Input, Gelombang Berdiri, dan VSWR                                                             </a:t>
            </a:r>
            <a:endParaRPr lang="id-ID" sz="2400" dirty="0" smtClean="0">
              <a:solidFill>
                <a:schemeClr val="tx1"/>
              </a:solidFill>
            </a:endParaRPr>
          </a:p>
          <a:p>
            <a:pPr marL="366713" indent="-366713">
              <a:buClrTx/>
              <a:buFont typeface="Wingdings" pitchFamily="2" charset="2"/>
              <a:buChar char="q"/>
            </a:pPr>
            <a:r>
              <a:rPr lang="id-ID" sz="2400" dirty="0" smtClean="0">
                <a:solidFill>
                  <a:schemeClr val="tx1"/>
                </a:solidFill>
              </a:rPr>
              <a:t>Mahasiswa </a:t>
            </a:r>
            <a:r>
              <a:rPr lang="id-ID" sz="2400" dirty="0">
                <a:solidFill>
                  <a:schemeClr val="tx1"/>
                </a:solidFill>
              </a:rPr>
              <a:t>mamahami karakteristik perambatan gelombang yang melalui dua atau 3 medium yang berbeda yang jatuh tegak lurus dengan bidang batas                                                                                                          </a:t>
            </a:r>
            <a:endParaRPr lang="id-ID" sz="2400" dirty="0" smtClean="0">
              <a:solidFill>
                <a:schemeClr val="tx1"/>
              </a:solidFill>
            </a:endParaRPr>
          </a:p>
          <a:p>
            <a:pPr marL="366713" indent="-366713">
              <a:buClrTx/>
              <a:buFont typeface="Wingdings" pitchFamily="2" charset="2"/>
              <a:buChar char="q"/>
            </a:pPr>
            <a:r>
              <a:rPr lang="id-ID" sz="2400" dirty="0" smtClean="0">
                <a:solidFill>
                  <a:schemeClr val="tx1"/>
                </a:solidFill>
              </a:rPr>
              <a:t>mahasiswa </a:t>
            </a:r>
            <a:r>
              <a:rPr lang="id-ID" sz="2400" dirty="0">
                <a:solidFill>
                  <a:schemeClr val="tx1"/>
                </a:solidFill>
              </a:rPr>
              <a:t>memahami Konsep dan mampu merancang matching Impedansi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" y="1"/>
            <a:ext cx="1097280" cy="1274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4990"/>
            <a:ext cx="1905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6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PENDAHULUAN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" y="1"/>
            <a:ext cx="1097280" cy="1274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4990"/>
            <a:ext cx="1905000" cy="762000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2570231" y="1825625"/>
            <a:ext cx="1524000" cy="2133600"/>
          </a:xfrm>
          <a:prstGeom prst="rect">
            <a:avLst/>
          </a:prstGeom>
          <a:solidFill>
            <a:schemeClr val="folHlink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046231" y="1825625"/>
            <a:ext cx="1524000" cy="2133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>
            <a:off x="1503431" y="2740025"/>
            <a:ext cx="1066800" cy="0"/>
          </a:xfrm>
          <a:prstGeom prst="line">
            <a:avLst/>
          </a:prstGeom>
          <a:noFill/>
          <a:ln w="38100">
            <a:solidFill>
              <a:srgbClr val="0B02BE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2646431" y="2740025"/>
            <a:ext cx="1066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1427231" y="2968625"/>
            <a:ext cx="1066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5034030" y="1901825"/>
            <a:ext cx="6103869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79400" lvl="1" indent="-279400">
              <a:buFont typeface="Wingdings" pitchFamily="2" charset="2"/>
              <a:buChar char="q"/>
            </a:pP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gelombang</a:t>
            </a:r>
            <a:r>
              <a:rPr lang="en-US" sz="2000" dirty="0" smtClean="0"/>
              <a:t> </a:t>
            </a:r>
            <a:r>
              <a:rPr lang="en-US" sz="2000" dirty="0" err="1"/>
              <a:t>datar</a:t>
            </a:r>
            <a:r>
              <a:rPr lang="en-US" sz="2000" dirty="0"/>
              <a:t> </a:t>
            </a:r>
            <a:r>
              <a:rPr lang="en-US" sz="2000" dirty="0" err="1"/>
              <a:t>serbasama</a:t>
            </a:r>
            <a:r>
              <a:rPr lang="en-US" sz="2000" dirty="0"/>
              <a:t> </a:t>
            </a:r>
            <a:r>
              <a:rPr lang="en-US" sz="2000" dirty="0" err="1" smtClean="0"/>
              <a:t>melewati</a:t>
            </a:r>
            <a:r>
              <a:rPr lang="en-US" sz="2000" dirty="0" smtClean="0"/>
              <a:t> </a:t>
            </a:r>
            <a:r>
              <a:rPr lang="en-US" sz="2000" dirty="0"/>
              <a:t>2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medium. </a:t>
            </a:r>
            <a:r>
              <a:rPr lang="en-US" sz="2000" dirty="0" err="1"/>
              <a:t>Terdapat</a:t>
            </a:r>
            <a:r>
              <a:rPr lang="en-US" sz="2000" dirty="0"/>
              <a:t> 2 </a:t>
            </a:r>
            <a:r>
              <a:rPr lang="en-US" sz="2000" dirty="0" err="1"/>
              <a:t>kemungkinan</a:t>
            </a:r>
            <a:r>
              <a:rPr lang="en-US" sz="2000" dirty="0"/>
              <a:t> </a:t>
            </a:r>
            <a:r>
              <a:rPr lang="en-US" sz="2000" dirty="0" err="1"/>
              <a:t>perlakuan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gelombang</a:t>
            </a:r>
            <a:r>
              <a:rPr lang="en-US" sz="2000" dirty="0"/>
              <a:t>, </a:t>
            </a:r>
            <a:r>
              <a:rPr lang="en-US" sz="2000" dirty="0" err="1"/>
              <a:t>yaitu</a:t>
            </a:r>
            <a:r>
              <a:rPr lang="en-US" sz="2000" dirty="0"/>
              <a:t> : </a:t>
            </a:r>
            <a:endParaRPr lang="en-US" sz="2000" dirty="0" smtClean="0"/>
          </a:p>
          <a:p>
            <a:pPr marL="635000" lvl="2" indent="-342900">
              <a:buFont typeface="+mj-lt"/>
              <a:buAutoNum type="arabicParenR"/>
            </a:pPr>
            <a:r>
              <a:rPr lang="en-US" sz="2000" dirty="0" err="1" smtClean="0"/>
              <a:t>gelombang</a:t>
            </a:r>
            <a:r>
              <a:rPr lang="en-US" sz="2000" dirty="0" smtClean="0"/>
              <a:t> </a:t>
            </a:r>
            <a:r>
              <a:rPr lang="en-US" sz="2000" dirty="0" err="1"/>
              <a:t>dibiaskan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diteruskan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</a:p>
          <a:p>
            <a:pPr marL="635000" lvl="2" indent="-342900">
              <a:buFont typeface="+mj-lt"/>
              <a:buAutoNum type="arabicParenR"/>
            </a:pPr>
            <a:r>
              <a:rPr lang="en-US" sz="2000" dirty="0" err="1" smtClean="0"/>
              <a:t>gelombang</a:t>
            </a:r>
            <a:r>
              <a:rPr lang="en-US" sz="2000" dirty="0" smtClean="0"/>
              <a:t> </a:t>
            </a:r>
            <a:r>
              <a:rPr lang="en-US" sz="2000" dirty="0" err="1"/>
              <a:t>dipantulkan</a:t>
            </a:r>
            <a:r>
              <a:rPr lang="en-US" sz="2000" dirty="0"/>
              <a:t> . </a:t>
            </a:r>
            <a:endParaRPr lang="en-US" sz="2000" dirty="0" smtClean="0"/>
          </a:p>
          <a:p>
            <a:pPr marL="342900" lvl="2" indent="-342900">
              <a:buFont typeface="Wingdings" pitchFamily="2" charset="2"/>
              <a:buChar char="q"/>
            </a:pPr>
            <a:r>
              <a:rPr lang="en-US" sz="2000" dirty="0" err="1" smtClean="0"/>
              <a:t>Asumsi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:</a:t>
            </a:r>
          </a:p>
          <a:p>
            <a:pPr marL="635000" lvl="3" indent="-342900">
              <a:buFont typeface="+mj-lt"/>
              <a:buAutoNum type="arabicParenR"/>
            </a:pPr>
            <a:r>
              <a:rPr lang="en-US" sz="2000" dirty="0" err="1" smtClean="0"/>
              <a:t>Gelombang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diamati</a:t>
            </a:r>
            <a:r>
              <a:rPr lang="en-US" sz="2000" dirty="0" smtClean="0"/>
              <a:t> : monochromatic uniform plane wave</a:t>
            </a:r>
          </a:p>
          <a:p>
            <a:pPr marL="635000" lvl="3" indent="-342900">
              <a:buFont typeface="+mj-lt"/>
              <a:buAutoNum type="arabicParenR"/>
            </a:pPr>
            <a:r>
              <a:rPr lang="en-US" sz="2000" dirty="0" smtClean="0"/>
              <a:t>Medium yang </a:t>
            </a:r>
            <a:r>
              <a:rPr lang="en-US" sz="2000" dirty="0" err="1" smtClean="0"/>
              <a:t>dibahas</a:t>
            </a:r>
            <a:r>
              <a:rPr lang="en-US" sz="2000" dirty="0" smtClean="0"/>
              <a:t>: infinite extent </a:t>
            </a:r>
            <a:endParaRPr lang="id-ID" sz="2000" dirty="0" smtClean="0"/>
          </a:p>
          <a:p>
            <a:pPr marL="635000" lvl="3" indent="-342900">
              <a:buFont typeface="+mj-lt"/>
              <a:buAutoNum type="arabicParenR"/>
            </a:pPr>
            <a:r>
              <a:rPr lang="id-ID" sz="2000" dirty="0" smtClean="0"/>
              <a:t>Medium Jatuh Normal</a:t>
            </a:r>
          </a:p>
          <a:p>
            <a:pPr marL="292100" lvl="3"/>
            <a:endParaRPr lang="en-US" sz="2000" dirty="0" smtClean="0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2570231" y="4124325"/>
            <a:ext cx="1524000" cy="2133600"/>
          </a:xfrm>
          <a:prstGeom prst="rect">
            <a:avLst/>
          </a:prstGeom>
          <a:solidFill>
            <a:schemeClr val="folHlink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1046231" y="4124325"/>
            <a:ext cx="1524000" cy="2133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 flipV="1">
            <a:off x="1427231" y="5267325"/>
            <a:ext cx="1143000" cy="609600"/>
          </a:xfrm>
          <a:prstGeom prst="line">
            <a:avLst/>
          </a:prstGeom>
          <a:noFill/>
          <a:ln w="38100">
            <a:solidFill>
              <a:srgbClr val="0B02BE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 flipV="1">
            <a:off x="2646431" y="5038725"/>
            <a:ext cx="1066800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>
            <a:off x="1503431" y="4505325"/>
            <a:ext cx="106680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1300231" y="1816100"/>
            <a:ext cx="3048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452631" y="3949700"/>
            <a:ext cx="28956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452631" y="4114800"/>
            <a:ext cx="28956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528831" y="6248400"/>
            <a:ext cx="28956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66831" y="1814512"/>
            <a:ext cx="914400" cy="15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891031" y="1816100"/>
            <a:ext cx="914400" cy="15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66831" y="3948112"/>
            <a:ext cx="914400" cy="15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891031" y="3948112"/>
            <a:ext cx="914400" cy="15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66831" y="4113212"/>
            <a:ext cx="914400" cy="15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66831" y="6246812"/>
            <a:ext cx="914400" cy="15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891031" y="4114800"/>
            <a:ext cx="914400" cy="15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967231" y="6246812"/>
            <a:ext cx="914400" cy="15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137983" y="1887438"/>
            <a:ext cx="2109918" cy="276999"/>
          </a:xfrm>
          <a:prstGeom prst="rect">
            <a:avLst/>
          </a:prstGeom>
          <a:solidFill>
            <a:srgbClr val="FFFF00">
              <a:alpha val="5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d-ID" sz="1200" b="1" dirty="0" smtClean="0"/>
              <a:t>GELOMBANG JATUH NORMAL</a:t>
            </a:r>
            <a:endParaRPr lang="en-US" sz="1200" b="1" dirty="0"/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57312" y="4167862"/>
            <a:ext cx="2109918" cy="276999"/>
          </a:xfrm>
          <a:prstGeom prst="rect">
            <a:avLst/>
          </a:prstGeom>
          <a:solidFill>
            <a:srgbClr val="FFFF00">
              <a:alpha val="5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d-ID" sz="1200" b="1" dirty="0" smtClean="0"/>
              <a:t>GELOMBANG JATUH MIRING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39387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GELOMBANG LINTAS MEDIUM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" y="1"/>
            <a:ext cx="1097280" cy="1274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4990"/>
            <a:ext cx="1905000" cy="762000"/>
          </a:xfrm>
          <a:prstGeom prst="rect">
            <a:avLst/>
          </a:prstGeom>
        </p:spPr>
      </p:pic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622300" y="1600200"/>
            <a:ext cx="4114800" cy="3886200"/>
            <a:chOff x="336" y="288"/>
            <a:chExt cx="2592" cy="2448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1296" y="864"/>
              <a:ext cx="960" cy="1632"/>
            </a:xfrm>
            <a:prstGeom prst="rect">
              <a:avLst/>
            </a:prstGeom>
            <a:solidFill>
              <a:schemeClr val="folHlink">
                <a:alpha val="41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336" y="864"/>
              <a:ext cx="960" cy="16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624" y="1584"/>
              <a:ext cx="672" cy="0"/>
            </a:xfrm>
            <a:prstGeom prst="line">
              <a:avLst/>
            </a:prstGeom>
            <a:noFill/>
            <a:ln w="38100">
              <a:solidFill>
                <a:srgbClr val="0B02BE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344" y="1584"/>
              <a:ext cx="76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480" y="2164"/>
              <a:ext cx="76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384" y="624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u="sng" dirty="0" smtClean="0"/>
                <a:t>Medium</a:t>
              </a:r>
              <a:r>
                <a:rPr lang="en-US" sz="1800" b="1" u="sng" dirty="0" smtClean="0"/>
                <a:t> </a:t>
              </a:r>
              <a:r>
                <a:rPr lang="en-US" sz="1800" b="1" u="sng" dirty="0"/>
                <a:t>1</a:t>
              </a: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1344" y="624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u="sng" dirty="0" smtClean="0"/>
                <a:t>Medium</a:t>
              </a:r>
              <a:r>
                <a:rPr lang="en-US" sz="1800" b="1" dirty="0" smtClean="0"/>
                <a:t> </a:t>
              </a:r>
              <a:r>
                <a:rPr lang="en-US" sz="1800" b="1" dirty="0"/>
                <a:t>2</a:t>
              </a:r>
            </a:p>
          </p:txBody>
        </p:sp>
        <p:graphicFrame>
          <p:nvGraphicFramePr>
            <p:cNvPr id="15" name="Object 10"/>
            <p:cNvGraphicFramePr>
              <a:graphicFrameLocks noChangeAspect="1"/>
            </p:cNvGraphicFramePr>
            <p:nvPr/>
          </p:nvGraphicFramePr>
          <p:xfrm>
            <a:off x="528" y="912"/>
            <a:ext cx="576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90" name="Equation" r:id="rId6" imgW="533160" imgH="215640" progId="Equation.3">
                    <p:embed/>
                  </p:oleObj>
                </mc:Choice>
                <mc:Fallback>
                  <p:oleObj name="Equation" r:id="rId6" imgW="5331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912"/>
                          <a:ext cx="576" cy="232"/>
                        </a:xfrm>
                        <a:prstGeom prst="rect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1"/>
            <p:cNvGraphicFramePr>
              <a:graphicFrameLocks noChangeAspect="1"/>
            </p:cNvGraphicFramePr>
            <p:nvPr/>
          </p:nvGraphicFramePr>
          <p:xfrm>
            <a:off x="1413" y="912"/>
            <a:ext cx="631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91" name="Equation" r:id="rId8" imgW="583920" imgH="215640" progId="Equation.3">
                    <p:embed/>
                  </p:oleObj>
                </mc:Choice>
                <mc:Fallback>
                  <p:oleObj name="Equation" r:id="rId8" imgW="5839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3" y="912"/>
                          <a:ext cx="631" cy="232"/>
                        </a:xfrm>
                        <a:prstGeom prst="rect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2"/>
            <p:cNvGraphicFramePr>
              <a:graphicFrameLocks noChangeAspect="1"/>
            </p:cNvGraphicFramePr>
            <p:nvPr/>
          </p:nvGraphicFramePr>
          <p:xfrm>
            <a:off x="432" y="1292"/>
            <a:ext cx="632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92" name="Equation" r:id="rId10" imgW="495000" imgH="228600" progId="Equation.3">
                    <p:embed/>
                  </p:oleObj>
                </mc:Choice>
                <mc:Fallback>
                  <p:oleObj name="Equation" r:id="rId10" imgW="495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1292"/>
                          <a:ext cx="632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4"/>
            <p:cNvGraphicFramePr>
              <a:graphicFrameLocks noChangeAspect="1"/>
            </p:cNvGraphicFramePr>
            <p:nvPr/>
          </p:nvGraphicFramePr>
          <p:xfrm>
            <a:off x="1344" y="1292"/>
            <a:ext cx="632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93" name="Equation" r:id="rId12" imgW="495000" imgH="228600" progId="Equation.3">
                    <p:embed/>
                  </p:oleObj>
                </mc:Choice>
                <mc:Fallback>
                  <p:oleObj name="Equation" r:id="rId12" imgW="495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1292"/>
                          <a:ext cx="632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5"/>
            <p:cNvGraphicFramePr>
              <a:graphicFrameLocks noChangeAspect="1"/>
            </p:cNvGraphicFramePr>
            <p:nvPr/>
          </p:nvGraphicFramePr>
          <p:xfrm>
            <a:off x="624" y="1872"/>
            <a:ext cx="632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94" name="Equation" r:id="rId14" imgW="495000" imgH="228600" progId="Equation.3">
                    <p:embed/>
                  </p:oleObj>
                </mc:Choice>
                <mc:Fallback>
                  <p:oleObj name="Equation" r:id="rId14" imgW="495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1872"/>
                          <a:ext cx="632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384" y="1536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glb datang</a:t>
              </a: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1344" y="1545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glb terus</a:t>
              </a: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384" y="21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800" b="1"/>
                <a:t>glb pantul</a:t>
              </a:r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1296" y="2496"/>
              <a:ext cx="13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V="1">
              <a:off x="1296" y="528"/>
              <a:ext cx="0" cy="19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1008" y="2486"/>
              <a:ext cx="6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/>
                <a:t>z = 0</a:t>
              </a: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2688" y="2304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/>
                <a:t>z</a:t>
              </a:r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1200" y="288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/>
                <a:t>x</a:t>
              </a:r>
            </a:p>
          </p:txBody>
        </p:sp>
      </p:grp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4146550" y="1866106"/>
            <a:ext cx="786765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err="1"/>
              <a:t>Misalkan</a:t>
            </a:r>
            <a:r>
              <a:rPr lang="en-US" sz="1600" b="1" dirty="0"/>
              <a:t> </a:t>
            </a:r>
            <a:r>
              <a:rPr lang="en-US" sz="1600" b="1" dirty="0" err="1"/>
              <a:t>gelombang</a:t>
            </a:r>
            <a:r>
              <a:rPr lang="en-US" sz="1600" b="1" dirty="0"/>
              <a:t> </a:t>
            </a:r>
            <a:r>
              <a:rPr lang="en-US" sz="1600" b="1" dirty="0" err="1"/>
              <a:t>datang</a:t>
            </a:r>
            <a:r>
              <a:rPr lang="en-US" sz="1600" b="1" dirty="0"/>
              <a:t> normal</a:t>
            </a:r>
            <a:r>
              <a:rPr lang="en-US" sz="1600" dirty="0"/>
              <a:t> (</a:t>
            </a:r>
            <a:r>
              <a:rPr lang="en-US" sz="1600" dirty="0" err="1"/>
              <a:t>tegaklurus</a:t>
            </a:r>
            <a:r>
              <a:rPr lang="en-US" sz="1600" dirty="0"/>
              <a:t>)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bidang</a:t>
            </a:r>
            <a:r>
              <a:rPr lang="en-US" sz="1600" dirty="0"/>
              <a:t> </a:t>
            </a:r>
            <a:r>
              <a:rPr lang="en-US" sz="1600" dirty="0" err="1"/>
              <a:t>batas</a:t>
            </a:r>
            <a:r>
              <a:rPr lang="en-US" sz="1600" dirty="0"/>
              <a:t>, </a:t>
            </a:r>
            <a:r>
              <a:rPr lang="en-US" sz="1600" dirty="0" err="1"/>
              <a:t>maka</a:t>
            </a:r>
            <a:r>
              <a:rPr lang="en-US" sz="1600" dirty="0"/>
              <a:t> </a:t>
            </a:r>
            <a:r>
              <a:rPr lang="en-US" sz="1600" dirty="0" err="1"/>
              <a:t>persamaan-persamaan</a:t>
            </a:r>
            <a:r>
              <a:rPr lang="en-US" sz="1600" dirty="0"/>
              <a:t> </a:t>
            </a:r>
            <a:r>
              <a:rPr lang="en-US" sz="1600" dirty="0" err="1"/>
              <a:t>gelombang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dituliskan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bentuk</a:t>
            </a:r>
            <a:r>
              <a:rPr lang="en-US" sz="1600" dirty="0"/>
              <a:t> </a:t>
            </a:r>
            <a:r>
              <a:rPr lang="en-US" sz="1600" dirty="0" err="1"/>
              <a:t>fasor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 : 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4114800" y="245983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/>
              <a:t>Gelombang</a:t>
            </a:r>
            <a:r>
              <a:rPr lang="en-US" b="1" dirty="0"/>
              <a:t> </a:t>
            </a:r>
            <a:r>
              <a:rPr lang="en-US" b="1" dirty="0" err="1"/>
              <a:t>datang</a:t>
            </a:r>
            <a:r>
              <a:rPr lang="en-US" b="1" dirty="0"/>
              <a:t> </a:t>
            </a:r>
          </a:p>
        </p:txBody>
      </p:sp>
      <p:graphicFrame>
        <p:nvGraphicFramePr>
          <p:cNvPr id="30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178218"/>
              </p:ext>
            </p:extLst>
          </p:nvPr>
        </p:nvGraphicFramePr>
        <p:xfrm>
          <a:off x="4133850" y="2810667"/>
          <a:ext cx="2266950" cy="179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5" name="Equation" r:id="rId16" imgW="1511280" imgH="1193760" progId="Equation.3">
                  <p:embed/>
                </p:oleObj>
              </mc:Choice>
              <mc:Fallback>
                <p:oleObj name="Equation" r:id="rId16" imgW="1511280" imgH="119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3850" y="2810667"/>
                        <a:ext cx="2266950" cy="179243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781800" y="245983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/>
              <a:t>Gelombang</a:t>
            </a:r>
            <a:r>
              <a:rPr lang="en-US" b="1" dirty="0"/>
              <a:t> </a:t>
            </a:r>
            <a:r>
              <a:rPr lang="en-US" b="1" dirty="0" err="1"/>
              <a:t>terus</a:t>
            </a:r>
            <a:endParaRPr lang="en-US" b="1" dirty="0"/>
          </a:p>
        </p:txBody>
      </p:sp>
      <p:graphicFrame>
        <p:nvGraphicFramePr>
          <p:cNvPr id="3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061074"/>
              </p:ext>
            </p:extLst>
          </p:nvPr>
        </p:nvGraphicFramePr>
        <p:xfrm>
          <a:off x="6762750" y="2801143"/>
          <a:ext cx="2381250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6" name="Equation" r:id="rId18" imgW="1562040" imgH="1193760" progId="Equation.3">
                  <p:embed/>
                </p:oleObj>
              </mc:Choice>
              <mc:Fallback>
                <p:oleObj name="Equation" r:id="rId18" imgW="1562040" imgH="119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0" y="2801143"/>
                        <a:ext cx="2381250" cy="18224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9353550" y="241275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/>
              <a:t>Gelombang</a:t>
            </a:r>
            <a:r>
              <a:rPr lang="en-US" b="1" dirty="0"/>
              <a:t> </a:t>
            </a:r>
            <a:r>
              <a:rPr lang="en-US" b="1" dirty="0" err="1"/>
              <a:t>pantul</a:t>
            </a:r>
            <a:r>
              <a:rPr lang="en-US" b="1" dirty="0"/>
              <a:t>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07354"/>
              </p:ext>
            </p:extLst>
          </p:nvPr>
        </p:nvGraphicFramePr>
        <p:xfrm>
          <a:off x="9328150" y="2805113"/>
          <a:ext cx="248285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7" name="Equation" r:id="rId20" imgW="1600200" imgH="1193760" progId="Equation.3">
                  <p:embed/>
                </p:oleObj>
              </mc:Choice>
              <mc:Fallback>
                <p:oleObj name="Equation" r:id="rId20" imgW="1600200" imgH="119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8150" y="2805113"/>
                        <a:ext cx="2482850" cy="1854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AutoShape 34"/>
          <p:cNvSpPr>
            <a:spLocks/>
          </p:cNvSpPr>
          <p:nvPr/>
        </p:nvSpPr>
        <p:spPr bwMode="auto">
          <a:xfrm rot="16200000">
            <a:off x="6705600" y="3028155"/>
            <a:ext cx="152400" cy="3352800"/>
          </a:xfrm>
          <a:prstGeom prst="leftBrace">
            <a:avLst>
              <a:gd name="adj1" fmla="val 183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5181600" y="4704555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merambat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sumbu</a:t>
            </a:r>
            <a:r>
              <a:rPr lang="en-US" dirty="0"/>
              <a:t> </a:t>
            </a:r>
            <a:r>
              <a:rPr lang="en-US" b="1" dirty="0"/>
              <a:t>z </a:t>
            </a:r>
            <a:r>
              <a:rPr lang="en-US" b="1" dirty="0" err="1"/>
              <a:t>positif</a:t>
            </a:r>
            <a:endParaRPr lang="en-US" b="1" dirty="0"/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9048750" y="4632325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merambat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sumbu</a:t>
            </a:r>
            <a:r>
              <a:rPr lang="en-US" dirty="0"/>
              <a:t> </a:t>
            </a:r>
            <a:r>
              <a:rPr lang="en-US" b="1" dirty="0"/>
              <a:t>z </a:t>
            </a:r>
            <a:r>
              <a:rPr lang="en-US" b="1" dirty="0" err="1"/>
              <a:t>negatif</a:t>
            </a:r>
            <a:endParaRPr lang="en-US" b="1" dirty="0"/>
          </a:p>
        </p:txBody>
      </p:sp>
      <p:sp>
        <p:nvSpPr>
          <p:cNvPr id="54" name="Rectangle 19"/>
          <p:cNvSpPr>
            <a:spLocks noChangeArrowheads="1"/>
          </p:cNvSpPr>
          <p:nvPr/>
        </p:nvSpPr>
        <p:spPr bwMode="auto">
          <a:xfrm>
            <a:off x="393700" y="88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96900" y="5346703"/>
            <a:ext cx="6788150" cy="988458"/>
            <a:chOff x="2565400" y="5219700"/>
            <a:chExt cx="7969250" cy="1216563"/>
          </a:xfrm>
        </p:grpSpPr>
        <p:sp>
          <p:nvSpPr>
            <p:cNvPr id="39" name="Rectangle 51"/>
            <p:cNvSpPr>
              <a:spLocks noChangeArrowheads="1"/>
            </p:cNvSpPr>
            <p:nvPr/>
          </p:nvSpPr>
          <p:spPr bwMode="auto">
            <a:xfrm>
              <a:off x="2565400" y="5308600"/>
              <a:ext cx="7556500" cy="1016000"/>
            </a:xfrm>
            <a:prstGeom prst="rect">
              <a:avLst/>
            </a:prstGeom>
            <a:solidFill>
              <a:schemeClr val="folHlink">
                <a:alpha val="41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 flipV="1">
              <a:off x="3327400" y="5372100"/>
              <a:ext cx="0" cy="5334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 flipV="1">
              <a:off x="3327400" y="59055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 flipH="1">
              <a:off x="3022600" y="5905500"/>
              <a:ext cx="30480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46"/>
            <p:cNvSpPr txBox="1">
              <a:spLocks noChangeArrowheads="1"/>
            </p:cNvSpPr>
            <p:nvPr/>
          </p:nvSpPr>
          <p:spPr bwMode="auto">
            <a:xfrm>
              <a:off x="3784600" y="5600700"/>
              <a:ext cx="381000" cy="454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</a:t>
              </a:r>
            </a:p>
          </p:txBody>
        </p:sp>
        <p:sp>
          <p:nvSpPr>
            <p:cNvPr id="50" name="Text Box 47"/>
            <p:cNvSpPr txBox="1">
              <a:spLocks noChangeArrowheads="1"/>
            </p:cNvSpPr>
            <p:nvPr/>
          </p:nvSpPr>
          <p:spPr bwMode="auto">
            <a:xfrm>
              <a:off x="2946400" y="5219700"/>
              <a:ext cx="381000" cy="454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</a:t>
              </a:r>
            </a:p>
          </p:txBody>
        </p:sp>
        <p:sp>
          <p:nvSpPr>
            <p:cNvPr id="51" name="Text Box 48"/>
            <p:cNvSpPr txBox="1">
              <a:spLocks noChangeArrowheads="1"/>
            </p:cNvSpPr>
            <p:nvPr/>
          </p:nvSpPr>
          <p:spPr bwMode="auto">
            <a:xfrm>
              <a:off x="2717800" y="5981701"/>
              <a:ext cx="381000" cy="454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H</a:t>
              </a:r>
            </a:p>
          </p:txBody>
        </p:sp>
        <p:sp>
          <p:nvSpPr>
            <p:cNvPr id="52" name="Text Box 49"/>
            <p:cNvSpPr txBox="1">
              <a:spLocks noChangeArrowheads="1"/>
            </p:cNvSpPr>
            <p:nvPr/>
          </p:nvSpPr>
          <p:spPr bwMode="auto">
            <a:xfrm>
              <a:off x="4089400" y="5600700"/>
              <a:ext cx="2362200" cy="537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b="1" dirty="0" err="1"/>
                <a:t>gelombang</a:t>
              </a:r>
              <a:r>
                <a:rPr lang="en-US" sz="1400" b="1" dirty="0"/>
                <a:t> </a:t>
              </a:r>
              <a:r>
                <a:rPr lang="en-US" sz="1400" b="1" dirty="0" err="1"/>
                <a:t>datang</a:t>
              </a:r>
              <a:r>
                <a:rPr lang="en-US" sz="1400" b="1" dirty="0"/>
                <a:t> </a:t>
              </a:r>
              <a:r>
                <a:rPr lang="en-US" sz="1400" b="1" dirty="0" err="1"/>
                <a:t>dan</a:t>
              </a:r>
              <a:r>
                <a:rPr lang="en-US" sz="1400" b="1" dirty="0"/>
                <a:t> </a:t>
              </a:r>
              <a:r>
                <a:rPr lang="en-US" sz="1400" b="1" dirty="0" err="1"/>
                <a:t>gelombang</a:t>
              </a:r>
              <a:r>
                <a:rPr lang="en-US" sz="1400" b="1" dirty="0"/>
                <a:t> </a:t>
              </a:r>
              <a:r>
                <a:rPr lang="en-US" sz="1400" b="1" dirty="0" err="1"/>
                <a:t>terus</a:t>
              </a:r>
              <a:endParaRPr lang="en-US" sz="1400" b="1" dirty="0"/>
            </a:p>
          </p:txBody>
        </p:sp>
        <p:sp>
          <p:nvSpPr>
            <p:cNvPr id="55" name="Line 40"/>
            <p:cNvSpPr>
              <a:spLocks noChangeShapeType="1"/>
            </p:cNvSpPr>
            <p:nvPr/>
          </p:nvSpPr>
          <p:spPr bwMode="auto">
            <a:xfrm flipV="1">
              <a:off x="7486650" y="5676900"/>
              <a:ext cx="0" cy="53340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41"/>
            <p:cNvSpPr>
              <a:spLocks noChangeShapeType="1"/>
            </p:cNvSpPr>
            <p:nvPr/>
          </p:nvSpPr>
          <p:spPr bwMode="auto">
            <a:xfrm flipV="1">
              <a:off x="6953250" y="6210300"/>
              <a:ext cx="53340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42"/>
            <p:cNvSpPr>
              <a:spLocks noChangeShapeType="1"/>
            </p:cNvSpPr>
            <p:nvPr/>
          </p:nvSpPr>
          <p:spPr bwMode="auto">
            <a:xfrm flipH="1">
              <a:off x="7486650" y="5829300"/>
              <a:ext cx="381000" cy="38100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43"/>
            <p:cNvSpPr txBox="1">
              <a:spLocks noChangeArrowheads="1"/>
            </p:cNvSpPr>
            <p:nvPr/>
          </p:nvSpPr>
          <p:spPr bwMode="auto">
            <a:xfrm>
              <a:off x="6800850" y="5829300"/>
              <a:ext cx="381000" cy="454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</a:t>
              </a:r>
            </a:p>
          </p:txBody>
        </p:sp>
        <p:sp>
          <p:nvSpPr>
            <p:cNvPr id="59" name="Text Box 44"/>
            <p:cNvSpPr txBox="1">
              <a:spLocks noChangeArrowheads="1"/>
            </p:cNvSpPr>
            <p:nvPr/>
          </p:nvSpPr>
          <p:spPr bwMode="auto">
            <a:xfrm>
              <a:off x="7334250" y="5295901"/>
              <a:ext cx="381000" cy="454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</a:t>
              </a:r>
            </a:p>
          </p:txBody>
        </p:sp>
        <p:sp>
          <p:nvSpPr>
            <p:cNvPr id="60" name="Text Box 45"/>
            <p:cNvSpPr txBox="1">
              <a:spLocks noChangeArrowheads="1"/>
            </p:cNvSpPr>
            <p:nvPr/>
          </p:nvSpPr>
          <p:spPr bwMode="auto">
            <a:xfrm>
              <a:off x="7715250" y="5448300"/>
              <a:ext cx="381000" cy="454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H</a:t>
              </a:r>
            </a:p>
          </p:txBody>
        </p:sp>
        <p:sp>
          <p:nvSpPr>
            <p:cNvPr id="61" name="Text Box 50"/>
            <p:cNvSpPr txBox="1">
              <a:spLocks noChangeArrowheads="1"/>
            </p:cNvSpPr>
            <p:nvPr/>
          </p:nvSpPr>
          <p:spPr bwMode="auto">
            <a:xfrm>
              <a:off x="8172450" y="5829300"/>
              <a:ext cx="2362200" cy="325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b="1" dirty="0" err="1"/>
                <a:t>gelombang</a:t>
              </a:r>
              <a:r>
                <a:rPr lang="en-US" sz="1400" b="1" dirty="0"/>
                <a:t> </a:t>
              </a:r>
              <a:r>
                <a:rPr lang="en-US" sz="1400" b="1" dirty="0" err="1"/>
                <a:t>pantul</a:t>
              </a:r>
              <a:r>
                <a:rPr lang="en-US" sz="1400" b="1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300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GELOMBANG LINTAS MEDIUM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" y="1"/>
            <a:ext cx="1097280" cy="1274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4990"/>
            <a:ext cx="1905000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8400" y="1795046"/>
            <a:ext cx="8534400" cy="338554"/>
          </a:xfrm>
          <a:prstGeom prst="rect">
            <a:avLst/>
          </a:prstGeom>
          <a:solidFill>
            <a:srgbClr val="FFC000">
              <a:alpha val="48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Koefisien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pantul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l-G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Γ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Koefisien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Terus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l-G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Τ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Impedansi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Input (</a:t>
            </a:r>
            <a:r>
              <a:rPr lang="el-G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η</a:t>
            </a:r>
            <a:r>
              <a:rPr lang="en-US" sz="16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960883"/>
              </p:ext>
            </p:extLst>
          </p:nvPr>
        </p:nvGraphicFramePr>
        <p:xfrm>
          <a:off x="444500" y="2332037"/>
          <a:ext cx="57150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8" name="Visio" r:id="rId6" imgW="3572637" imgH="1646682" progId="Visio.Drawing.11">
                  <p:embed/>
                </p:oleObj>
              </mc:Choice>
              <mc:Fallback>
                <p:oleObj name="Visio" r:id="rId6" imgW="3572637" imgH="164668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" y="2332037"/>
                        <a:ext cx="5715000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691549"/>
              </p:ext>
            </p:extLst>
          </p:nvPr>
        </p:nvGraphicFramePr>
        <p:xfrm>
          <a:off x="5257006" y="5316340"/>
          <a:ext cx="2643187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9" name="Equation" r:id="rId8" imgW="1638000" imgH="457200" progId="Equation.3">
                  <p:embed/>
                </p:oleObj>
              </mc:Choice>
              <mc:Fallback>
                <p:oleObj name="Equation" r:id="rId8" imgW="1638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006" y="5316340"/>
                        <a:ext cx="2643187" cy="7366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5372100" y="4981574"/>
            <a:ext cx="18288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 i="1" dirty="0"/>
              <a:t>“ </a:t>
            </a:r>
            <a:r>
              <a:rPr lang="en-US" sz="1600" b="1" i="1" dirty="0" err="1"/>
              <a:t>Koefisien</a:t>
            </a:r>
            <a:r>
              <a:rPr lang="en-US" sz="1600" b="1" i="1" dirty="0"/>
              <a:t> </a:t>
            </a:r>
            <a:r>
              <a:rPr lang="en-US" sz="1600" b="1" i="1" dirty="0" err="1"/>
              <a:t>Pantul</a:t>
            </a:r>
            <a:r>
              <a:rPr lang="en-US" sz="1600" b="1" i="1" dirty="0"/>
              <a:t> “ </a:t>
            </a:r>
          </a:p>
        </p:txBody>
      </p:sp>
      <p:graphicFrame>
        <p:nvGraphicFramePr>
          <p:cNvPr id="1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687123"/>
              </p:ext>
            </p:extLst>
          </p:nvPr>
        </p:nvGraphicFramePr>
        <p:xfrm>
          <a:off x="8443119" y="5342140"/>
          <a:ext cx="2655887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0" name="Equation" r:id="rId10" imgW="1663560" imgH="457200" progId="Equation.3">
                  <p:embed/>
                </p:oleObj>
              </mc:Choice>
              <mc:Fallback>
                <p:oleObj name="Equation" r:id="rId10" imgW="1663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3119" y="5342140"/>
                        <a:ext cx="2655887" cy="7286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8355806" y="4960746"/>
            <a:ext cx="21336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 i="1" dirty="0"/>
              <a:t>“ </a:t>
            </a:r>
            <a:r>
              <a:rPr lang="en-US" sz="1600" b="1" i="1" dirty="0" err="1"/>
              <a:t>Koefisien</a:t>
            </a:r>
            <a:r>
              <a:rPr lang="en-US" sz="1600" b="1" i="1" dirty="0"/>
              <a:t> </a:t>
            </a:r>
            <a:r>
              <a:rPr lang="en-US" sz="1600" b="1" i="1" dirty="0" err="1"/>
              <a:t>Transmisi</a:t>
            </a:r>
            <a:r>
              <a:rPr lang="en-US" sz="1600" b="1" i="1" dirty="0"/>
              <a:t> “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2806700" y="4706937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z = 0</a:t>
            </a:r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227589"/>
              </p:ext>
            </p:extLst>
          </p:nvPr>
        </p:nvGraphicFramePr>
        <p:xfrm>
          <a:off x="6184106" y="2703184"/>
          <a:ext cx="2895600" cy="799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1" name="Equation" r:id="rId12" imgW="1548728" imgH="431613" progId="Equation.3">
                  <p:embed/>
                </p:oleObj>
              </mc:Choice>
              <mc:Fallback>
                <p:oleObj name="Equation" r:id="rId12" imgW="154872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106" y="2703184"/>
                        <a:ext cx="2895600" cy="79939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514668"/>
              </p:ext>
            </p:extLst>
          </p:nvPr>
        </p:nvGraphicFramePr>
        <p:xfrm>
          <a:off x="6184106" y="4150984"/>
          <a:ext cx="282786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2" name="Equation" r:id="rId14" imgW="1587500" imgH="431800" progId="Equation.3">
                  <p:embed/>
                </p:oleObj>
              </mc:Choice>
              <mc:Fallback>
                <p:oleObj name="Equation" r:id="rId14" imgW="1587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106" y="4150984"/>
                        <a:ext cx="2827867" cy="762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6184106" y="2245984"/>
            <a:ext cx="5055394" cy="307777"/>
          </a:xfrm>
          <a:prstGeom prst="rect">
            <a:avLst/>
          </a:prstGeom>
          <a:solidFill>
            <a:srgbClr val="FFFF00">
              <a:alpha val="5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i-FI" sz="1400" b="1" dirty="0" smtClean="0"/>
              <a:t>Bila </a:t>
            </a:r>
            <a:r>
              <a:rPr lang="en-US" sz="1400" b="1" dirty="0" smtClean="0"/>
              <a:t>medium 1 </a:t>
            </a:r>
            <a:r>
              <a:rPr lang="en-US" sz="1400" b="1" dirty="0" err="1" smtClean="0"/>
              <a:t>bersifat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merugi</a:t>
            </a:r>
            <a:r>
              <a:rPr lang="en-US" sz="1400" b="1" dirty="0" smtClean="0"/>
              <a:t> (</a:t>
            </a:r>
            <a:r>
              <a:rPr lang="en-US" sz="1400" b="1" dirty="0" err="1" smtClean="0"/>
              <a:t>dielektrik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merugi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konduktor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6184106" y="3665864"/>
            <a:ext cx="5423694" cy="307777"/>
          </a:xfrm>
          <a:prstGeom prst="rect">
            <a:avLst/>
          </a:prstGeom>
          <a:solidFill>
            <a:srgbClr val="FFFF00">
              <a:alpha val="5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 err="1" smtClean="0"/>
              <a:t>Bila</a:t>
            </a:r>
            <a:r>
              <a:rPr lang="en-US" sz="1400" b="1" dirty="0" smtClean="0"/>
              <a:t> medium 1 </a:t>
            </a:r>
            <a:r>
              <a:rPr lang="en-US" sz="1400" b="1" dirty="0" err="1" smtClean="0"/>
              <a:t>bersifat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tak-merugi</a:t>
            </a:r>
            <a:r>
              <a:rPr lang="en-US" sz="1400" b="1" dirty="0" smtClean="0"/>
              <a:t> (</a:t>
            </a:r>
            <a:r>
              <a:rPr lang="en-US" sz="1400" b="1" dirty="0" err="1" smtClean="0"/>
              <a:t>dielektrik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sempurna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ruang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hampa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4837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GELOMBANG LINTAS MEDIUM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" y="1"/>
            <a:ext cx="1097280" cy="1274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4990"/>
            <a:ext cx="1905000" cy="762000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080771" y="1758949"/>
            <a:ext cx="5867400" cy="80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657350" indent="-1657350"/>
            <a:r>
              <a:rPr lang="en-US" sz="2800" b="1" u="sng" dirty="0" err="1"/>
              <a:t>Kasus</a:t>
            </a:r>
            <a:r>
              <a:rPr lang="en-US" sz="2800" b="1" u="sng" dirty="0"/>
              <a:t>  </a:t>
            </a:r>
            <a:r>
              <a:rPr lang="en-US" sz="2800" b="1" u="sng" dirty="0" smtClean="0"/>
              <a:t>1</a:t>
            </a:r>
            <a:r>
              <a:rPr lang="en-US" sz="2800" b="1" dirty="0" smtClean="0"/>
              <a:t> </a:t>
            </a:r>
            <a:r>
              <a:rPr lang="en-US" sz="2800" b="1" dirty="0"/>
              <a:t>:</a:t>
            </a:r>
            <a:r>
              <a:rPr lang="en-US" dirty="0"/>
              <a:t>   </a:t>
            </a:r>
            <a:r>
              <a:rPr lang="en-US" b="1" i="1" dirty="0" smtClean="0"/>
              <a:t>Medium </a:t>
            </a:r>
            <a:r>
              <a:rPr lang="en-US" b="1" i="1" dirty="0"/>
              <a:t>1 </a:t>
            </a:r>
            <a:r>
              <a:rPr lang="en-US" b="1" i="1" dirty="0" err="1"/>
              <a:t>Dielektrik</a:t>
            </a:r>
            <a:r>
              <a:rPr lang="en-US" b="1" i="1" dirty="0"/>
              <a:t> </a:t>
            </a:r>
            <a:r>
              <a:rPr lang="en-US" b="1" i="1" dirty="0" err="1"/>
              <a:t>Sempurna</a:t>
            </a:r>
            <a:r>
              <a:rPr lang="en-US" b="1" i="1" dirty="0"/>
              <a:t>        </a:t>
            </a:r>
            <a:endParaRPr lang="en-US" b="1" i="1" dirty="0" smtClean="0"/>
          </a:p>
          <a:p>
            <a:pPr marL="1657350" indent="-1657350"/>
            <a:r>
              <a:rPr lang="en-US" b="1" i="1" dirty="0" smtClean="0"/>
              <a:t>                             Medium </a:t>
            </a:r>
            <a:r>
              <a:rPr lang="en-US" b="1" i="1" dirty="0"/>
              <a:t>2 </a:t>
            </a:r>
            <a:r>
              <a:rPr lang="en-US" b="1" i="1" dirty="0" err="1"/>
              <a:t>Dielektrik</a:t>
            </a:r>
            <a:r>
              <a:rPr lang="en-US" b="1" i="1" dirty="0"/>
              <a:t> </a:t>
            </a:r>
            <a:r>
              <a:rPr lang="en-US" b="1" i="1" dirty="0" err="1"/>
              <a:t>Sempurna</a:t>
            </a:r>
            <a:r>
              <a:rPr lang="en-US" dirty="0"/>
              <a:t> </a:t>
            </a: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4896871" y="2971800"/>
            <a:ext cx="44196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n-US" b="1" u="sng" dirty="0" err="1"/>
              <a:t>Untuk</a:t>
            </a:r>
            <a:r>
              <a:rPr lang="en-US" b="1" u="sng" dirty="0"/>
              <a:t> </a:t>
            </a:r>
            <a:r>
              <a:rPr lang="en-US" b="1" u="sng" dirty="0" err="1"/>
              <a:t>kasus</a:t>
            </a:r>
            <a:r>
              <a:rPr lang="en-US" b="1" u="sng" dirty="0"/>
              <a:t> :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1 </a:t>
            </a:r>
            <a:r>
              <a:rPr lang="en-US" dirty="0" err="1"/>
              <a:t>dielektrik</a:t>
            </a:r>
            <a:r>
              <a:rPr lang="en-US" dirty="0"/>
              <a:t> </a:t>
            </a:r>
            <a:r>
              <a:rPr lang="en-US" dirty="0" err="1"/>
              <a:t>sempurna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2 </a:t>
            </a:r>
            <a:r>
              <a:rPr lang="en-US" dirty="0" err="1"/>
              <a:t>dielektrik</a:t>
            </a:r>
            <a:r>
              <a:rPr lang="en-US" dirty="0"/>
              <a:t> </a:t>
            </a:r>
            <a:r>
              <a:rPr lang="en-US" dirty="0" err="1"/>
              <a:t>sempurna</a:t>
            </a:r>
            <a:r>
              <a:rPr lang="en-US" dirty="0"/>
              <a:t>,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.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gelombang</a:t>
            </a:r>
            <a:r>
              <a:rPr lang="en-US" dirty="0"/>
              <a:t> yang </a:t>
            </a:r>
            <a:r>
              <a:rPr lang="en-US" dirty="0" err="1"/>
              <a:t>dipantulkan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gelombang</a:t>
            </a:r>
            <a:r>
              <a:rPr lang="en-US" dirty="0"/>
              <a:t> yang </a:t>
            </a:r>
            <a:r>
              <a:rPr lang="en-US" dirty="0" err="1"/>
              <a:t>diteruskan</a:t>
            </a:r>
            <a:r>
              <a:rPr lang="en-US" dirty="0"/>
              <a:t>. </a:t>
            </a:r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972571" y="2071687"/>
            <a:ext cx="4114800" cy="4283075"/>
            <a:chOff x="240" y="672"/>
            <a:chExt cx="2592" cy="2698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200" y="1248"/>
              <a:ext cx="960" cy="1872"/>
            </a:xfrm>
            <a:prstGeom prst="rect">
              <a:avLst/>
            </a:prstGeom>
            <a:solidFill>
              <a:schemeClr val="folHlink">
                <a:alpha val="3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40" y="1248"/>
              <a:ext cx="960" cy="187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528" y="2212"/>
              <a:ext cx="672" cy="0"/>
            </a:xfrm>
            <a:prstGeom prst="line">
              <a:avLst/>
            </a:prstGeom>
            <a:noFill/>
            <a:ln w="38100">
              <a:solidFill>
                <a:srgbClr val="0B02BE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1248" y="2212"/>
              <a:ext cx="76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384" y="2792"/>
              <a:ext cx="76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288" y="1008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u="sng" dirty="0" smtClean="0"/>
                <a:t>Medium </a:t>
              </a:r>
              <a:r>
                <a:rPr lang="en-US" sz="1800" b="1" u="sng" dirty="0"/>
                <a:t>1</a:t>
              </a: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1248" y="1008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u="sng" dirty="0" smtClean="0"/>
                <a:t>Medium</a:t>
              </a:r>
              <a:r>
                <a:rPr lang="en-US" sz="1800" b="1" dirty="0" smtClean="0"/>
                <a:t> </a:t>
              </a:r>
              <a:r>
                <a:rPr lang="en-US" sz="1800" b="1" dirty="0"/>
                <a:t>2</a:t>
              </a:r>
            </a:p>
          </p:txBody>
        </p:sp>
        <p:graphicFrame>
          <p:nvGraphicFramePr>
            <p:cNvPr id="16" name="Object 12"/>
            <p:cNvGraphicFramePr>
              <a:graphicFrameLocks noChangeAspect="1"/>
            </p:cNvGraphicFramePr>
            <p:nvPr/>
          </p:nvGraphicFramePr>
          <p:xfrm>
            <a:off x="302" y="1344"/>
            <a:ext cx="837" cy="4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92" name="Equation" r:id="rId6" imgW="774360" imgH="457200" progId="Equation.3">
                    <p:embed/>
                  </p:oleObj>
                </mc:Choice>
                <mc:Fallback>
                  <p:oleObj name="Equation" r:id="rId6" imgW="77436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" y="1344"/>
                          <a:ext cx="837" cy="495"/>
                        </a:xfrm>
                        <a:prstGeom prst="rect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4"/>
            <p:cNvGraphicFramePr>
              <a:graphicFrameLocks noChangeAspect="1"/>
            </p:cNvGraphicFramePr>
            <p:nvPr/>
          </p:nvGraphicFramePr>
          <p:xfrm>
            <a:off x="336" y="1920"/>
            <a:ext cx="632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93" name="Equation" r:id="rId8" imgW="495000" imgH="228600" progId="Equation.3">
                    <p:embed/>
                  </p:oleObj>
                </mc:Choice>
                <mc:Fallback>
                  <p:oleObj name="Equation" r:id="rId8" imgW="495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1920"/>
                          <a:ext cx="632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5"/>
            <p:cNvGraphicFramePr>
              <a:graphicFrameLocks noChangeAspect="1"/>
            </p:cNvGraphicFramePr>
            <p:nvPr/>
          </p:nvGraphicFramePr>
          <p:xfrm>
            <a:off x="1248" y="1920"/>
            <a:ext cx="632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94" name="Equation" r:id="rId10" imgW="495000" imgH="228600" progId="Equation.3">
                    <p:embed/>
                  </p:oleObj>
                </mc:Choice>
                <mc:Fallback>
                  <p:oleObj name="Equation" r:id="rId10" imgW="495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1920"/>
                          <a:ext cx="632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6"/>
            <p:cNvGraphicFramePr>
              <a:graphicFrameLocks noChangeAspect="1"/>
            </p:cNvGraphicFramePr>
            <p:nvPr/>
          </p:nvGraphicFramePr>
          <p:xfrm>
            <a:off x="528" y="2500"/>
            <a:ext cx="632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95" name="Equation" r:id="rId12" imgW="495000" imgH="228600" progId="Equation.3">
                    <p:embed/>
                  </p:oleObj>
                </mc:Choice>
                <mc:Fallback>
                  <p:oleObj name="Equation" r:id="rId12" imgW="495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2500"/>
                          <a:ext cx="632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288" y="2164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glb datang</a:t>
              </a: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1248" y="217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glb terus</a:t>
              </a: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288" y="2788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800" b="1"/>
                <a:t>glb pantul</a:t>
              </a:r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1200" y="3120"/>
              <a:ext cx="13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V="1">
              <a:off x="1200" y="912"/>
              <a:ext cx="0" cy="22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912" y="3120"/>
              <a:ext cx="6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/>
                <a:t>z = 0</a:t>
              </a: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2592" y="2976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/>
                <a:t>z</a:t>
              </a:r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1104" y="672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/>
                <a:t>x</a:t>
              </a:r>
            </a:p>
          </p:txBody>
        </p:sp>
        <p:graphicFrame>
          <p:nvGraphicFramePr>
            <p:cNvPr id="28" name="Object 26"/>
            <p:cNvGraphicFramePr>
              <a:graphicFrameLocks noChangeAspect="1"/>
            </p:cNvGraphicFramePr>
            <p:nvPr/>
          </p:nvGraphicFramePr>
          <p:xfrm>
            <a:off x="1243" y="1344"/>
            <a:ext cx="891" cy="4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96" name="Equation" r:id="rId14" imgW="825480" imgH="457200" progId="Equation.3">
                    <p:embed/>
                  </p:oleObj>
                </mc:Choice>
                <mc:Fallback>
                  <p:oleObj name="Equation" r:id="rId14" imgW="82548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3" y="1344"/>
                          <a:ext cx="891" cy="495"/>
                        </a:xfrm>
                        <a:prstGeom prst="rect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939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GELOMBANG LINTAS MEDIUM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" y="1"/>
            <a:ext cx="1097280" cy="1274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4990"/>
            <a:ext cx="1905000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0300" y="1795046"/>
            <a:ext cx="10109200" cy="338554"/>
          </a:xfrm>
          <a:prstGeom prst="rect">
            <a:avLst/>
          </a:prstGeom>
          <a:solidFill>
            <a:srgbClr val="FFC000">
              <a:alpha val="48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Contoh</a:t>
            </a:r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700" y="2209800"/>
            <a:ext cx="1071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Gelombang</a:t>
            </a:r>
            <a:r>
              <a:rPr lang="en-US" sz="2000" dirty="0" smtClean="0"/>
              <a:t> </a:t>
            </a:r>
            <a:r>
              <a:rPr lang="en-US" sz="2000" dirty="0" err="1" smtClean="0"/>
              <a:t>elektromagnetik</a:t>
            </a:r>
            <a:r>
              <a:rPr lang="en-US" sz="2000" dirty="0" smtClean="0"/>
              <a:t> 3 GHz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amplitudo</a:t>
            </a:r>
            <a:r>
              <a:rPr lang="en-US" sz="2000" dirty="0" smtClean="0"/>
              <a:t>  </a:t>
            </a:r>
            <a:r>
              <a:rPr lang="en-US" sz="2000" dirty="0" err="1" smtClean="0"/>
              <a:t>datang</a:t>
            </a:r>
            <a:r>
              <a:rPr lang="en-US" sz="2000" dirty="0" smtClean="0"/>
              <a:t> normal </a:t>
            </a:r>
            <a:r>
              <a:rPr lang="en-US" sz="2000" dirty="0" err="1" smtClean="0"/>
              <a:t>dari</a:t>
            </a:r>
            <a:r>
              <a:rPr lang="en-US" sz="2000" dirty="0" smtClean="0"/>
              <a:t> medium 1 (σ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= 0, μ</a:t>
            </a:r>
            <a:r>
              <a:rPr lang="en-US" sz="2000" baseline="-25000" dirty="0" smtClean="0"/>
              <a:t>r1</a:t>
            </a:r>
            <a:r>
              <a:rPr lang="en-US" sz="2000" dirty="0" smtClean="0"/>
              <a:t> = 1, ε</a:t>
            </a:r>
            <a:r>
              <a:rPr lang="en-US" sz="2000" baseline="-25000" dirty="0" smtClean="0"/>
              <a:t>r1</a:t>
            </a:r>
            <a:r>
              <a:rPr lang="en-US" sz="2000" dirty="0" smtClean="0"/>
              <a:t> = 4) </a:t>
            </a:r>
            <a:r>
              <a:rPr lang="en-US" sz="2000" dirty="0" err="1" smtClean="0"/>
              <a:t>menuju</a:t>
            </a:r>
            <a:r>
              <a:rPr lang="en-US" sz="2000" dirty="0" smtClean="0"/>
              <a:t> medium 2 (σ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0, μ</a:t>
            </a:r>
            <a:r>
              <a:rPr lang="en-US" sz="2000" baseline="-25000" dirty="0" smtClean="0"/>
              <a:t>r2</a:t>
            </a:r>
            <a:r>
              <a:rPr lang="en-US" sz="2000" dirty="0" smtClean="0"/>
              <a:t> = 1, ε</a:t>
            </a:r>
            <a:r>
              <a:rPr lang="en-US" sz="2000" baseline="-25000" dirty="0" smtClean="0"/>
              <a:t>r2</a:t>
            </a:r>
            <a:r>
              <a:rPr lang="en-US" sz="2000" dirty="0" smtClean="0"/>
              <a:t> = 9)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gambar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.</a:t>
            </a:r>
          </a:p>
          <a:p>
            <a:endParaRPr lang="en-US" sz="2000" dirty="0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79072"/>
              </p:ext>
            </p:extLst>
          </p:nvPr>
        </p:nvGraphicFramePr>
        <p:xfrm>
          <a:off x="487431" y="2984500"/>
          <a:ext cx="549137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Visio" r:id="rId6" imgW="3659897" imgH="1720017" progId="Visio.Drawing.11">
                  <p:embed/>
                </p:oleObj>
              </mc:Choice>
              <mc:Fallback>
                <p:oleObj name="Visio" r:id="rId6" imgW="3659897" imgH="17200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431" y="2984500"/>
                        <a:ext cx="5491370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84900" y="3006149"/>
            <a:ext cx="46355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Hitunglah</a:t>
            </a:r>
            <a:r>
              <a:rPr lang="en-US" sz="1600" dirty="0" smtClean="0"/>
              <a:t> :</a:t>
            </a:r>
          </a:p>
          <a:p>
            <a:pPr marL="279400" indent="-279400">
              <a:buFont typeface="+mj-lt"/>
              <a:buAutoNum type="alphaLcParenR"/>
            </a:pPr>
            <a:r>
              <a:rPr lang="en-US" sz="1600" dirty="0" err="1" smtClean="0"/>
              <a:t>Konstanta</a:t>
            </a:r>
            <a:r>
              <a:rPr lang="en-US" sz="1600" dirty="0" smtClean="0"/>
              <a:t> </a:t>
            </a:r>
            <a:r>
              <a:rPr lang="en-US" sz="1600" dirty="0" err="1" smtClean="0"/>
              <a:t>propagasi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impedansi</a:t>
            </a:r>
            <a:r>
              <a:rPr lang="en-US" sz="1600" dirty="0" smtClean="0"/>
              <a:t> </a:t>
            </a:r>
            <a:r>
              <a:rPr lang="en-US" sz="1600" dirty="0" err="1" smtClean="0"/>
              <a:t>Intrinsik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medium 1 </a:t>
            </a:r>
            <a:r>
              <a:rPr lang="en-US" sz="1600" dirty="0" err="1" smtClean="0"/>
              <a:t>dan</a:t>
            </a:r>
            <a:r>
              <a:rPr lang="en-US" sz="1600" dirty="0" smtClean="0"/>
              <a:t> medium 2</a:t>
            </a:r>
          </a:p>
          <a:p>
            <a:pPr marL="279400" indent="-279400">
              <a:buFont typeface="+mj-lt"/>
              <a:buAutoNum type="alphaLcParenR"/>
            </a:pPr>
            <a:r>
              <a:rPr lang="en-US" sz="1600" dirty="0" err="1" smtClean="0"/>
              <a:t>Koefisien</a:t>
            </a:r>
            <a:r>
              <a:rPr lang="en-US" sz="1600" dirty="0" smtClean="0"/>
              <a:t> </a:t>
            </a:r>
            <a:r>
              <a:rPr lang="en-US" sz="1600" dirty="0" err="1" smtClean="0"/>
              <a:t>pantul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koefisien</a:t>
            </a:r>
            <a:r>
              <a:rPr lang="en-US" sz="1600" dirty="0" smtClean="0"/>
              <a:t> </a:t>
            </a:r>
            <a:r>
              <a:rPr lang="en-US" sz="1600" dirty="0" err="1" smtClean="0"/>
              <a:t>terus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batas</a:t>
            </a:r>
            <a:r>
              <a:rPr lang="en-US" sz="1600" dirty="0" smtClean="0"/>
              <a:t> medium</a:t>
            </a:r>
          </a:p>
          <a:p>
            <a:pPr marL="279400" indent="-279400">
              <a:buFont typeface="+mj-lt"/>
              <a:buAutoNum type="alphaLcParenR"/>
            </a:pPr>
            <a:r>
              <a:rPr lang="en-US" sz="1600" dirty="0" err="1" smtClean="0"/>
              <a:t>Persamaan</a:t>
            </a:r>
            <a:r>
              <a:rPr lang="en-US" sz="1600" dirty="0" smtClean="0"/>
              <a:t> </a:t>
            </a:r>
            <a:r>
              <a:rPr lang="en-US" sz="1600" dirty="0" err="1" smtClean="0"/>
              <a:t>Gelombang</a:t>
            </a:r>
            <a:r>
              <a:rPr lang="en-US" sz="1600" dirty="0" smtClean="0"/>
              <a:t> </a:t>
            </a:r>
            <a:r>
              <a:rPr lang="en-US" sz="1600" dirty="0" err="1" smtClean="0"/>
              <a:t>datang</a:t>
            </a:r>
            <a:r>
              <a:rPr lang="en-US" sz="1600" dirty="0" smtClean="0"/>
              <a:t>, </a:t>
            </a:r>
            <a:r>
              <a:rPr lang="en-US" sz="1600" dirty="0" err="1" smtClean="0"/>
              <a:t>gelombang</a:t>
            </a:r>
            <a:r>
              <a:rPr lang="en-US" sz="1600" dirty="0" smtClean="0"/>
              <a:t> </a:t>
            </a:r>
            <a:r>
              <a:rPr lang="en-US" sz="1600" dirty="0" err="1" smtClean="0"/>
              <a:t>pantul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gelombang</a:t>
            </a:r>
            <a:r>
              <a:rPr lang="en-US" sz="1600" dirty="0" smtClean="0"/>
              <a:t> </a:t>
            </a:r>
            <a:r>
              <a:rPr lang="en-US" sz="1600" dirty="0" err="1" smtClean="0"/>
              <a:t>terus</a:t>
            </a:r>
            <a:endParaRPr lang="en-US" sz="1600" dirty="0" smtClean="0"/>
          </a:p>
          <a:p>
            <a:pPr marL="279400" indent="-279400">
              <a:buFont typeface="+mj-lt"/>
              <a:buAutoNum type="alphaLcParenR"/>
            </a:pPr>
            <a:r>
              <a:rPr lang="en-US" sz="1600" dirty="0" err="1" smtClean="0"/>
              <a:t>Impedansi</a:t>
            </a:r>
            <a:r>
              <a:rPr lang="en-US" sz="1600" dirty="0" smtClean="0"/>
              <a:t>  input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posisi</a:t>
            </a:r>
            <a:r>
              <a:rPr lang="en-US" sz="1600" dirty="0" smtClean="0"/>
              <a:t> Z = -0,25 m</a:t>
            </a:r>
          </a:p>
          <a:p>
            <a:pPr marL="279400" indent="-279400">
              <a:buFont typeface="+mj-lt"/>
              <a:buAutoNum type="alphaLcParenR"/>
            </a:pPr>
            <a:r>
              <a:rPr lang="en-US" sz="1600" dirty="0" err="1" smtClean="0"/>
              <a:t>Berapa</a:t>
            </a:r>
            <a:r>
              <a:rPr lang="en-US" sz="1600" dirty="0" smtClean="0"/>
              <a:t> </a:t>
            </a:r>
            <a:r>
              <a:rPr lang="en-US" sz="1600" dirty="0" err="1" smtClean="0"/>
              <a:t>persen</a:t>
            </a:r>
            <a:r>
              <a:rPr lang="en-US" sz="1600" dirty="0" smtClean="0"/>
              <a:t> </a:t>
            </a:r>
            <a:r>
              <a:rPr lang="en-US" sz="1600" dirty="0" err="1" smtClean="0"/>
              <a:t>daya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dipantulkan</a:t>
            </a:r>
            <a:r>
              <a:rPr lang="en-US" sz="1600" dirty="0" smtClean="0"/>
              <a:t> </a:t>
            </a:r>
            <a:r>
              <a:rPr lang="en-US" sz="1600" dirty="0" err="1" smtClean="0"/>
              <a:t>ke</a:t>
            </a:r>
            <a:r>
              <a:rPr lang="en-US" sz="1600" dirty="0" smtClean="0"/>
              <a:t> medium 1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berapa</a:t>
            </a:r>
            <a:r>
              <a:rPr lang="en-US" sz="1600" dirty="0" smtClean="0"/>
              <a:t> </a:t>
            </a:r>
            <a:r>
              <a:rPr lang="en-US" sz="1600" dirty="0" err="1" smtClean="0"/>
              <a:t>persen</a:t>
            </a:r>
            <a:r>
              <a:rPr lang="en-US" sz="1600" dirty="0" smtClean="0"/>
              <a:t> </a:t>
            </a:r>
            <a:r>
              <a:rPr lang="en-US" sz="1600" dirty="0" err="1" smtClean="0"/>
              <a:t>daya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diteruskan</a:t>
            </a:r>
            <a:r>
              <a:rPr lang="en-US" sz="1600" dirty="0" smtClean="0"/>
              <a:t> </a:t>
            </a:r>
            <a:r>
              <a:rPr lang="en-US" sz="1600" dirty="0" err="1" smtClean="0"/>
              <a:t>ke</a:t>
            </a:r>
            <a:r>
              <a:rPr lang="en-US" sz="1600" dirty="0" smtClean="0"/>
              <a:t> medium 2</a:t>
            </a:r>
          </a:p>
          <a:p>
            <a:endParaRPr lang="en-US" sz="1600" dirty="0"/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2806700" y="57912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z = 0</a:t>
            </a:r>
          </a:p>
        </p:txBody>
      </p:sp>
    </p:spTree>
    <p:extLst>
      <p:ext uri="{BB962C8B-B14F-4D97-AF65-F5344CB8AC3E}">
        <p14:creationId xmlns:p14="http://schemas.microsoft.com/office/powerpoint/2010/main" val="396380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637032"/>
              </p:ext>
            </p:extLst>
          </p:nvPr>
        </p:nvGraphicFramePr>
        <p:xfrm>
          <a:off x="309563" y="0"/>
          <a:ext cx="5491162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name="Visio" r:id="rId3" imgW="3659897" imgH="1720017" progId="Visio.Drawing.11">
                  <p:embed/>
                </p:oleObj>
              </mc:Choice>
              <mc:Fallback>
                <p:oleObj name="Visio" r:id="rId3" imgW="3659897" imgH="1720017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0"/>
                        <a:ext cx="5491162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76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12323</TotalTime>
  <Words>1097</Words>
  <Application>Microsoft Office PowerPoint</Application>
  <PresentationFormat>Widescreen</PresentationFormat>
  <Paragraphs>198</Paragraphs>
  <Slides>23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Times New Roman</vt:lpstr>
      <vt:lpstr>Wingdings</vt:lpstr>
      <vt:lpstr>Retrospect</vt:lpstr>
      <vt:lpstr>Equation</vt:lpstr>
      <vt:lpstr>Visio</vt:lpstr>
      <vt:lpstr>ELEKTROMAGNETIKA TERAPAN</vt:lpstr>
      <vt:lpstr>POKOK BAHASAN</vt:lpstr>
      <vt:lpstr>TUJUAN PERKULIAHAN </vt:lpstr>
      <vt:lpstr>PENDAHULUAN</vt:lpstr>
      <vt:lpstr>GELOMBANG LINTAS MEDIUM</vt:lpstr>
      <vt:lpstr>GELOMBANG LINTAS MEDIUM</vt:lpstr>
      <vt:lpstr>GELOMBANG LINTAS MEDIUM</vt:lpstr>
      <vt:lpstr>GELOMBANG LINTAS MEDIUM</vt:lpstr>
      <vt:lpstr>PowerPoint Presentation</vt:lpstr>
      <vt:lpstr>GELOMBANG LINTAS MEDIUM</vt:lpstr>
      <vt:lpstr>GELOMBANG LINTAS MEDIUM</vt:lpstr>
      <vt:lpstr>PowerPoint Presentation</vt:lpstr>
      <vt:lpstr>GELOMBANG LINTAS MEDIUM</vt:lpstr>
      <vt:lpstr>GELOMBANG LINTAS MEDIUM</vt:lpstr>
      <vt:lpstr>GELOMBANG LINTAS MEDIUM</vt:lpstr>
      <vt:lpstr>PowerPoint Presentation</vt:lpstr>
      <vt:lpstr>GELOMBANG LINTAS MEDIUM</vt:lpstr>
      <vt:lpstr>GELOMBANG LINTAS MEDIUM</vt:lpstr>
      <vt:lpstr>GELOMBANG LINTAS MEDIUM</vt:lpstr>
      <vt:lpstr>GELOMBANG LINTAS MEDIUM</vt:lpstr>
      <vt:lpstr>PowerPoint Presentation</vt:lpstr>
      <vt:lpstr>Tanya Jawab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KOMUNIKASI</dc:title>
  <dc:creator>hasanah.putri</dc:creator>
  <cp:lastModifiedBy>UNANG SUNARYA</cp:lastModifiedBy>
  <cp:revision>108</cp:revision>
  <dcterms:created xsi:type="dcterms:W3CDTF">2015-04-01T02:37:16Z</dcterms:created>
  <dcterms:modified xsi:type="dcterms:W3CDTF">2015-11-20T02:51:12Z</dcterms:modified>
</cp:coreProperties>
</file>