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65"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7" r:id="rId21"/>
    <p:sldId id="288" r:id="rId22"/>
    <p:sldId id="289" r:id="rId23"/>
    <p:sldId id="290" r:id="rId24"/>
    <p:sldId id="291" r:id="rId25"/>
    <p:sldId id="292" r:id="rId26"/>
    <p:sldId id="293" r:id="rId27"/>
    <p:sldId id="26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24" autoAdjust="0"/>
    <p:restoredTop sz="91562" autoAdjust="0"/>
  </p:normalViewPr>
  <p:slideViewPr>
    <p:cSldViewPr snapToGrid="0">
      <p:cViewPr varScale="1">
        <p:scale>
          <a:sx n="68" d="100"/>
          <a:sy n="68" d="100"/>
        </p:scale>
        <p:origin x="1170" y="66"/>
      </p:cViewPr>
      <p:guideLst/>
    </p:cSldViewPr>
  </p:slideViewPr>
  <p:notesTextViewPr>
    <p:cViewPr>
      <p:scale>
        <a:sx n="1" d="1"/>
        <a:sy n="1" d="1"/>
      </p:scale>
      <p:origin x="0" y="0"/>
    </p:cViewPr>
  </p:notesTextViewPr>
  <p:notesViewPr>
    <p:cSldViewPr snapToGrid="0">
      <p:cViewPr varScale="1">
        <p:scale>
          <a:sx n="54" d="100"/>
          <a:sy n="54" d="100"/>
        </p:scale>
        <p:origin x="1944"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6D765-9544-45B1-A10F-D21400420F10}" type="datetimeFigureOut">
              <a:rPr lang="id-ID" smtClean="0"/>
              <a:t>20/11/2015</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2F2AA-C6BD-4E46-858A-205DE6CDD3CA}" type="slidenum">
              <a:rPr lang="id-ID" smtClean="0"/>
              <a:t>‹#›</a:t>
            </a:fld>
            <a:endParaRPr lang="id-ID"/>
          </a:p>
        </p:txBody>
      </p:sp>
    </p:spTree>
    <p:extLst>
      <p:ext uri="{BB962C8B-B14F-4D97-AF65-F5344CB8AC3E}">
        <p14:creationId xmlns:p14="http://schemas.microsoft.com/office/powerpoint/2010/main" val="462212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a:t>
            </a:fld>
            <a:endParaRPr lang="id-ID"/>
          </a:p>
        </p:txBody>
      </p:sp>
    </p:spTree>
    <p:extLst>
      <p:ext uri="{BB962C8B-B14F-4D97-AF65-F5344CB8AC3E}">
        <p14:creationId xmlns:p14="http://schemas.microsoft.com/office/powerpoint/2010/main" val="104813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3</a:t>
            </a:fld>
            <a:endParaRPr lang="id-ID"/>
          </a:p>
        </p:txBody>
      </p:sp>
    </p:spTree>
    <p:extLst>
      <p:ext uri="{BB962C8B-B14F-4D97-AF65-F5344CB8AC3E}">
        <p14:creationId xmlns:p14="http://schemas.microsoft.com/office/powerpoint/2010/main" val="6990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4</a:t>
            </a:fld>
            <a:endParaRPr lang="id-ID"/>
          </a:p>
        </p:txBody>
      </p:sp>
    </p:spTree>
    <p:extLst>
      <p:ext uri="{BB962C8B-B14F-4D97-AF65-F5344CB8AC3E}">
        <p14:creationId xmlns:p14="http://schemas.microsoft.com/office/powerpoint/2010/main" val="18139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5</a:t>
            </a:fld>
            <a:endParaRPr lang="id-ID"/>
          </a:p>
        </p:txBody>
      </p:sp>
    </p:spTree>
    <p:extLst>
      <p:ext uri="{BB962C8B-B14F-4D97-AF65-F5344CB8AC3E}">
        <p14:creationId xmlns:p14="http://schemas.microsoft.com/office/powerpoint/2010/main" val="3001430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6</a:t>
            </a:fld>
            <a:endParaRPr lang="id-ID"/>
          </a:p>
        </p:txBody>
      </p:sp>
    </p:spTree>
    <p:extLst>
      <p:ext uri="{BB962C8B-B14F-4D97-AF65-F5344CB8AC3E}">
        <p14:creationId xmlns:p14="http://schemas.microsoft.com/office/powerpoint/2010/main" val="2766479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52F2AA-C6BD-4E46-858A-205DE6CDD3CA}" type="slidenum">
              <a:rPr lang="id-ID" smtClean="0"/>
              <a:t>14</a:t>
            </a:fld>
            <a:endParaRPr lang="id-ID"/>
          </a:p>
        </p:txBody>
      </p:sp>
    </p:spTree>
    <p:extLst>
      <p:ext uri="{BB962C8B-B14F-4D97-AF65-F5344CB8AC3E}">
        <p14:creationId xmlns:p14="http://schemas.microsoft.com/office/powerpoint/2010/main" val="223474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6A52F2AA-C6BD-4E46-858A-205DE6CDD3CA}" type="slidenum">
              <a:rPr lang="id-ID" smtClean="0"/>
              <a:t>27</a:t>
            </a:fld>
            <a:endParaRPr lang="id-ID"/>
          </a:p>
        </p:txBody>
      </p:sp>
    </p:spTree>
    <p:extLst>
      <p:ext uri="{BB962C8B-B14F-4D97-AF65-F5344CB8AC3E}">
        <p14:creationId xmlns:p14="http://schemas.microsoft.com/office/powerpoint/2010/main" val="108976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11/20/2015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11/20/2015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11/20/2015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19.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 Id="rId9" Type="http://schemas.openxmlformats.org/officeDocument/2006/relationships/image" Target="../media/image10.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2.wmf"/></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Effect>
                      <a14:brightnessContrast bright="12000" contrast="-20000"/>
                    </a14:imgEffect>
                  </a14:imgLayer>
                </a14:imgProps>
              </a:ext>
            </a:extLst>
          </a:blip>
          <a:stretch>
            <a:fillRect/>
          </a:stretch>
        </p:blipFill>
        <p:spPr>
          <a:xfrm rot="683022">
            <a:off x="1210374" y="4820404"/>
            <a:ext cx="1422766" cy="1287759"/>
          </a:xfrm>
          <a:prstGeom prst="rect">
            <a:avLst/>
          </a:prstGeom>
          <a:solidFill>
            <a:schemeClr val="accent1"/>
          </a:solidFill>
          <a:effectLst>
            <a:glow rad="101600">
              <a:srgbClr val="00B050">
                <a:alpha val="21000"/>
              </a:srgbClr>
            </a:glow>
            <a:innerShdw blurRad="825500">
              <a:schemeClr val="bg1">
                <a:alpha val="54000"/>
              </a:schemeClr>
            </a:innerShdw>
          </a:effectLst>
          <a:scene3d>
            <a:camera prst="orthographicFront">
              <a:rot lat="19359234" lon="284200" rev="1389690"/>
            </a:camera>
            <a:lightRig rig="brightRoom" dir="t"/>
          </a:scene3d>
          <a:sp3d z="25400" extrusionH="76200" contourW="12700" prstMaterial="plastic">
            <a:bevelT w="114300" prst="artDeco"/>
            <a:bevelB prst="slope"/>
            <a:extrusionClr>
              <a:srgbClr val="92D050"/>
            </a:extrusionClr>
            <a:contourClr>
              <a:schemeClr val="accent3">
                <a:lumMod val="40000"/>
                <a:lumOff val="60000"/>
              </a:schemeClr>
            </a:contourClr>
          </a:sp3d>
        </p:spPr>
      </p:pic>
      <p:sp>
        <p:nvSpPr>
          <p:cNvPr id="2" name="Title 1"/>
          <p:cNvSpPr>
            <a:spLocks noGrp="1"/>
          </p:cNvSpPr>
          <p:nvPr>
            <p:ph type="ctrTitle"/>
          </p:nvPr>
        </p:nvSpPr>
        <p:spPr/>
        <p:txBody>
          <a:bodyPr>
            <a:normAutofit/>
          </a:bodyPr>
          <a:lstStyle/>
          <a:p>
            <a:r>
              <a:rPr lang="id-ID" sz="6000" dirty="0" smtClean="0"/>
              <a:t>ELEKTROMAGNETIKA TERAPAN</a:t>
            </a:r>
            <a:endParaRPr lang="id-ID" sz="6000" dirty="0"/>
          </a:p>
        </p:txBody>
      </p:sp>
      <p:sp>
        <p:nvSpPr>
          <p:cNvPr id="3" name="Subtitle 2"/>
          <p:cNvSpPr>
            <a:spLocks noGrp="1"/>
          </p:cNvSpPr>
          <p:nvPr>
            <p:ph type="subTitle" idx="1"/>
          </p:nvPr>
        </p:nvSpPr>
        <p:spPr>
          <a:xfrm>
            <a:off x="1100051" y="4455620"/>
            <a:ext cx="10058400" cy="1780288"/>
          </a:xfrm>
        </p:spPr>
        <p:txBody>
          <a:bodyPr>
            <a:normAutofit fontScale="92500" lnSpcReduction="20000"/>
          </a:bodyPr>
          <a:lstStyle/>
          <a:p>
            <a:r>
              <a:rPr lang="en-US" b="1" smtClean="0"/>
              <a:t>GELOMBANG DATAR SERBASAMA</a:t>
            </a:r>
            <a:endParaRPr lang="id-ID" b="1" dirty="0" smtClean="0"/>
          </a:p>
          <a:p>
            <a:pPr algn="r"/>
            <a:r>
              <a:rPr lang="id-ID" sz="1200" b="1" dirty="0" smtClean="0">
                <a:solidFill>
                  <a:srgbClr val="00B050"/>
                </a:solidFill>
              </a:rPr>
              <a:t>	</a:t>
            </a:r>
            <a:r>
              <a:rPr lang="id-ID" sz="1700" b="1" dirty="0" smtClean="0">
                <a:solidFill>
                  <a:schemeClr val="tx1"/>
                </a:solidFill>
              </a:rPr>
              <a:t>DWI ANDI NURMANTRIS</a:t>
            </a:r>
          </a:p>
          <a:p>
            <a:pPr algn="r"/>
            <a:r>
              <a:rPr lang="id-ID" sz="1700" b="1" dirty="0" smtClean="0">
                <a:solidFill>
                  <a:schemeClr val="tx1"/>
                </a:solidFill>
              </a:rPr>
              <a:t>	UNANG SUNARYA</a:t>
            </a:r>
          </a:p>
          <a:p>
            <a:pPr algn="r"/>
            <a:r>
              <a:rPr lang="id-ID" sz="1700" b="1" dirty="0" smtClean="0">
                <a:solidFill>
                  <a:schemeClr val="tx1"/>
                </a:solidFill>
              </a:rPr>
              <a:t>	HASANAH PUTRI</a:t>
            </a:r>
          </a:p>
          <a:p>
            <a:pPr algn="r"/>
            <a:r>
              <a:rPr lang="id-ID" sz="1700" b="1" dirty="0" smtClean="0">
                <a:solidFill>
                  <a:schemeClr val="tx1"/>
                </a:solidFill>
              </a:rPr>
              <a:t>	ATIK NOVIANTI</a:t>
            </a:r>
            <a:endParaRPr lang="id-ID" sz="1700" dirty="0">
              <a:solidFill>
                <a:schemeClr val="tx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0"/>
            <a:ext cx="1905000" cy="762000"/>
          </a:xfrm>
          <a:prstGeom prst="rect">
            <a:avLst/>
          </a:prstGeom>
        </p:spPr>
      </p:pic>
    </p:spTree>
    <p:extLst>
      <p:ext uri="{BB962C8B-B14F-4D97-AF65-F5344CB8AC3E}">
        <p14:creationId xmlns:p14="http://schemas.microsoft.com/office/powerpoint/2010/main" val="70909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07625"/>
          </a:xfrm>
        </p:spPr>
        <p:txBody>
          <a:bodyPr>
            <a:normAutofit fontScale="90000"/>
          </a:bodyPr>
          <a:lstStyle/>
          <a:p>
            <a:r>
              <a:rPr lang="en-US">
                <a:solidFill>
                  <a:srgbClr val="000000">
                    <a:lumMod val="75000"/>
                    <a:lumOff val="25000"/>
                  </a:srgbClr>
                </a:solidFill>
              </a:rPr>
              <a:t>2. Persamaan Gelombang Datar ( </a:t>
            </a:r>
            <a:r>
              <a:rPr lang="en-US" i="1">
                <a:solidFill>
                  <a:srgbClr val="000000">
                    <a:lumMod val="75000"/>
                    <a:lumOff val="25000"/>
                  </a:srgbClr>
                </a:solidFill>
              </a:rPr>
              <a:t>Plane Wave</a:t>
            </a:r>
            <a:r>
              <a:rPr lang="en-US">
                <a:solidFill>
                  <a:srgbClr val="000000">
                    <a:lumMod val="75000"/>
                    <a:lumOff val="25000"/>
                  </a:srgbClr>
                </a:solidFill>
              </a:rPr>
              <a:t>)</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mtClean="0"/>
                  <a:t>Nilai perbandingan antara konduktivitas medium (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smtClean="0"/>
                  <a:t>) dengan </a:t>
                </a:r>
                <a14:m>
                  <m:oMath xmlns:m="http://schemas.openxmlformats.org/officeDocument/2006/math">
                    <m:r>
                      <a:rPr lang="en-US" i="1" smtClean="0">
                        <a:latin typeface="Cambria Math" panose="02040503050406030204" pitchFamily="18" charset="0"/>
                        <a:ea typeface="Cambria Math" panose="02040503050406030204" pitchFamily="18" charset="0"/>
                      </a:rPr>
                      <m:t>𝜔𝜀</m:t>
                    </m:r>
                    <m:r>
                      <a:rPr lang="en-US" b="0" i="0" smtClean="0">
                        <a:latin typeface="Cambria Math" panose="02040503050406030204" pitchFamily="18" charset="0"/>
                        <a:ea typeface="Cambria Math" panose="02040503050406030204" pitchFamily="18" charset="0"/>
                      </a:rPr>
                      <m:t>,  </m:t>
                    </m:r>
                  </m:oMath>
                </a14:m>
                <a:r>
                  <a:rPr lang="en-US" smtClean="0"/>
                  <a:t>yang dinamakan “Loss Tangen / tangen kerugian” </a:t>
                </a:r>
                <a14:m>
                  <m:oMath xmlns:m="http://schemas.openxmlformats.org/officeDocument/2006/math">
                    <m:r>
                      <a:rPr lang="en-US" i="1">
                        <a:latin typeface="Cambria Math" panose="02040503050406030204" pitchFamily="18" charset="0"/>
                        <a:ea typeface="Cambria Math" panose="02040503050406030204" pitchFamily="18" charset="0"/>
                      </a:rPr>
                      <m:t>(</m:t>
                    </m:r>
                    <m:func>
                      <m:funcPr>
                        <m:ctrlPr>
                          <a:rPr lang="en-US" i="1" smtClean="0">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 </m:t>
                        </m:r>
                      </m:e>
                    </m:func>
                    <m:r>
                      <a:rPr lang="en-US" b="0" i="0" smtClean="0">
                        <a:latin typeface="Cambria Math" panose="02040503050406030204" pitchFamily="18" charset="0"/>
                        <a:ea typeface="Cambria Math" panose="02040503050406030204" pitchFamily="18" charset="0"/>
                      </a:rPr>
                      <m:t>, </m:t>
                    </m:r>
                  </m:oMath>
                </a14:m>
                <a:r>
                  <a:rPr lang="en-US" smtClean="0"/>
                  <a:t> dapat menjadi indicator apakah suatu medium termasuk dielektrik, quasi konduktor, atau konduktor ( </a:t>
                </a:r>
                <a:r>
                  <a:rPr lang="en-US" b="1" smtClean="0"/>
                  <a:t>Krauss dan Carver </a:t>
                </a:r>
                <a:r>
                  <a:rPr lang="en-US" smtClean="0"/>
                  <a:t>). </a:t>
                </a:r>
              </a:p>
              <a:p>
                <a:r>
                  <a:rPr lang="en-US" smtClean="0"/>
                  <a:t>       </a:t>
                </a:r>
                <a14:m>
                  <m:oMath xmlns:m="http://schemas.openxmlformats.org/officeDocument/2006/math">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tan</m:t>
                        </m:r>
                      </m:fName>
                      <m:e>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𝜔𝜀</m:t>
                            </m:r>
                          </m:den>
                        </m:f>
                        <m:r>
                          <a:rPr lang="en-US" b="0" i="1" smtClean="0">
                            <a:latin typeface="Cambria Math" panose="02040503050406030204" pitchFamily="18" charset="0"/>
                            <a:ea typeface="Cambria Math" panose="02040503050406030204" pitchFamily="18" charset="0"/>
                          </a:rPr>
                          <m:t> &lt;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m:t>
                            </m:r>
                          </m:sup>
                        </m:sSup>
                      </m:e>
                    </m:func>
                  </m:oMath>
                </a14:m>
                <a:r>
                  <a:rPr lang="en-US" smtClean="0"/>
                  <a:t>   ; termasuk medium dielektrik</a:t>
                </a:r>
              </a:p>
              <a:p>
                <a:r>
                  <a:rPr lang="en-US" smtClean="0"/>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 </m:t>
                    </m:r>
                    <m:func>
                      <m:funcPr>
                        <m:ctrlPr>
                          <a:rPr lang="en-US" i="1">
                            <a:latin typeface="Cambria Math" panose="02040503050406030204" pitchFamily="18" charset="0"/>
                          </a:rPr>
                        </m:ctrlPr>
                      </m:funcPr>
                      <m:fName>
                        <m:r>
                          <a:rPr lang="en-US" i="1" smtClean="0">
                            <a:latin typeface="Cambria Math" panose="02040503050406030204" pitchFamily="18" charset="0"/>
                            <a:ea typeface="Cambria Math" panose="02040503050406030204" pitchFamily="18" charset="0"/>
                          </a:rPr>
                          <m:t>&lt;</m:t>
                        </m:r>
                        <m:r>
                          <m:rPr>
                            <m:sty m:val="p"/>
                          </m:rPr>
                          <a:rPr lang="en-US">
                            <a:latin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&lt;  100  </m:t>
                        </m:r>
                      </m:e>
                    </m:func>
                  </m:oMath>
                </a14:m>
                <a:r>
                  <a:rPr lang="en-US" smtClean="0"/>
                  <a:t>; termasuk quasi konduktor</a:t>
                </a:r>
              </a:p>
              <a:p>
                <a:r>
                  <a:rPr lang="en-US" smtClean="0"/>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tan</m:t>
                        </m:r>
                      </m:fName>
                      <m:e>
                        <m:r>
                          <a:rPr lang="en-US" i="1">
                            <a:latin typeface="Cambria Math" panose="02040503050406030204" pitchFamily="18" charset="0"/>
                            <a:ea typeface="Cambria Math" panose="02040503050406030204" pitchFamily="18" charset="0"/>
                          </a:rPr>
                          <m:t>𝜃</m:t>
                        </m:r>
                        <m:r>
                          <a:rPr lang="en-US"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  100  </m:t>
                        </m:r>
                      </m:e>
                    </m:func>
                  </m:oMath>
                </a14:m>
                <a:r>
                  <a:rPr lang="en-US" smtClean="0"/>
                  <a:t>                ; termasuk medium konduktor</a:t>
                </a:r>
              </a:p>
              <a:p>
                <a:r>
                  <a:rPr lang="en-US" smtClean="0"/>
                  <a:t>Dimana :</a:t>
                </a:r>
              </a:p>
              <a:p>
                <a:r>
                  <a:rPr lang="en-US"/>
                  <a:t> </a:t>
                </a:r>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smtClean="0"/>
                  <a:t> = Konduktivitas medium (Mho/m)</a:t>
                </a:r>
              </a:p>
              <a:p>
                <a:r>
                  <a:rPr lang="en-US"/>
                  <a:t> </a:t>
                </a:r>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 </m:t>
                    </m:r>
                  </m:oMath>
                </a14:m>
                <a:r>
                  <a:rPr lang="en-US" smtClean="0"/>
                  <a:t>= Frekuensi Sudut (rad/s)</a:t>
                </a:r>
              </a:p>
              <a:p>
                <a:r>
                  <a:rPr lang="en-US"/>
                  <a:t> </a:t>
                </a:r>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𝜀</m:t>
                    </m:r>
                  </m:oMath>
                </a14:m>
                <a:r>
                  <a:rPr lang="en-US" smtClean="0"/>
                  <a:t> = Permitivitas medium ( F/m)</a:t>
                </a:r>
                <a:endParaRPr lang="en-US"/>
              </a:p>
              <a:p>
                <a:endParaRPr lang="en-US" smtClean="0"/>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2273" r="-1697"/>
                </a:stretch>
              </a:blipFill>
            </p:spPr>
            <p:txBody>
              <a:bodyPr/>
              <a:lstStyle/>
              <a:p>
                <a:r>
                  <a:rPr lang="en-US">
                    <a:noFill/>
                  </a:rPr>
                  <a:t> </a:t>
                </a:r>
              </a:p>
            </p:txBody>
          </p:sp>
        </mc:Fallback>
      </mc:AlternateContent>
    </p:spTree>
    <p:extLst>
      <p:ext uri="{BB962C8B-B14F-4D97-AF65-F5344CB8AC3E}">
        <p14:creationId xmlns:p14="http://schemas.microsoft.com/office/powerpoint/2010/main" val="1738188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95083"/>
          </a:xfrm>
        </p:spPr>
        <p:txBody>
          <a:bodyPr>
            <a:normAutofit/>
          </a:bodyPr>
          <a:lstStyle/>
          <a:p>
            <a:r>
              <a:rPr lang="en-US" sz="4000">
                <a:solidFill>
                  <a:srgbClr val="000000">
                    <a:lumMod val="75000"/>
                    <a:lumOff val="25000"/>
                  </a:srgbClr>
                </a:solidFill>
              </a:rPr>
              <a:t>2. Persamaan Gelombang Datar ( </a:t>
            </a:r>
            <a:r>
              <a:rPr lang="en-US" sz="4000" i="1">
                <a:solidFill>
                  <a:srgbClr val="000000">
                    <a:lumMod val="75000"/>
                    <a:lumOff val="25000"/>
                  </a:srgbClr>
                </a:solidFill>
              </a:rPr>
              <a:t>Plane Wave</a:t>
            </a:r>
            <a:r>
              <a:rPr lang="en-US" sz="4000">
                <a:solidFill>
                  <a:srgbClr val="000000">
                    <a:lumMod val="75000"/>
                    <a:lumOff val="25000"/>
                  </a:srgbClr>
                </a:solidFill>
              </a:rPr>
              <a:t>)</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Dengan melihat </a:t>
                </a:r>
                <a:r>
                  <a:rPr lang="en-US" b="1" smtClean="0"/>
                  <a:t>pers. 4 </a:t>
                </a:r>
                <a:r>
                  <a:rPr lang="en-US" smtClean="0"/>
                  <a:t>dimana :</a:t>
                </a:r>
              </a:p>
              <a:p>
                <a14:m>
                  <m:oMath xmlns:m="http://schemas.openxmlformats.org/officeDocument/2006/math">
                    <m:r>
                      <a:rPr lang="en-US" b="1"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𝜔</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𝜇𝜀</m:t>
                        </m:r>
                      </m:e>
                    </m:rad>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ea typeface="Cambria Math" panose="02040503050406030204" pitchFamily="18" charset="0"/>
                              </a:rPr>
                              <m:t>𝜔𝜀</m:t>
                            </m:r>
                          </m:den>
                        </m:f>
                      </m:e>
                    </m:rad>
                  </m:oMath>
                </a14:m>
                <a:r>
                  <a:rPr lang="en-US" smtClean="0"/>
                  <a:t> ,    dapat diuraikan akar yang kedua dengan teorema binomial</a:t>
                </a:r>
              </a:p>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𝑥</m:t>
                        </m:r>
                        <m:r>
                          <a:rPr lang="en-US" b="0" i="1" smtClean="0">
                            <a:latin typeface="Cambria Math" panose="02040503050406030204" pitchFamily="18" charset="0"/>
                          </a:rPr>
                          <m:t>)</m:t>
                        </m:r>
                      </m:e>
                      <m:sup>
                        <m:r>
                          <a:rPr lang="en-US" b="0" i="1" smtClean="0">
                            <a:latin typeface="Cambria Math" panose="02040503050406030204" pitchFamily="18" charset="0"/>
                          </a:rPr>
                          <m:t>𝑛</m:t>
                        </m:r>
                      </m:sup>
                    </m:sSup>
                    <m:r>
                      <a:rPr lang="en-US" b="0" i="1" smtClean="0">
                        <a:latin typeface="Cambria Math" panose="02040503050406030204" pitchFamily="18" charset="0"/>
                      </a:rPr>
                      <m:t>=1+</m:t>
                    </m:r>
                    <m:r>
                      <a:rPr lang="en-US" b="0" i="1" smtClean="0">
                        <a:latin typeface="Cambria Math" panose="02040503050406030204" pitchFamily="18" charset="0"/>
                      </a:rPr>
                      <m:t>𝑥𝑛</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smtClean="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−1)(</m:t>
                        </m:r>
                        <m:r>
                          <a:rPr lang="en-US" b="0" i="1" smtClean="0">
                            <a:latin typeface="Cambria Math" panose="02040503050406030204" pitchFamily="18" charset="0"/>
                          </a:rPr>
                          <m:t>𝑛</m:t>
                        </m:r>
                        <m:r>
                          <a:rPr lang="en-US" b="0" i="1" smtClean="0">
                            <a:latin typeface="Cambria Math" panose="02040503050406030204" pitchFamily="18" charset="0"/>
                          </a:rPr>
                          <m:t>−2)</m:t>
                        </m:r>
                      </m:num>
                      <m:den>
                        <m:r>
                          <a:rPr lang="en-US" i="1">
                            <a:latin typeface="Cambria Math" panose="02040503050406030204" pitchFamily="18" charset="0"/>
                          </a:rPr>
                          <m:t>2!</m:t>
                        </m:r>
                      </m:den>
                    </m:f>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3</m:t>
                        </m:r>
                      </m:sup>
                    </m:sSup>
                    <m:r>
                      <a:rPr lang="en-US" b="0" i="1" smtClean="0">
                        <a:latin typeface="Cambria Math" panose="02040503050406030204" pitchFamily="18" charset="0"/>
                      </a:rPr>
                      <m:t>+ …</m:t>
                    </m:r>
                  </m:oMath>
                </a14:m>
                <a:r>
                  <a:rPr lang="en-US" smtClean="0"/>
                  <a:t>  ; untuk </a:t>
                </a:r>
                <a14:m>
                  <m:oMath xmlns:m="http://schemas.openxmlformats.org/officeDocument/2006/math">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&lt;1</m:t>
                    </m:r>
                  </m:oMath>
                </a14:m>
                <a:r>
                  <a:rPr lang="en-US" smtClean="0"/>
                  <a:t> , dimana x= -j</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𝜎</m:t>
                        </m:r>
                      </m:num>
                      <m:den>
                        <m:r>
                          <a:rPr lang="en-US" i="1" smtClean="0">
                            <a:latin typeface="Cambria Math" panose="02040503050406030204" pitchFamily="18" charset="0"/>
                            <a:ea typeface="Cambria Math" panose="02040503050406030204" pitchFamily="18" charset="0"/>
                          </a:rPr>
                          <m:t>𝜔𝜀</m:t>
                        </m:r>
                      </m:den>
                    </m:f>
                  </m:oMath>
                </a14:m>
                <a:r>
                  <a:rPr lang="en-US" smtClean="0"/>
                  <a:t>  dan n adalah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smtClean="0"/>
                  <a:t> , didapatkan pendekatan sebagai berikut :</a:t>
                </a:r>
              </a:p>
              <a:p>
                <a:pPr lvl="1">
                  <a:buFont typeface="Wingdings" panose="05000000000000000000" pitchFamily="2" charset="2"/>
                  <a:buChar char="§"/>
                </a:pPr>
                <a:r>
                  <a:rPr lang="en-US" smtClean="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2</m:t>
                        </m:r>
                      </m:den>
                    </m:f>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ea typeface="Cambria Math" panose="02040503050406030204" pitchFamily="18" charset="0"/>
                              </a:rPr>
                              <m:t>𝜀</m:t>
                            </m:r>
                          </m:den>
                        </m:f>
                      </m:e>
                    </m:rad>
                  </m:oMath>
                </a14:m>
                <a:r>
                  <a:rPr lang="en-US" smtClean="0"/>
                  <a:t> </a:t>
                </a:r>
              </a:p>
              <a:p>
                <a:pPr lvl="1">
                  <a:buFont typeface="Wingdings" panose="05000000000000000000" pitchFamily="2" charset="2"/>
                  <a:buChar char="§"/>
                </a:pPr>
                <a:r>
                  <a:rPr lang="en-US"/>
                  <a:t> </a:t>
                </a:r>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𝜔</m:t>
                        </m:r>
                      </m:num>
                      <m:den>
                        <m:r>
                          <a:rPr lang="en-US" b="0" i="1" smtClean="0">
                            <a:latin typeface="Cambria Math" panose="02040503050406030204" pitchFamily="18" charset="0"/>
                            <a:ea typeface="Cambria Math" panose="02040503050406030204" pitchFamily="18" charset="0"/>
                          </a:rPr>
                          <m:t>𝑐</m:t>
                        </m:r>
                        <m:r>
                          <a:rPr lang="en-US" b="0" i="1" smtClean="0">
                            <a:latin typeface="Cambria Math" panose="02040503050406030204" pitchFamily="18" charset="0"/>
                            <a:ea typeface="Cambria Math" panose="02040503050406030204" pitchFamily="18" charset="0"/>
                          </a:rPr>
                          <m:t> </m:t>
                        </m:r>
                      </m:den>
                    </m:f>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r>
                          <m:rPr>
                            <m:sty m:val="p"/>
                          </m:rPr>
                          <a:rPr lang="el-GR" b="0" i="1" smtClean="0">
                            <a:latin typeface="Cambria Math" panose="02040503050406030204" pitchFamily="18" charset="0"/>
                            <a:ea typeface="Cambria Math" panose="02040503050406030204" pitchFamily="18" charset="0"/>
                          </a:rPr>
                          <m:t>λ</m:t>
                        </m:r>
                      </m:den>
                    </m:f>
                  </m:oMath>
                </a14:m>
                <a:endParaRPr lang="en-US" smtClean="0"/>
              </a:p>
              <a:p>
                <a:pPr lvl="1">
                  <a:buFont typeface="Wingdings" panose="05000000000000000000" pitchFamily="2" charset="2"/>
                  <a:buChar char="§"/>
                </a:pPr>
                <a:r>
                  <a:rPr lang="en-US" smtClean="0"/>
                  <a:t>   </a:t>
                </a:r>
                <a14:m>
                  <m:oMath xmlns:m="http://schemas.openxmlformats.org/officeDocument/2006/math">
                    <m:r>
                      <a:rPr lang="en-US" i="1">
                        <a:latin typeface="Cambria Math" panose="02040503050406030204" pitchFamily="18" charset="0"/>
                      </a:rPr>
                      <m:t>ɳ</m:t>
                    </m:r>
                  </m:oMath>
                </a14:m>
                <a:r>
                  <a:rPr lang="en-US" smtClean="0"/>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oMath>
                </a14:m>
                <a:r>
                  <a:rPr lang="en-US" smtClean="0"/>
                  <a:t>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𝜇</m:t>
                            </m:r>
                          </m:num>
                          <m:den>
                            <m:r>
                              <a:rPr lang="en-US" i="1" smtClean="0">
                                <a:latin typeface="Cambria Math" panose="02040503050406030204" pitchFamily="18" charset="0"/>
                                <a:ea typeface="Cambria Math" panose="02040503050406030204" pitchFamily="18" charset="0"/>
                              </a:rPr>
                              <m:t>𝜀</m:t>
                            </m:r>
                          </m:den>
                        </m:f>
                      </m:e>
                    </m:ra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𝑗</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𝜔𝜀</m:t>
                            </m:r>
                          </m:den>
                        </m:f>
                      </m:e>
                    </m:d>
                  </m:oMath>
                </a14:m>
                <a:endParaRPr lang="en-US" smtClean="0"/>
              </a:p>
              <a:p>
                <a:pPr lvl="1"/>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Tree>
    <p:extLst>
      <p:ext uri="{BB962C8B-B14F-4D97-AF65-F5344CB8AC3E}">
        <p14:creationId xmlns:p14="http://schemas.microsoft.com/office/powerpoint/2010/main" val="3936827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38812"/>
          </a:xfrm>
        </p:spPr>
        <p:txBody>
          <a:bodyPr>
            <a:normAutofit fontScale="90000"/>
          </a:bodyPr>
          <a:lstStyle/>
          <a:p>
            <a:r>
              <a:rPr lang="en-US">
                <a:solidFill>
                  <a:srgbClr val="000000">
                    <a:lumMod val="75000"/>
                    <a:lumOff val="25000"/>
                  </a:srgbClr>
                </a:solidFill>
              </a:rPr>
              <a:t>2. Persamaan Gelombang Datar ( </a:t>
            </a:r>
            <a:r>
              <a:rPr lang="en-US" i="1">
                <a:solidFill>
                  <a:srgbClr val="000000">
                    <a:lumMod val="75000"/>
                    <a:lumOff val="25000"/>
                  </a:srgbClr>
                </a:solidFill>
              </a:rPr>
              <a:t>Plane Wave</a:t>
            </a:r>
            <a:r>
              <a:rPr lang="en-US">
                <a:solidFill>
                  <a:srgbClr val="000000">
                    <a:lumMod val="75000"/>
                    <a:lumOff val="25000"/>
                  </a:srgbClr>
                </a:solidFill>
              </a:rPr>
              <a:t>)</a:t>
            </a:r>
            <a:endParaRPr lang="en-US"/>
          </a:p>
        </p:txBody>
      </p:sp>
      <p:sp>
        <p:nvSpPr>
          <p:cNvPr id="3" name="Content Placeholder 2"/>
          <p:cNvSpPr>
            <a:spLocks noGrp="1"/>
          </p:cNvSpPr>
          <p:nvPr>
            <p:ph idx="1"/>
          </p:nvPr>
        </p:nvSpPr>
        <p:spPr/>
        <p:txBody>
          <a:bodyPr/>
          <a:lstStyle/>
          <a:p>
            <a:endParaRPr lang="en-US"/>
          </a:p>
        </p:txBody>
      </p:sp>
      <p:sp>
        <p:nvSpPr>
          <p:cNvPr id="4" name="Rectangle 28"/>
          <p:cNvSpPr>
            <a:spLocks noChangeArrowheads="1"/>
          </p:cNvSpPr>
          <p:nvPr/>
        </p:nvSpPr>
        <p:spPr bwMode="auto">
          <a:xfrm>
            <a:off x="1164013" y="2705100"/>
            <a:ext cx="9410700" cy="18415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 name="Object 3"/>
          <p:cNvGraphicFramePr>
            <a:graphicFrameLocks noChangeAspect="1"/>
          </p:cNvGraphicFramePr>
          <p:nvPr>
            <p:extLst>
              <p:ext uri="{D42A27DB-BD31-4B8C-83A1-F6EECF244321}">
                <p14:modId xmlns:p14="http://schemas.microsoft.com/office/powerpoint/2010/main" val="725738839"/>
              </p:ext>
            </p:extLst>
          </p:nvPr>
        </p:nvGraphicFramePr>
        <p:xfrm>
          <a:off x="1202766" y="2895600"/>
          <a:ext cx="7696200" cy="1193800"/>
        </p:xfrm>
        <a:graphic>
          <a:graphicData uri="http://schemas.openxmlformats.org/presentationml/2006/ole">
            <mc:AlternateContent xmlns:mc="http://schemas.openxmlformats.org/markup-compatibility/2006">
              <mc:Choice xmlns:v="urn:schemas-microsoft-com:vml" Requires="v">
                <p:oleObj spid="_x0000_s1076" name="Equation" r:id="rId3" imgW="1625400" imgH="253800" progId="Equation.3">
                  <p:embed/>
                </p:oleObj>
              </mc:Choice>
              <mc:Fallback>
                <p:oleObj name="Equation" r:id="rId3" imgW="162540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2766" y="2895600"/>
                        <a:ext cx="7696200"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Oval 6"/>
          <p:cNvSpPr>
            <a:spLocks noChangeArrowheads="1"/>
          </p:cNvSpPr>
          <p:nvPr/>
        </p:nvSpPr>
        <p:spPr bwMode="auto">
          <a:xfrm>
            <a:off x="1581150" y="3048000"/>
            <a:ext cx="990600" cy="1066800"/>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7"/>
          <p:cNvSpPr>
            <a:spLocks noChangeArrowheads="1"/>
          </p:cNvSpPr>
          <p:nvPr/>
        </p:nvSpPr>
        <p:spPr bwMode="auto">
          <a:xfrm>
            <a:off x="3980131" y="3048000"/>
            <a:ext cx="381000" cy="533400"/>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8"/>
          <p:cNvSpPr>
            <a:spLocks noChangeArrowheads="1"/>
          </p:cNvSpPr>
          <p:nvPr/>
        </p:nvSpPr>
        <p:spPr bwMode="auto">
          <a:xfrm>
            <a:off x="7146373" y="2971800"/>
            <a:ext cx="533400" cy="990600"/>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9"/>
          <p:cNvSpPr>
            <a:spLocks/>
          </p:cNvSpPr>
          <p:nvPr/>
        </p:nvSpPr>
        <p:spPr bwMode="auto">
          <a:xfrm>
            <a:off x="2114550" y="2540000"/>
            <a:ext cx="762000" cy="508000"/>
          </a:xfrm>
          <a:custGeom>
            <a:avLst/>
            <a:gdLst>
              <a:gd name="T0" fmla="*/ 0 w 816"/>
              <a:gd name="T1" fmla="*/ 528 h 528"/>
              <a:gd name="T2" fmla="*/ 288 w 816"/>
              <a:gd name="T3" fmla="*/ 0 h 528"/>
              <a:gd name="T4" fmla="*/ 816 w 816"/>
              <a:gd name="T5" fmla="*/ 0 h 528"/>
            </a:gdLst>
            <a:ahLst/>
            <a:cxnLst>
              <a:cxn ang="0">
                <a:pos x="T0" y="T1"/>
              </a:cxn>
              <a:cxn ang="0">
                <a:pos x="T2" y="T3"/>
              </a:cxn>
              <a:cxn ang="0">
                <a:pos x="T4" y="T5"/>
              </a:cxn>
            </a:cxnLst>
            <a:rect l="0" t="0" r="r" b="b"/>
            <a:pathLst>
              <a:path w="816" h="528">
                <a:moveTo>
                  <a:pt x="0" y="528"/>
                </a:moveTo>
                <a:lnTo>
                  <a:pt x="288" y="0"/>
                </a:lnTo>
                <a:lnTo>
                  <a:pt x="816" y="0"/>
                </a:lnTo>
              </a:path>
            </a:pathLst>
          </a:custGeom>
          <a:noFill/>
          <a:ln w="28575" cmpd="sng">
            <a:solidFill>
              <a:schemeClr val="tx1"/>
            </a:solidFill>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0"/>
          <p:cNvSpPr txBox="1">
            <a:spLocks noChangeArrowheads="1"/>
          </p:cNvSpPr>
          <p:nvPr/>
        </p:nvSpPr>
        <p:spPr bwMode="auto">
          <a:xfrm>
            <a:off x="1685594" y="2120680"/>
            <a:ext cx="21717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Amplituda medan </a:t>
            </a:r>
          </a:p>
        </p:txBody>
      </p:sp>
      <p:sp>
        <p:nvSpPr>
          <p:cNvPr id="11" name="Freeform 11"/>
          <p:cNvSpPr>
            <a:spLocks/>
          </p:cNvSpPr>
          <p:nvPr/>
        </p:nvSpPr>
        <p:spPr bwMode="auto">
          <a:xfrm>
            <a:off x="4178860" y="1984782"/>
            <a:ext cx="602690" cy="1063218"/>
          </a:xfrm>
          <a:custGeom>
            <a:avLst/>
            <a:gdLst>
              <a:gd name="T0" fmla="*/ 0 w 816"/>
              <a:gd name="T1" fmla="*/ 528 h 528"/>
              <a:gd name="T2" fmla="*/ 288 w 816"/>
              <a:gd name="T3" fmla="*/ 0 h 528"/>
              <a:gd name="T4" fmla="*/ 816 w 816"/>
              <a:gd name="T5" fmla="*/ 0 h 528"/>
            </a:gdLst>
            <a:ahLst/>
            <a:cxnLst>
              <a:cxn ang="0">
                <a:pos x="T0" y="T1"/>
              </a:cxn>
              <a:cxn ang="0">
                <a:pos x="T2" y="T3"/>
              </a:cxn>
              <a:cxn ang="0">
                <a:pos x="T4" y="T5"/>
              </a:cxn>
            </a:cxnLst>
            <a:rect l="0" t="0" r="r" b="b"/>
            <a:pathLst>
              <a:path w="816" h="528">
                <a:moveTo>
                  <a:pt x="0" y="528"/>
                </a:moveTo>
                <a:lnTo>
                  <a:pt x="288" y="0"/>
                </a:lnTo>
                <a:lnTo>
                  <a:pt x="816" y="0"/>
                </a:lnTo>
              </a:path>
            </a:pathLst>
          </a:custGeom>
          <a:noFill/>
          <a:ln w="28575" cap="flat" cmpd="sng">
            <a:solidFill>
              <a:schemeClr val="tx1"/>
            </a:solidFill>
            <a:prstDash val="solid"/>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2"/>
          <p:cNvSpPr txBox="1">
            <a:spLocks noChangeArrowheads="1"/>
          </p:cNvSpPr>
          <p:nvPr/>
        </p:nvSpPr>
        <p:spPr bwMode="auto">
          <a:xfrm>
            <a:off x="4857750" y="1762450"/>
            <a:ext cx="42418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ym typeface="Symbol" panose="05050102010706020507" pitchFamily="18" charset="2"/>
              </a:rPr>
              <a:t></a:t>
            </a:r>
            <a:r>
              <a:rPr lang="en-US" altLang="en-US">
                <a:sym typeface="Symbol" panose="05050102010706020507" pitchFamily="18" charset="2"/>
              </a:rPr>
              <a:t> = k</a:t>
            </a:r>
            <a:r>
              <a:rPr lang="en-US" altLang="en-US"/>
              <a:t>onstanta redaman (</a:t>
            </a:r>
            <a:r>
              <a:rPr lang="en-US" altLang="en-US" b="1"/>
              <a:t>neper/meter</a:t>
            </a:r>
            <a:r>
              <a:rPr lang="en-US" altLang="en-US"/>
              <a:t>)</a:t>
            </a:r>
          </a:p>
        </p:txBody>
      </p:sp>
      <p:sp>
        <p:nvSpPr>
          <p:cNvPr id="13" name="Text Box 14"/>
          <p:cNvSpPr txBox="1">
            <a:spLocks noChangeArrowheads="1"/>
          </p:cNvSpPr>
          <p:nvPr/>
        </p:nvSpPr>
        <p:spPr bwMode="auto">
          <a:xfrm>
            <a:off x="5276850" y="2209800"/>
            <a:ext cx="3771900"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ym typeface="Symbol" panose="05050102010706020507" pitchFamily="18" charset="2"/>
              </a:rPr>
              <a:t></a:t>
            </a:r>
            <a:r>
              <a:rPr lang="en-US" altLang="en-US">
                <a:sym typeface="Symbol" panose="05050102010706020507" pitchFamily="18" charset="2"/>
              </a:rPr>
              <a:t> = k</a:t>
            </a:r>
            <a:r>
              <a:rPr lang="en-US" altLang="en-US"/>
              <a:t>onstanta fasa (</a:t>
            </a:r>
            <a:r>
              <a:rPr lang="en-US" altLang="en-US" b="1"/>
              <a:t>radian/meter</a:t>
            </a:r>
            <a:r>
              <a:rPr lang="en-US" altLang="en-US"/>
              <a:t>)</a:t>
            </a:r>
          </a:p>
        </p:txBody>
      </p:sp>
      <p:sp>
        <p:nvSpPr>
          <p:cNvPr id="14" name="Line 20"/>
          <p:cNvSpPr>
            <a:spLocks noChangeShapeType="1"/>
          </p:cNvSpPr>
          <p:nvPr/>
        </p:nvSpPr>
        <p:spPr bwMode="auto">
          <a:xfrm flipV="1">
            <a:off x="3836058" y="3365500"/>
            <a:ext cx="0" cy="1270000"/>
          </a:xfrm>
          <a:prstGeom prst="line">
            <a:avLst/>
          </a:prstGeom>
          <a:noFill/>
          <a:ln w="2857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Freeform 21"/>
          <p:cNvSpPr>
            <a:spLocks/>
          </p:cNvSpPr>
          <p:nvPr/>
        </p:nvSpPr>
        <p:spPr bwMode="auto">
          <a:xfrm>
            <a:off x="7100653" y="2644775"/>
            <a:ext cx="45719" cy="555625"/>
          </a:xfrm>
          <a:custGeom>
            <a:avLst/>
            <a:gdLst>
              <a:gd name="T0" fmla="*/ 1232 w 1232"/>
              <a:gd name="T1" fmla="*/ 464 h 464"/>
              <a:gd name="T2" fmla="*/ 912 w 1232"/>
              <a:gd name="T3" fmla="*/ 256 h 464"/>
              <a:gd name="T4" fmla="*/ 0 w 1232"/>
              <a:gd name="T5" fmla="*/ 256 h 464"/>
              <a:gd name="T6" fmla="*/ 80 w 1232"/>
              <a:gd name="T7" fmla="*/ 0 h 464"/>
              <a:gd name="T8" fmla="*/ 528 w 1232"/>
              <a:gd name="T9" fmla="*/ 0 h 464"/>
            </a:gdLst>
            <a:ahLst/>
            <a:cxnLst>
              <a:cxn ang="0">
                <a:pos x="T0" y="T1"/>
              </a:cxn>
              <a:cxn ang="0">
                <a:pos x="T2" y="T3"/>
              </a:cxn>
              <a:cxn ang="0">
                <a:pos x="T4" y="T5"/>
              </a:cxn>
              <a:cxn ang="0">
                <a:pos x="T6" y="T7"/>
              </a:cxn>
              <a:cxn ang="0">
                <a:pos x="T8" y="T9"/>
              </a:cxn>
            </a:cxnLst>
            <a:rect l="0" t="0" r="r" b="b"/>
            <a:pathLst>
              <a:path w="1232" h="464">
                <a:moveTo>
                  <a:pt x="1232" y="464"/>
                </a:moveTo>
                <a:lnTo>
                  <a:pt x="912" y="256"/>
                </a:lnTo>
                <a:lnTo>
                  <a:pt x="0" y="256"/>
                </a:lnTo>
                <a:lnTo>
                  <a:pt x="80" y="0"/>
                </a:lnTo>
                <a:lnTo>
                  <a:pt x="528" y="0"/>
                </a:lnTo>
              </a:path>
            </a:pathLst>
          </a:custGeom>
          <a:noFill/>
          <a:ln w="28575" cmpd="sng">
            <a:solidFill>
              <a:schemeClr val="tx1"/>
            </a:solidFill>
            <a:round/>
            <a:headEnd type="triangle" w="med" len="med"/>
            <a:tailEnd type="oval"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22"/>
          <p:cNvSpPr>
            <a:spLocks/>
          </p:cNvSpPr>
          <p:nvPr/>
        </p:nvSpPr>
        <p:spPr bwMode="auto">
          <a:xfrm>
            <a:off x="3842623" y="3606800"/>
            <a:ext cx="2984500" cy="762000"/>
          </a:xfrm>
          <a:custGeom>
            <a:avLst/>
            <a:gdLst>
              <a:gd name="T0" fmla="*/ 2144 w 2144"/>
              <a:gd name="T1" fmla="*/ 0 h 272"/>
              <a:gd name="T2" fmla="*/ 1952 w 2144"/>
              <a:gd name="T3" fmla="*/ 272 h 272"/>
              <a:gd name="T4" fmla="*/ 0 w 2144"/>
              <a:gd name="T5" fmla="*/ 272 h 272"/>
            </a:gdLst>
            <a:ahLst/>
            <a:cxnLst>
              <a:cxn ang="0">
                <a:pos x="T0" y="T1"/>
              </a:cxn>
              <a:cxn ang="0">
                <a:pos x="T2" y="T3"/>
              </a:cxn>
              <a:cxn ang="0">
                <a:pos x="T4" y="T5"/>
              </a:cxn>
            </a:cxnLst>
            <a:rect l="0" t="0" r="r" b="b"/>
            <a:pathLst>
              <a:path w="2144" h="272">
                <a:moveTo>
                  <a:pt x="2144" y="0"/>
                </a:moveTo>
                <a:lnTo>
                  <a:pt x="1952" y="272"/>
                </a:lnTo>
                <a:lnTo>
                  <a:pt x="0" y="272"/>
                </a:lnTo>
              </a:path>
            </a:pathLst>
          </a:custGeom>
          <a:noFill/>
          <a:ln w="28575"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23"/>
          <p:cNvSpPr txBox="1">
            <a:spLocks noChangeArrowheads="1"/>
          </p:cNvSpPr>
          <p:nvPr/>
        </p:nvSpPr>
        <p:spPr bwMode="auto">
          <a:xfrm>
            <a:off x="1107500" y="4749800"/>
            <a:ext cx="6318984" cy="6740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50000"/>
              </a:spcBef>
            </a:pPr>
            <a:r>
              <a:rPr lang="en-US" altLang="en-US"/>
              <a:t>Tanda </a:t>
            </a:r>
            <a:r>
              <a:rPr lang="en-US" altLang="en-US" b="1"/>
              <a:t>( - )</a:t>
            </a:r>
            <a:r>
              <a:rPr lang="en-US" altLang="en-US"/>
              <a:t> berarti gelombang merambat ke arah </a:t>
            </a:r>
            <a:r>
              <a:rPr lang="en-US" altLang="en-US" b="1"/>
              <a:t>sumbu-z positif</a:t>
            </a:r>
            <a:r>
              <a:rPr lang="en-US" altLang="en-US"/>
              <a:t>. </a:t>
            </a:r>
          </a:p>
          <a:p>
            <a:pPr>
              <a:lnSpc>
                <a:spcPct val="80000"/>
              </a:lnSpc>
              <a:spcBef>
                <a:spcPct val="50000"/>
              </a:spcBef>
            </a:pPr>
            <a:r>
              <a:rPr lang="en-US" altLang="en-US"/>
              <a:t>Jika </a:t>
            </a:r>
            <a:r>
              <a:rPr lang="en-US" altLang="en-US" b="1"/>
              <a:t>( + )</a:t>
            </a:r>
            <a:r>
              <a:rPr lang="en-US" altLang="en-US"/>
              <a:t> berarti gelombang merambat ke arah </a:t>
            </a:r>
            <a:r>
              <a:rPr lang="en-US" altLang="en-US" b="1"/>
              <a:t>sumbu-z negatif</a:t>
            </a:r>
          </a:p>
        </p:txBody>
      </p:sp>
      <p:sp>
        <p:nvSpPr>
          <p:cNvPr id="18" name="Oval 24"/>
          <p:cNvSpPr>
            <a:spLocks noChangeArrowheads="1"/>
          </p:cNvSpPr>
          <p:nvPr/>
        </p:nvSpPr>
        <p:spPr bwMode="auto">
          <a:xfrm>
            <a:off x="8098871" y="3048000"/>
            <a:ext cx="838200" cy="990600"/>
          </a:xfrm>
          <a:prstGeom prst="ellipse">
            <a:avLst/>
          </a:prstGeom>
          <a:noFill/>
          <a:ln w="381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25"/>
          <p:cNvSpPr txBox="1">
            <a:spLocks noChangeArrowheads="1"/>
          </p:cNvSpPr>
          <p:nvPr/>
        </p:nvSpPr>
        <p:spPr bwMode="auto">
          <a:xfrm>
            <a:off x="7792082" y="4953000"/>
            <a:ext cx="2390775"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50000"/>
              </a:spcBef>
            </a:pPr>
            <a:r>
              <a:rPr lang="en-US" altLang="en-US"/>
              <a:t>Gelombang bergetar </a:t>
            </a:r>
            <a:r>
              <a:rPr lang="en-US" altLang="en-US" b="1"/>
              <a:t>searah sumbu-x</a:t>
            </a:r>
          </a:p>
        </p:txBody>
      </p:sp>
      <p:sp>
        <p:nvSpPr>
          <p:cNvPr id="20" name="Line 26"/>
          <p:cNvSpPr>
            <a:spLocks noChangeShapeType="1"/>
          </p:cNvSpPr>
          <p:nvPr/>
        </p:nvSpPr>
        <p:spPr bwMode="auto">
          <a:xfrm flipV="1">
            <a:off x="8509653" y="4039585"/>
            <a:ext cx="0" cy="844550"/>
          </a:xfrm>
          <a:prstGeom prst="line">
            <a:avLst/>
          </a:prstGeom>
          <a:noFill/>
          <a:ln w="28575">
            <a:solidFill>
              <a:schemeClr val="tx1"/>
            </a:solidFill>
            <a:round/>
            <a:headEnd type="oval"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21" name="Object 27"/>
          <p:cNvGraphicFramePr>
            <a:graphicFrameLocks noChangeAspect="1"/>
          </p:cNvGraphicFramePr>
          <p:nvPr>
            <p:extLst>
              <p:ext uri="{D42A27DB-BD31-4B8C-83A1-F6EECF244321}">
                <p14:modId xmlns:p14="http://schemas.microsoft.com/office/powerpoint/2010/main" val="356597871"/>
              </p:ext>
            </p:extLst>
          </p:nvPr>
        </p:nvGraphicFramePr>
        <p:xfrm>
          <a:off x="8976156" y="3011488"/>
          <a:ext cx="1487488" cy="1119187"/>
        </p:xfrm>
        <a:graphic>
          <a:graphicData uri="http://schemas.openxmlformats.org/presentationml/2006/ole">
            <mc:AlternateContent xmlns:mc="http://schemas.openxmlformats.org/markup-compatibility/2006">
              <mc:Choice xmlns:v="urn:schemas-microsoft-com:vml" Requires="v">
                <p:oleObj spid="_x0000_s1077" name="Equation" r:id="rId5" imgW="571320" imgH="431640" progId="Equation.3">
                  <p:embed/>
                </p:oleObj>
              </mc:Choice>
              <mc:Fallback>
                <p:oleObj name="Equation" r:id="rId5" imgW="57132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6156" y="3011488"/>
                        <a:ext cx="1487488" cy="111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 name="Text Box 29"/>
          <p:cNvSpPr txBox="1">
            <a:spLocks noChangeArrowheads="1"/>
          </p:cNvSpPr>
          <p:nvPr/>
        </p:nvSpPr>
        <p:spPr bwMode="auto">
          <a:xfrm>
            <a:off x="9681340" y="1762614"/>
            <a:ext cx="1340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b="1">
                <a:sym typeface="Symbol" panose="05050102010706020507" pitchFamily="18" charset="2"/>
              </a:rPr>
              <a:t> =  + j = Konstanta Propagasi</a:t>
            </a:r>
            <a:endParaRPr lang="en-US" altLang="en-US" b="1"/>
          </a:p>
        </p:txBody>
      </p:sp>
    </p:spTree>
    <p:extLst>
      <p:ext uri="{BB962C8B-B14F-4D97-AF65-F5344CB8AC3E}">
        <p14:creationId xmlns:p14="http://schemas.microsoft.com/office/powerpoint/2010/main" val="4193143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26651"/>
          </a:xfrm>
        </p:spPr>
        <p:txBody>
          <a:bodyPr>
            <a:normAutofit/>
          </a:bodyPr>
          <a:lstStyle/>
          <a:p>
            <a:r>
              <a:rPr lang="en-US" sz="4000" smtClean="0">
                <a:solidFill>
                  <a:srgbClr val="000000">
                    <a:lumMod val="75000"/>
                    <a:lumOff val="25000"/>
                  </a:srgbClr>
                </a:solidFill>
              </a:rPr>
              <a:t>3. Vector Poynting </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algn="just"/>
                <a:r>
                  <a:rPr lang="en-US" smtClean="0"/>
                  <a:t>Vector Poynting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𝑃</m:t>
                        </m:r>
                      </m:e>
                    </m:acc>
                  </m:oMath>
                </a14:m>
                <a:r>
                  <a:rPr lang="en-US" smtClean="0"/>
                  <a:t>) didefinisikan sebagai produk vector dari vector intensitas medan listrik  E dengan vector medan magnet H pada suatu gelombang elektromagnetik. Dapat ditulis sebagai berikut :</a:t>
                </a:r>
              </a:p>
              <a:p>
                <a:r>
                  <a:rPr lang="en-US" smtClean="0"/>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𝑃</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𝐸</m:t>
                        </m:r>
                      </m:e>
                    </m:acc>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𝐻</m:t>
                        </m:r>
                      </m:e>
                    </m:acc>
                  </m:oMath>
                </a14:m>
                <a:r>
                  <a:rPr lang="en-US" smtClean="0"/>
                  <a:t>  							</a:t>
                </a:r>
                <a:r>
                  <a:rPr lang="en-US" b="1" smtClean="0"/>
                  <a:t>pers.8</a:t>
                </a:r>
              </a:p>
              <a:p>
                <a:pPr algn="just"/>
                <a:r>
                  <a:rPr lang="en-US" smtClean="0"/>
                  <a:t>Vektor Poynting merupakan besaran vector yang menggambarkan arah perambatan gelombang  dan besarnya kerapatan energi gelombang persatuan waktu atau laju energy gelombang dalam satuan joule persekon permeter persegi (MKS).</a:t>
                </a: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545" t="-606" r="-1455"/>
                </a:stretch>
              </a:blipFill>
            </p:spPr>
            <p:txBody>
              <a:bodyPr/>
              <a:lstStyle/>
              <a:p>
                <a:r>
                  <a:rPr lang="en-US">
                    <a:noFill/>
                  </a:rPr>
                  <a:t> </a:t>
                </a:r>
              </a:p>
            </p:txBody>
          </p:sp>
        </mc:Fallback>
      </mc:AlternateContent>
      <p:sp>
        <p:nvSpPr>
          <p:cNvPr id="4" name="Freeform 5"/>
          <p:cNvSpPr>
            <a:spLocks/>
          </p:cNvSpPr>
          <p:nvPr/>
        </p:nvSpPr>
        <p:spPr bwMode="auto">
          <a:xfrm>
            <a:off x="2409568" y="4497859"/>
            <a:ext cx="593124" cy="1692876"/>
          </a:xfrm>
          <a:custGeom>
            <a:avLst/>
            <a:gdLst>
              <a:gd name="T0" fmla="*/ 0 w 534"/>
              <a:gd name="T1" fmla="*/ 504 h 1668"/>
              <a:gd name="T2" fmla="*/ 534 w 534"/>
              <a:gd name="T3" fmla="*/ 0 h 1668"/>
              <a:gd name="T4" fmla="*/ 534 w 534"/>
              <a:gd name="T5" fmla="*/ 1224 h 1668"/>
              <a:gd name="T6" fmla="*/ 6 w 534"/>
              <a:gd name="T7" fmla="*/ 1668 h 1668"/>
              <a:gd name="T8" fmla="*/ 0 w 534"/>
              <a:gd name="T9" fmla="*/ 504 h 1668"/>
            </a:gdLst>
            <a:ahLst/>
            <a:cxnLst>
              <a:cxn ang="0">
                <a:pos x="T0" y="T1"/>
              </a:cxn>
              <a:cxn ang="0">
                <a:pos x="T2" y="T3"/>
              </a:cxn>
              <a:cxn ang="0">
                <a:pos x="T4" y="T5"/>
              </a:cxn>
              <a:cxn ang="0">
                <a:pos x="T6" y="T7"/>
              </a:cxn>
              <a:cxn ang="0">
                <a:pos x="T8" y="T9"/>
              </a:cxn>
            </a:cxnLst>
            <a:rect l="0" t="0" r="r" b="b"/>
            <a:pathLst>
              <a:path w="534" h="1668">
                <a:moveTo>
                  <a:pt x="0" y="504"/>
                </a:moveTo>
                <a:lnTo>
                  <a:pt x="534" y="0"/>
                </a:lnTo>
                <a:lnTo>
                  <a:pt x="534" y="1224"/>
                </a:lnTo>
                <a:lnTo>
                  <a:pt x="6" y="1668"/>
                </a:lnTo>
                <a:lnTo>
                  <a:pt x="0" y="504"/>
                </a:lnTo>
                <a:close/>
              </a:path>
            </a:pathLst>
          </a:cu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6"/>
          <p:cNvSpPr>
            <a:spLocks noChangeShapeType="1"/>
          </p:cNvSpPr>
          <p:nvPr/>
        </p:nvSpPr>
        <p:spPr bwMode="auto">
          <a:xfrm flipV="1">
            <a:off x="2796744" y="4635772"/>
            <a:ext cx="26121" cy="834375"/>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7"/>
          <p:cNvSpPr>
            <a:spLocks noChangeShapeType="1"/>
          </p:cNvSpPr>
          <p:nvPr/>
        </p:nvSpPr>
        <p:spPr bwMode="auto">
          <a:xfrm flipH="1">
            <a:off x="2307202" y="5491008"/>
            <a:ext cx="469271" cy="40777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8"/>
          <p:cNvSpPr>
            <a:spLocks noChangeShapeType="1"/>
          </p:cNvSpPr>
          <p:nvPr/>
        </p:nvSpPr>
        <p:spPr bwMode="auto">
          <a:xfrm>
            <a:off x="2791353" y="5494122"/>
            <a:ext cx="757594" cy="629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8" name="Object 9"/>
          <p:cNvGraphicFramePr>
            <a:graphicFrameLocks noChangeAspect="1"/>
          </p:cNvGraphicFramePr>
          <p:nvPr>
            <p:extLst>
              <p:ext uri="{D42A27DB-BD31-4B8C-83A1-F6EECF244321}">
                <p14:modId xmlns:p14="http://schemas.microsoft.com/office/powerpoint/2010/main" val="1401497436"/>
              </p:ext>
            </p:extLst>
          </p:nvPr>
        </p:nvGraphicFramePr>
        <p:xfrm>
          <a:off x="2526779" y="4280113"/>
          <a:ext cx="269580" cy="388864"/>
        </p:xfrm>
        <a:graphic>
          <a:graphicData uri="http://schemas.openxmlformats.org/presentationml/2006/ole">
            <mc:AlternateContent xmlns:mc="http://schemas.openxmlformats.org/markup-compatibility/2006">
              <mc:Choice xmlns:v="urn:schemas-microsoft-com:vml" Requires="v">
                <p:oleObj spid="_x0000_s2125" name="Equation" r:id="rId4" imgW="139680" imgH="203040" progId="Equation.3">
                  <p:embed/>
                </p:oleObj>
              </mc:Choice>
              <mc:Fallback>
                <p:oleObj name="Equation" r:id="rId4" imgW="1396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6779" y="4280113"/>
                        <a:ext cx="269580" cy="388864"/>
                      </a:xfrm>
                      <a:prstGeom prst="rect">
                        <a:avLst/>
                      </a:prstGeom>
                      <a:noFill/>
                      <a:ln>
                        <a:noFill/>
                      </a:ln>
                      <a:effec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1709553632"/>
              </p:ext>
            </p:extLst>
          </p:nvPr>
        </p:nvGraphicFramePr>
        <p:xfrm>
          <a:off x="1941111" y="5704346"/>
          <a:ext cx="314908" cy="388864"/>
        </p:xfrm>
        <a:graphic>
          <a:graphicData uri="http://schemas.openxmlformats.org/presentationml/2006/ole">
            <mc:AlternateContent xmlns:mc="http://schemas.openxmlformats.org/markup-compatibility/2006">
              <mc:Choice xmlns:v="urn:schemas-microsoft-com:vml" Requires="v">
                <p:oleObj spid="_x0000_s2126" name="Equation" r:id="rId6" imgW="164880" imgH="203040" progId="Equation.3">
                  <p:embed/>
                </p:oleObj>
              </mc:Choice>
              <mc:Fallback>
                <p:oleObj name="Equation" r:id="rId6" imgW="1648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1111" y="5704346"/>
                        <a:ext cx="314908" cy="388864"/>
                      </a:xfrm>
                      <a:prstGeom prst="rect">
                        <a:avLst/>
                      </a:prstGeom>
                      <a:noFill/>
                      <a:ln>
                        <a:noFill/>
                      </a:ln>
                      <a:effec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3961804115"/>
              </p:ext>
            </p:extLst>
          </p:nvPr>
        </p:nvGraphicFramePr>
        <p:xfrm>
          <a:off x="3660160" y="5269936"/>
          <a:ext cx="269580" cy="388864"/>
        </p:xfrm>
        <a:graphic>
          <a:graphicData uri="http://schemas.openxmlformats.org/presentationml/2006/ole">
            <mc:AlternateContent xmlns:mc="http://schemas.openxmlformats.org/markup-compatibility/2006">
              <mc:Choice xmlns:v="urn:schemas-microsoft-com:vml" Requires="v">
                <p:oleObj spid="_x0000_s2127" name="Equation" r:id="rId8" imgW="139680" imgH="203040" progId="Equation.3">
                  <p:embed/>
                </p:oleObj>
              </mc:Choice>
              <mc:Fallback>
                <p:oleObj name="Equation" r:id="rId8" imgW="13968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0160" y="5269936"/>
                        <a:ext cx="269580" cy="388864"/>
                      </a:xfrm>
                      <a:prstGeom prst="rect">
                        <a:avLst/>
                      </a:prstGeom>
                      <a:noFill/>
                      <a:ln>
                        <a:noFill/>
                      </a:ln>
                      <a:effectLst/>
                    </p:spPr>
                  </p:pic>
                </p:oleObj>
              </mc:Fallback>
            </mc:AlternateContent>
          </a:graphicData>
        </a:graphic>
      </p:graphicFrame>
      <p:sp>
        <p:nvSpPr>
          <p:cNvPr id="11" name="Text Box 12"/>
          <p:cNvSpPr txBox="1">
            <a:spLocks noChangeArrowheads="1"/>
          </p:cNvSpPr>
          <p:nvPr/>
        </p:nvSpPr>
        <p:spPr bwMode="auto">
          <a:xfrm>
            <a:off x="3210041" y="4719163"/>
            <a:ext cx="1894189" cy="590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pPr>
            <a:r>
              <a:rPr lang="en-US" altLang="en-US"/>
              <a:t>Arah perambatan gelombang</a:t>
            </a:r>
          </a:p>
        </p:txBody>
      </p:sp>
      <p:sp>
        <p:nvSpPr>
          <p:cNvPr id="12" name="Freeform 13"/>
          <p:cNvSpPr>
            <a:spLocks/>
          </p:cNvSpPr>
          <p:nvPr/>
        </p:nvSpPr>
        <p:spPr bwMode="auto">
          <a:xfrm>
            <a:off x="2671261" y="5300528"/>
            <a:ext cx="106629" cy="274026"/>
          </a:xfrm>
          <a:custGeom>
            <a:avLst/>
            <a:gdLst>
              <a:gd name="T0" fmla="*/ 96 w 96"/>
              <a:gd name="T1" fmla="*/ 0 h 270"/>
              <a:gd name="T2" fmla="*/ 0 w 96"/>
              <a:gd name="T3" fmla="*/ 102 h 270"/>
              <a:gd name="T4" fmla="*/ 0 w 96"/>
              <a:gd name="T5" fmla="*/ 270 h 270"/>
            </a:gdLst>
            <a:ahLst/>
            <a:cxnLst>
              <a:cxn ang="0">
                <a:pos x="T0" y="T1"/>
              </a:cxn>
              <a:cxn ang="0">
                <a:pos x="T2" y="T3"/>
              </a:cxn>
              <a:cxn ang="0">
                <a:pos x="T4" y="T5"/>
              </a:cxn>
            </a:cxnLst>
            <a:rect l="0" t="0" r="r" b="b"/>
            <a:pathLst>
              <a:path w="96" h="270">
                <a:moveTo>
                  <a:pt x="96" y="0"/>
                </a:moveTo>
                <a:lnTo>
                  <a:pt x="0" y="102"/>
                </a:lnTo>
                <a:lnTo>
                  <a:pt x="0" y="27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Freeform 14"/>
          <p:cNvSpPr>
            <a:spLocks/>
          </p:cNvSpPr>
          <p:nvPr/>
        </p:nvSpPr>
        <p:spPr bwMode="auto">
          <a:xfrm>
            <a:off x="2818090" y="5298391"/>
            <a:ext cx="139950" cy="188774"/>
          </a:xfrm>
          <a:custGeom>
            <a:avLst/>
            <a:gdLst>
              <a:gd name="T0" fmla="*/ 0 w 108"/>
              <a:gd name="T1" fmla="*/ 0 h 186"/>
              <a:gd name="T2" fmla="*/ 108 w 108"/>
              <a:gd name="T3" fmla="*/ 0 h 186"/>
              <a:gd name="T4" fmla="*/ 108 w 108"/>
              <a:gd name="T5" fmla="*/ 186 h 186"/>
            </a:gdLst>
            <a:ahLst/>
            <a:cxnLst>
              <a:cxn ang="0">
                <a:pos x="T0" y="T1"/>
              </a:cxn>
              <a:cxn ang="0">
                <a:pos x="T2" y="T3"/>
              </a:cxn>
              <a:cxn ang="0">
                <a:pos x="T4" y="T5"/>
              </a:cxn>
            </a:cxnLst>
            <a:rect l="0" t="0" r="r" b="b"/>
            <a:pathLst>
              <a:path w="108" h="186">
                <a:moveTo>
                  <a:pt x="0" y="0"/>
                </a:moveTo>
                <a:lnTo>
                  <a:pt x="108" y="0"/>
                </a:lnTo>
                <a:lnTo>
                  <a:pt x="108" y="186"/>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647242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6562"/>
            <a:ext cx="10058400" cy="711749"/>
          </a:xfrm>
        </p:spPr>
        <p:txBody>
          <a:bodyPr>
            <a:normAutofit/>
          </a:bodyPr>
          <a:lstStyle/>
          <a:p>
            <a:r>
              <a:rPr lang="en-US" sz="4000">
                <a:solidFill>
                  <a:srgbClr val="000000">
                    <a:lumMod val="75000"/>
                    <a:lumOff val="25000"/>
                  </a:srgbClr>
                </a:solidFill>
              </a:rPr>
              <a:t>3. Vector Poynting </a:t>
            </a:r>
            <a:endParaRPr lang="en-US" sz="4000"/>
          </a:p>
        </p:txBody>
      </p:sp>
      <p:sp>
        <p:nvSpPr>
          <p:cNvPr id="3" name="Content Placeholder 2"/>
          <p:cNvSpPr>
            <a:spLocks noGrp="1"/>
          </p:cNvSpPr>
          <p:nvPr>
            <p:ph idx="1"/>
          </p:nvPr>
        </p:nvSpPr>
        <p:spPr/>
        <p:txBody>
          <a:bodyPr/>
          <a:lstStyle/>
          <a:p>
            <a:pPr algn="just"/>
            <a:r>
              <a:rPr lang="en-US" smtClean="0"/>
              <a:t>Karena vector intensitas medan listrik dan vector intensitas medan magnet saling tegak lurus satu sama lainnya, maka cross product dari E dan H menghasilkan vector lain yang arahnya tegak lurus terhadap E dan H. Misal jika vector intensitas medan listrik bergetar ke arah sumbu x dan vector instensitas medan magnet bergetar kearah sumbu y maka vector pointing akan ke arah sumbu z. Dapat diiliustrasikan sebagai berikut :</a:t>
            </a:r>
          </a:p>
          <a:p>
            <a:endParaRPr lang="en-US"/>
          </a:p>
        </p:txBody>
      </p:sp>
      <p:grpSp>
        <p:nvGrpSpPr>
          <p:cNvPr id="4" name="Group 17"/>
          <p:cNvGrpSpPr>
            <a:grpSpLocks/>
          </p:cNvGrpSpPr>
          <p:nvPr/>
        </p:nvGrpSpPr>
        <p:grpSpPr bwMode="auto">
          <a:xfrm>
            <a:off x="3076833" y="3657234"/>
            <a:ext cx="4015946" cy="2211860"/>
            <a:chOff x="216" y="1878"/>
            <a:chExt cx="4116" cy="2016"/>
          </a:xfrm>
        </p:grpSpPr>
        <p:sp>
          <p:nvSpPr>
            <p:cNvPr id="5" name="Line 18"/>
            <p:cNvSpPr>
              <a:spLocks noChangeShapeType="1"/>
            </p:cNvSpPr>
            <p:nvPr/>
          </p:nvSpPr>
          <p:spPr bwMode="auto">
            <a:xfrm>
              <a:off x="732" y="1878"/>
              <a:ext cx="0" cy="127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19"/>
            <p:cNvSpPr>
              <a:spLocks noChangeShapeType="1"/>
            </p:cNvSpPr>
            <p:nvPr/>
          </p:nvSpPr>
          <p:spPr bwMode="auto">
            <a:xfrm flipH="1">
              <a:off x="216" y="3162"/>
              <a:ext cx="516" cy="73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Freeform 20"/>
            <p:cNvSpPr>
              <a:spLocks/>
            </p:cNvSpPr>
            <p:nvPr/>
          </p:nvSpPr>
          <p:spPr bwMode="auto">
            <a:xfrm>
              <a:off x="732" y="2370"/>
              <a:ext cx="2892" cy="546"/>
            </a:xfrm>
            <a:custGeom>
              <a:avLst/>
              <a:gdLst>
                <a:gd name="T0" fmla="*/ 0 w 2892"/>
                <a:gd name="T1" fmla="*/ 0 h 546"/>
                <a:gd name="T2" fmla="*/ 246 w 2892"/>
                <a:gd name="T3" fmla="*/ 126 h 546"/>
                <a:gd name="T4" fmla="*/ 474 w 2892"/>
                <a:gd name="T5" fmla="*/ 216 h 546"/>
                <a:gd name="T6" fmla="*/ 798 w 2892"/>
                <a:gd name="T7" fmla="*/ 312 h 546"/>
                <a:gd name="T8" fmla="*/ 1074 w 2892"/>
                <a:gd name="T9" fmla="*/ 384 h 546"/>
                <a:gd name="T10" fmla="*/ 1464 w 2892"/>
                <a:gd name="T11" fmla="*/ 444 h 546"/>
                <a:gd name="T12" fmla="*/ 2028 w 2892"/>
                <a:gd name="T13" fmla="*/ 510 h 546"/>
                <a:gd name="T14" fmla="*/ 2436 w 2892"/>
                <a:gd name="T15" fmla="*/ 534 h 546"/>
                <a:gd name="T16" fmla="*/ 2892 w 2892"/>
                <a:gd name="T17" fmla="*/ 54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2" h="546">
                  <a:moveTo>
                    <a:pt x="0" y="0"/>
                  </a:moveTo>
                  <a:cubicBezTo>
                    <a:pt x="83" y="45"/>
                    <a:pt x="167" y="90"/>
                    <a:pt x="246" y="126"/>
                  </a:cubicBezTo>
                  <a:cubicBezTo>
                    <a:pt x="325" y="162"/>
                    <a:pt x="382" y="185"/>
                    <a:pt x="474" y="216"/>
                  </a:cubicBezTo>
                  <a:cubicBezTo>
                    <a:pt x="566" y="247"/>
                    <a:pt x="698" y="284"/>
                    <a:pt x="798" y="312"/>
                  </a:cubicBezTo>
                  <a:cubicBezTo>
                    <a:pt x="898" y="340"/>
                    <a:pt x="963" y="362"/>
                    <a:pt x="1074" y="384"/>
                  </a:cubicBezTo>
                  <a:cubicBezTo>
                    <a:pt x="1185" y="406"/>
                    <a:pt x="1305" y="423"/>
                    <a:pt x="1464" y="444"/>
                  </a:cubicBezTo>
                  <a:cubicBezTo>
                    <a:pt x="1623" y="465"/>
                    <a:pt x="1866" y="495"/>
                    <a:pt x="2028" y="510"/>
                  </a:cubicBezTo>
                  <a:cubicBezTo>
                    <a:pt x="2190" y="525"/>
                    <a:pt x="2292" y="528"/>
                    <a:pt x="2436" y="534"/>
                  </a:cubicBezTo>
                  <a:cubicBezTo>
                    <a:pt x="2580" y="540"/>
                    <a:pt x="2736" y="543"/>
                    <a:pt x="2892" y="546"/>
                  </a:cubicBezTo>
                </a:path>
              </a:pathLst>
            </a:custGeom>
            <a:noFill/>
            <a:ln w="28575"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Freeform 21"/>
            <p:cNvSpPr>
              <a:spLocks/>
            </p:cNvSpPr>
            <p:nvPr/>
          </p:nvSpPr>
          <p:spPr bwMode="auto">
            <a:xfrm>
              <a:off x="738" y="2388"/>
              <a:ext cx="3318" cy="1125"/>
            </a:xfrm>
            <a:custGeom>
              <a:avLst/>
              <a:gdLst>
                <a:gd name="T0" fmla="*/ 0 w 3318"/>
                <a:gd name="T1" fmla="*/ 0 h 1125"/>
                <a:gd name="T2" fmla="*/ 132 w 3318"/>
                <a:gd name="T3" fmla="*/ 60 h 1125"/>
                <a:gd name="T4" fmla="*/ 222 w 3318"/>
                <a:gd name="T5" fmla="*/ 150 h 1125"/>
                <a:gd name="T6" fmla="*/ 282 w 3318"/>
                <a:gd name="T7" fmla="*/ 264 h 1125"/>
                <a:gd name="T8" fmla="*/ 396 w 3318"/>
                <a:gd name="T9" fmla="*/ 486 h 1125"/>
                <a:gd name="T10" fmla="*/ 486 w 3318"/>
                <a:gd name="T11" fmla="*/ 726 h 1125"/>
                <a:gd name="T12" fmla="*/ 576 w 3318"/>
                <a:gd name="T13" fmla="*/ 882 h 1125"/>
                <a:gd name="T14" fmla="*/ 696 w 3318"/>
                <a:gd name="T15" fmla="*/ 1002 h 1125"/>
                <a:gd name="T16" fmla="*/ 834 w 3318"/>
                <a:gd name="T17" fmla="*/ 1098 h 1125"/>
                <a:gd name="T18" fmla="*/ 1038 w 3318"/>
                <a:gd name="T19" fmla="*/ 1116 h 1125"/>
                <a:gd name="T20" fmla="*/ 1218 w 3318"/>
                <a:gd name="T21" fmla="*/ 1044 h 1125"/>
                <a:gd name="T22" fmla="*/ 1446 w 3318"/>
                <a:gd name="T23" fmla="*/ 864 h 1125"/>
                <a:gd name="T24" fmla="*/ 1704 w 3318"/>
                <a:gd name="T25" fmla="*/ 636 h 1125"/>
                <a:gd name="T26" fmla="*/ 1920 w 3318"/>
                <a:gd name="T27" fmla="*/ 516 h 1125"/>
                <a:gd name="T28" fmla="*/ 2118 w 3318"/>
                <a:gd name="T29" fmla="*/ 504 h 1125"/>
                <a:gd name="T30" fmla="*/ 2292 w 3318"/>
                <a:gd name="T31" fmla="*/ 552 h 1125"/>
                <a:gd name="T32" fmla="*/ 2490 w 3318"/>
                <a:gd name="T33" fmla="*/ 690 h 1125"/>
                <a:gd name="T34" fmla="*/ 2682 w 3318"/>
                <a:gd name="T35" fmla="*/ 816 h 1125"/>
                <a:gd name="T36" fmla="*/ 2820 w 3318"/>
                <a:gd name="T37" fmla="*/ 900 h 1125"/>
                <a:gd name="T38" fmla="*/ 2994 w 3318"/>
                <a:gd name="T39" fmla="*/ 1002 h 1125"/>
                <a:gd name="T40" fmla="*/ 3210 w 3318"/>
                <a:gd name="T41" fmla="*/ 1014 h 1125"/>
                <a:gd name="T42" fmla="*/ 3318 w 3318"/>
                <a:gd name="T43" fmla="*/ 948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18" h="1125">
                  <a:moveTo>
                    <a:pt x="0" y="0"/>
                  </a:moveTo>
                  <a:cubicBezTo>
                    <a:pt x="47" y="17"/>
                    <a:pt x="95" y="35"/>
                    <a:pt x="132" y="60"/>
                  </a:cubicBezTo>
                  <a:cubicBezTo>
                    <a:pt x="169" y="85"/>
                    <a:pt x="197" y="116"/>
                    <a:pt x="222" y="150"/>
                  </a:cubicBezTo>
                  <a:cubicBezTo>
                    <a:pt x="247" y="184"/>
                    <a:pt x="253" y="208"/>
                    <a:pt x="282" y="264"/>
                  </a:cubicBezTo>
                  <a:cubicBezTo>
                    <a:pt x="311" y="320"/>
                    <a:pt x="362" y="409"/>
                    <a:pt x="396" y="486"/>
                  </a:cubicBezTo>
                  <a:cubicBezTo>
                    <a:pt x="430" y="563"/>
                    <a:pt x="456" y="660"/>
                    <a:pt x="486" y="726"/>
                  </a:cubicBezTo>
                  <a:cubicBezTo>
                    <a:pt x="516" y="792"/>
                    <a:pt x="541" y="836"/>
                    <a:pt x="576" y="882"/>
                  </a:cubicBezTo>
                  <a:cubicBezTo>
                    <a:pt x="611" y="928"/>
                    <a:pt x="653" y="966"/>
                    <a:pt x="696" y="1002"/>
                  </a:cubicBezTo>
                  <a:cubicBezTo>
                    <a:pt x="739" y="1038"/>
                    <a:pt x="777" y="1079"/>
                    <a:pt x="834" y="1098"/>
                  </a:cubicBezTo>
                  <a:cubicBezTo>
                    <a:pt x="891" y="1117"/>
                    <a:pt x="974" y="1125"/>
                    <a:pt x="1038" y="1116"/>
                  </a:cubicBezTo>
                  <a:cubicBezTo>
                    <a:pt x="1102" y="1107"/>
                    <a:pt x="1150" y="1086"/>
                    <a:pt x="1218" y="1044"/>
                  </a:cubicBezTo>
                  <a:cubicBezTo>
                    <a:pt x="1286" y="1002"/>
                    <a:pt x="1365" y="932"/>
                    <a:pt x="1446" y="864"/>
                  </a:cubicBezTo>
                  <a:cubicBezTo>
                    <a:pt x="1527" y="796"/>
                    <a:pt x="1625" y="694"/>
                    <a:pt x="1704" y="636"/>
                  </a:cubicBezTo>
                  <a:cubicBezTo>
                    <a:pt x="1783" y="578"/>
                    <a:pt x="1851" y="538"/>
                    <a:pt x="1920" y="516"/>
                  </a:cubicBezTo>
                  <a:cubicBezTo>
                    <a:pt x="1989" y="494"/>
                    <a:pt x="2056" y="498"/>
                    <a:pt x="2118" y="504"/>
                  </a:cubicBezTo>
                  <a:cubicBezTo>
                    <a:pt x="2180" y="510"/>
                    <a:pt x="2230" y="521"/>
                    <a:pt x="2292" y="552"/>
                  </a:cubicBezTo>
                  <a:cubicBezTo>
                    <a:pt x="2354" y="583"/>
                    <a:pt x="2425" y="646"/>
                    <a:pt x="2490" y="690"/>
                  </a:cubicBezTo>
                  <a:cubicBezTo>
                    <a:pt x="2555" y="734"/>
                    <a:pt x="2627" y="781"/>
                    <a:pt x="2682" y="816"/>
                  </a:cubicBezTo>
                  <a:cubicBezTo>
                    <a:pt x="2737" y="851"/>
                    <a:pt x="2768" y="869"/>
                    <a:pt x="2820" y="900"/>
                  </a:cubicBezTo>
                  <a:cubicBezTo>
                    <a:pt x="2872" y="931"/>
                    <a:pt x="2929" y="983"/>
                    <a:pt x="2994" y="1002"/>
                  </a:cubicBezTo>
                  <a:cubicBezTo>
                    <a:pt x="3059" y="1021"/>
                    <a:pt x="3156" y="1023"/>
                    <a:pt x="3210" y="1014"/>
                  </a:cubicBezTo>
                  <a:cubicBezTo>
                    <a:pt x="3264" y="1005"/>
                    <a:pt x="3300" y="959"/>
                    <a:pt x="3318" y="948"/>
                  </a:cubicBez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Freeform 22"/>
            <p:cNvSpPr>
              <a:spLocks/>
            </p:cNvSpPr>
            <p:nvPr/>
          </p:nvSpPr>
          <p:spPr bwMode="auto">
            <a:xfrm>
              <a:off x="444" y="2875"/>
              <a:ext cx="3498" cy="707"/>
            </a:xfrm>
            <a:custGeom>
              <a:avLst/>
              <a:gdLst>
                <a:gd name="T0" fmla="*/ 0 w 3498"/>
                <a:gd name="T1" fmla="*/ 707 h 707"/>
                <a:gd name="T2" fmla="*/ 168 w 3498"/>
                <a:gd name="T3" fmla="*/ 635 h 707"/>
                <a:gd name="T4" fmla="*/ 402 w 3498"/>
                <a:gd name="T5" fmla="*/ 479 h 707"/>
                <a:gd name="T6" fmla="*/ 654 w 3498"/>
                <a:gd name="T7" fmla="*/ 239 h 707"/>
                <a:gd name="T8" fmla="*/ 870 w 3498"/>
                <a:gd name="T9" fmla="*/ 83 h 707"/>
                <a:gd name="T10" fmla="*/ 1080 w 3498"/>
                <a:gd name="T11" fmla="*/ 17 h 707"/>
                <a:gd name="T12" fmla="*/ 1290 w 3498"/>
                <a:gd name="T13" fmla="*/ 5 h 707"/>
                <a:gd name="T14" fmla="*/ 1458 w 3498"/>
                <a:gd name="T15" fmla="*/ 47 h 707"/>
                <a:gd name="T16" fmla="*/ 1572 w 3498"/>
                <a:gd name="T17" fmla="*/ 137 h 707"/>
                <a:gd name="T18" fmla="*/ 1674 w 3498"/>
                <a:gd name="T19" fmla="*/ 299 h 707"/>
                <a:gd name="T20" fmla="*/ 1776 w 3498"/>
                <a:gd name="T21" fmla="*/ 443 h 707"/>
                <a:gd name="T22" fmla="*/ 1890 w 3498"/>
                <a:gd name="T23" fmla="*/ 509 h 707"/>
                <a:gd name="T24" fmla="*/ 2076 w 3498"/>
                <a:gd name="T25" fmla="*/ 521 h 707"/>
                <a:gd name="T26" fmla="*/ 2292 w 3498"/>
                <a:gd name="T27" fmla="*/ 485 h 707"/>
                <a:gd name="T28" fmla="*/ 2598 w 3498"/>
                <a:gd name="T29" fmla="*/ 323 h 707"/>
                <a:gd name="T30" fmla="*/ 2844 w 3498"/>
                <a:gd name="T31" fmla="*/ 173 h 707"/>
                <a:gd name="T32" fmla="*/ 3036 w 3498"/>
                <a:gd name="T33" fmla="*/ 83 h 707"/>
                <a:gd name="T34" fmla="*/ 3276 w 3498"/>
                <a:gd name="T35" fmla="*/ 41 h 707"/>
                <a:gd name="T36" fmla="*/ 3450 w 3498"/>
                <a:gd name="T37" fmla="*/ 47 h 707"/>
                <a:gd name="T38" fmla="*/ 3498 w 3498"/>
                <a:gd name="T39" fmla="*/ 65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8" h="707">
                  <a:moveTo>
                    <a:pt x="0" y="707"/>
                  </a:moveTo>
                  <a:cubicBezTo>
                    <a:pt x="50" y="690"/>
                    <a:pt x="101" y="673"/>
                    <a:pt x="168" y="635"/>
                  </a:cubicBezTo>
                  <a:cubicBezTo>
                    <a:pt x="235" y="597"/>
                    <a:pt x="321" y="545"/>
                    <a:pt x="402" y="479"/>
                  </a:cubicBezTo>
                  <a:cubicBezTo>
                    <a:pt x="483" y="413"/>
                    <a:pt x="576" y="305"/>
                    <a:pt x="654" y="239"/>
                  </a:cubicBezTo>
                  <a:cubicBezTo>
                    <a:pt x="732" y="173"/>
                    <a:pt x="799" y="120"/>
                    <a:pt x="870" y="83"/>
                  </a:cubicBezTo>
                  <a:cubicBezTo>
                    <a:pt x="941" y="46"/>
                    <a:pt x="1010" y="30"/>
                    <a:pt x="1080" y="17"/>
                  </a:cubicBezTo>
                  <a:cubicBezTo>
                    <a:pt x="1150" y="4"/>
                    <a:pt x="1227" y="0"/>
                    <a:pt x="1290" y="5"/>
                  </a:cubicBezTo>
                  <a:cubicBezTo>
                    <a:pt x="1353" y="10"/>
                    <a:pt x="1411" y="25"/>
                    <a:pt x="1458" y="47"/>
                  </a:cubicBezTo>
                  <a:cubicBezTo>
                    <a:pt x="1505" y="69"/>
                    <a:pt x="1536" y="95"/>
                    <a:pt x="1572" y="137"/>
                  </a:cubicBezTo>
                  <a:cubicBezTo>
                    <a:pt x="1608" y="179"/>
                    <a:pt x="1640" y="248"/>
                    <a:pt x="1674" y="299"/>
                  </a:cubicBezTo>
                  <a:cubicBezTo>
                    <a:pt x="1708" y="350"/>
                    <a:pt x="1740" y="408"/>
                    <a:pt x="1776" y="443"/>
                  </a:cubicBezTo>
                  <a:cubicBezTo>
                    <a:pt x="1812" y="478"/>
                    <a:pt x="1840" y="496"/>
                    <a:pt x="1890" y="509"/>
                  </a:cubicBezTo>
                  <a:cubicBezTo>
                    <a:pt x="1940" y="522"/>
                    <a:pt x="2009" y="525"/>
                    <a:pt x="2076" y="521"/>
                  </a:cubicBezTo>
                  <a:cubicBezTo>
                    <a:pt x="2143" y="517"/>
                    <a:pt x="2205" y="518"/>
                    <a:pt x="2292" y="485"/>
                  </a:cubicBezTo>
                  <a:cubicBezTo>
                    <a:pt x="2379" y="452"/>
                    <a:pt x="2506" y="375"/>
                    <a:pt x="2598" y="323"/>
                  </a:cubicBezTo>
                  <a:cubicBezTo>
                    <a:pt x="2690" y="271"/>
                    <a:pt x="2771" y="213"/>
                    <a:pt x="2844" y="173"/>
                  </a:cubicBezTo>
                  <a:cubicBezTo>
                    <a:pt x="2917" y="133"/>
                    <a:pt x="2964" y="105"/>
                    <a:pt x="3036" y="83"/>
                  </a:cubicBezTo>
                  <a:cubicBezTo>
                    <a:pt x="3108" y="61"/>
                    <a:pt x="3207" y="47"/>
                    <a:pt x="3276" y="41"/>
                  </a:cubicBezTo>
                  <a:cubicBezTo>
                    <a:pt x="3345" y="35"/>
                    <a:pt x="3413" y="43"/>
                    <a:pt x="3450" y="47"/>
                  </a:cubicBezTo>
                  <a:cubicBezTo>
                    <a:pt x="3487" y="51"/>
                    <a:pt x="3492" y="58"/>
                    <a:pt x="3498" y="65"/>
                  </a:cubicBezTo>
                </a:path>
              </a:pathLst>
            </a:custGeom>
            <a:noFill/>
            <a:ln w="28575" cmpd="sng">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23"/>
            <p:cNvSpPr>
              <a:spLocks noChangeShapeType="1"/>
            </p:cNvSpPr>
            <p:nvPr/>
          </p:nvSpPr>
          <p:spPr bwMode="auto">
            <a:xfrm flipV="1">
              <a:off x="798" y="2418"/>
              <a:ext cx="0" cy="732"/>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24"/>
            <p:cNvSpPr>
              <a:spLocks noChangeShapeType="1"/>
            </p:cNvSpPr>
            <p:nvPr/>
          </p:nvSpPr>
          <p:spPr bwMode="auto">
            <a:xfrm>
              <a:off x="726" y="3162"/>
              <a:ext cx="3606" cy="2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Line 25"/>
            <p:cNvSpPr>
              <a:spLocks noChangeShapeType="1"/>
            </p:cNvSpPr>
            <p:nvPr/>
          </p:nvSpPr>
          <p:spPr bwMode="auto">
            <a:xfrm flipV="1">
              <a:off x="888" y="2472"/>
              <a:ext cx="0" cy="684"/>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Line 26"/>
            <p:cNvSpPr>
              <a:spLocks noChangeShapeType="1"/>
            </p:cNvSpPr>
            <p:nvPr/>
          </p:nvSpPr>
          <p:spPr bwMode="auto">
            <a:xfrm flipV="1">
              <a:off x="972" y="2580"/>
              <a:ext cx="6" cy="582"/>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27"/>
            <p:cNvSpPr>
              <a:spLocks noChangeShapeType="1"/>
            </p:cNvSpPr>
            <p:nvPr/>
          </p:nvSpPr>
          <p:spPr bwMode="auto">
            <a:xfrm flipV="1">
              <a:off x="1038" y="2708"/>
              <a:ext cx="8" cy="448"/>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28"/>
            <p:cNvSpPr>
              <a:spLocks noChangeShapeType="1"/>
            </p:cNvSpPr>
            <p:nvPr/>
          </p:nvSpPr>
          <p:spPr bwMode="auto">
            <a:xfrm flipH="1" flipV="1">
              <a:off x="1112" y="2848"/>
              <a:ext cx="4" cy="308"/>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Line 29"/>
            <p:cNvSpPr>
              <a:spLocks noChangeShapeType="1"/>
            </p:cNvSpPr>
            <p:nvPr/>
          </p:nvSpPr>
          <p:spPr bwMode="auto">
            <a:xfrm flipH="1" flipV="1">
              <a:off x="1182" y="3028"/>
              <a:ext cx="12" cy="128"/>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30"/>
            <p:cNvSpPr>
              <a:spLocks noChangeShapeType="1"/>
            </p:cNvSpPr>
            <p:nvPr/>
          </p:nvSpPr>
          <p:spPr bwMode="auto">
            <a:xfrm flipH="1">
              <a:off x="566" y="3162"/>
              <a:ext cx="232" cy="360"/>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Line 31"/>
            <p:cNvSpPr>
              <a:spLocks noChangeShapeType="1"/>
            </p:cNvSpPr>
            <p:nvPr/>
          </p:nvSpPr>
          <p:spPr bwMode="auto">
            <a:xfrm flipH="1">
              <a:off x="686" y="3170"/>
              <a:ext cx="192" cy="276"/>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32"/>
            <p:cNvSpPr>
              <a:spLocks noChangeShapeType="1"/>
            </p:cNvSpPr>
            <p:nvPr/>
          </p:nvSpPr>
          <p:spPr bwMode="auto">
            <a:xfrm flipH="1">
              <a:off x="854" y="3170"/>
              <a:ext cx="108" cy="156"/>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Line 33"/>
            <p:cNvSpPr>
              <a:spLocks noChangeShapeType="1"/>
            </p:cNvSpPr>
            <p:nvPr/>
          </p:nvSpPr>
          <p:spPr bwMode="auto">
            <a:xfrm flipV="1">
              <a:off x="1114" y="3022"/>
              <a:ext cx="96" cy="132"/>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34"/>
            <p:cNvSpPr>
              <a:spLocks noChangeShapeType="1"/>
            </p:cNvSpPr>
            <p:nvPr/>
          </p:nvSpPr>
          <p:spPr bwMode="auto">
            <a:xfrm flipV="1">
              <a:off x="1198" y="2958"/>
              <a:ext cx="136" cy="196"/>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35"/>
            <p:cNvSpPr>
              <a:spLocks noChangeShapeType="1"/>
            </p:cNvSpPr>
            <p:nvPr/>
          </p:nvSpPr>
          <p:spPr bwMode="auto">
            <a:xfrm flipV="1">
              <a:off x="1294" y="2906"/>
              <a:ext cx="156" cy="244"/>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Line 36"/>
            <p:cNvSpPr>
              <a:spLocks noChangeShapeType="1"/>
            </p:cNvSpPr>
            <p:nvPr/>
          </p:nvSpPr>
          <p:spPr bwMode="auto">
            <a:xfrm flipV="1">
              <a:off x="1386" y="2894"/>
              <a:ext cx="176" cy="264"/>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Line 37"/>
            <p:cNvSpPr>
              <a:spLocks noChangeShapeType="1"/>
            </p:cNvSpPr>
            <p:nvPr/>
          </p:nvSpPr>
          <p:spPr bwMode="auto">
            <a:xfrm flipV="1">
              <a:off x="1482" y="2878"/>
              <a:ext cx="184" cy="276"/>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38"/>
            <p:cNvSpPr>
              <a:spLocks noChangeShapeType="1"/>
            </p:cNvSpPr>
            <p:nvPr/>
          </p:nvSpPr>
          <p:spPr bwMode="auto">
            <a:xfrm flipV="1">
              <a:off x="1570" y="2890"/>
              <a:ext cx="204" cy="272"/>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Line 39"/>
            <p:cNvSpPr>
              <a:spLocks noChangeShapeType="1"/>
            </p:cNvSpPr>
            <p:nvPr/>
          </p:nvSpPr>
          <p:spPr bwMode="auto">
            <a:xfrm flipV="1">
              <a:off x="1678" y="2898"/>
              <a:ext cx="204" cy="272"/>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Line 40"/>
            <p:cNvSpPr>
              <a:spLocks noChangeShapeType="1"/>
            </p:cNvSpPr>
            <p:nvPr/>
          </p:nvSpPr>
          <p:spPr bwMode="auto">
            <a:xfrm flipV="1">
              <a:off x="1790" y="2954"/>
              <a:ext cx="160" cy="204"/>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41"/>
            <p:cNvSpPr>
              <a:spLocks noChangeShapeType="1"/>
            </p:cNvSpPr>
            <p:nvPr/>
          </p:nvSpPr>
          <p:spPr bwMode="auto">
            <a:xfrm flipV="1">
              <a:off x="1902" y="3014"/>
              <a:ext cx="112" cy="148"/>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Line 42"/>
            <p:cNvSpPr>
              <a:spLocks noChangeShapeType="1"/>
            </p:cNvSpPr>
            <p:nvPr/>
          </p:nvSpPr>
          <p:spPr bwMode="auto">
            <a:xfrm flipV="1">
              <a:off x="2002" y="3062"/>
              <a:ext cx="52" cy="100"/>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43"/>
            <p:cNvSpPr>
              <a:spLocks noChangeShapeType="1"/>
            </p:cNvSpPr>
            <p:nvPr/>
          </p:nvSpPr>
          <p:spPr bwMode="auto">
            <a:xfrm flipH="1">
              <a:off x="1288" y="3160"/>
              <a:ext cx="8" cy="88"/>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44"/>
            <p:cNvSpPr>
              <a:spLocks noChangeShapeType="1"/>
            </p:cNvSpPr>
            <p:nvPr/>
          </p:nvSpPr>
          <p:spPr bwMode="auto">
            <a:xfrm flipH="1">
              <a:off x="1384" y="3176"/>
              <a:ext cx="4" cy="164"/>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45"/>
            <p:cNvSpPr>
              <a:spLocks noChangeShapeType="1"/>
            </p:cNvSpPr>
            <p:nvPr/>
          </p:nvSpPr>
          <p:spPr bwMode="auto">
            <a:xfrm flipH="1">
              <a:off x="1464" y="3176"/>
              <a:ext cx="16" cy="244"/>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46"/>
            <p:cNvSpPr>
              <a:spLocks noChangeShapeType="1"/>
            </p:cNvSpPr>
            <p:nvPr/>
          </p:nvSpPr>
          <p:spPr bwMode="auto">
            <a:xfrm flipH="1">
              <a:off x="1560" y="3180"/>
              <a:ext cx="12" cy="276"/>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47"/>
            <p:cNvSpPr>
              <a:spLocks noChangeShapeType="1"/>
            </p:cNvSpPr>
            <p:nvPr/>
          </p:nvSpPr>
          <p:spPr bwMode="auto">
            <a:xfrm flipH="1">
              <a:off x="1668" y="3176"/>
              <a:ext cx="12" cy="328"/>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Line 48"/>
            <p:cNvSpPr>
              <a:spLocks noChangeShapeType="1"/>
            </p:cNvSpPr>
            <p:nvPr/>
          </p:nvSpPr>
          <p:spPr bwMode="auto">
            <a:xfrm flipH="1">
              <a:off x="1780" y="3176"/>
              <a:ext cx="4" cy="312"/>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Line 49"/>
            <p:cNvSpPr>
              <a:spLocks noChangeShapeType="1"/>
            </p:cNvSpPr>
            <p:nvPr/>
          </p:nvSpPr>
          <p:spPr bwMode="auto">
            <a:xfrm flipH="1">
              <a:off x="1892" y="3172"/>
              <a:ext cx="0" cy="280"/>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Line 50"/>
            <p:cNvSpPr>
              <a:spLocks noChangeShapeType="1"/>
            </p:cNvSpPr>
            <p:nvPr/>
          </p:nvSpPr>
          <p:spPr bwMode="auto">
            <a:xfrm flipH="1">
              <a:off x="1992" y="3180"/>
              <a:ext cx="4" cy="216"/>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Line 51"/>
            <p:cNvSpPr>
              <a:spLocks noChangeShapeType="1"/>
            </p:cNvSpPr>
            <p:nvPr/>
          </p:nvSpPr>
          <p:spPr bwMode="auto">
            <a:xfrm flipH="1">
              <a:off x="2080" y="3188"/>
              <a:ext cx="0" cy="148"/>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Line 52"/>
            <p:cNvSpPr>
              <a:spLocks noChangeShapeType="1"/>
            </p:cNvSpPr>
            <p:nvPr/>
          </p:nvSpPr>
          <p:spPr bwMode="auto">
            <a:xfrm flipH="1">
              <a:off x="2148" y="3172"/>
              <a:ext cx="0" cy="112"/>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53"/>
            <p:cNvSpPr>
              <a:spLocks noChangeShapeType="1"/>
            </p:cNvSpPr>
            <p:nvPr/>
          </p:nvSpPr>
          <p:spPr bwMode="auto">
            <a:xfrm flipH="1">
              <a:off x="2186" y="3170"/>
              <a:ext cx="60" cy="96"/>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54"/>
            <p:cNvSpPr>
              <a:spLocks noChangeShapeType="1"/>
            </p:cNvSpPr>
            <p:nvPr/>
          </p:nvSpPr>
          <p:spPr bwMode="auto">
            <a:xfrm flipH="1">
              <a:off x="2234" y="3170"/>
              <a:ext cx="84" cy="148"/>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55"/>
            <p:cNvSpPr>
              <a:spLocks noChangeShapeType="1"/>
            </p:cNvSpPr>
            <p:nvPr/>
          </p:nvSpPr>
          <p:spPr bwMode="auto">
            <a:xfrm flipH="1">
              <a:off x="2298" y="3174"/>
              <a:ext cx="120" cy="192"/>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Line 56"/>
            <p:cNvSpPr>
              <a:spLocks noChangeShapeType="1"/>
            </p:cNvSpPr>
            <p:nvPr/>
          </p:nvSpPr>
          <p:spPr bwMode="auto">
            <a:xfrm flipH="1">
              <a:off x="2409" y="3180"/>
              <a:ext cx="126" cy="210"/>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Line 57"/>
            <p:cNvSpPr>
              <a:spLocks noChangeShapeType="1"/>
            </p:cNvSpPr>
            <p:nvPr/>
          </p:nvSpPr>
          <p:spPr bwMode="auto">
            <a:xfrm flipH="1">
              <a:off x="2532" y="3180"/>
              <a:ext cx="126" cy="210"/>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58"/>
            <p:cNvSpPr>
              <a:spLocks noChangeShapeType="1"/>
            </p:cNvSpPr>
            <p:nvPr/>
          </p:nvSpPr>
          <p:spPr bwMode="auto">
            <a:xfrm flipH="1">
              <a:off x="2646" y="3183"/>
              <a:ext cx="117" cy="192"/>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Line 59"/>
            <p:cNvSpPr>
              <a:spLocks noChangeShapeType="1"/>
            </p:cNvSpPr>
            <p:nvPr/>
          </p:nvSpPr>
          <p:spPr bwMode="auto">
            <a:xfrm flipH="1">
              <a:off x="2784" y="3189"/>
              <a:ext cx="87" cy="141"/>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Line 60"/>
            <p:cNvSpPr>
              <a:spLocks noChangeShapeType="1"/>
            </p:cNvSpPr>
            <p:nvPr/>
          </p:nvSpPr>
          <p:spPr bwMode="auto">
            <a:xfrm flipV="1">
              <a:off x="2413" y="3047"/>
              <a:ext cx="1" cy="120"/>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Line 61"/>
            <p:cNvSpPr>
              <a:spLocks noChangeShapeType="1"/>
            </p:cNvSpPr>
            <p:nvPr/>
          </p:nvSpPr>
          <p:spPr bwMode="auto">
            <a:xfrm flipH="1" flipV="1">
              <a:off x="2522" y="2972"/>
              <a:ext cx="5" cy="186"/>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Line 62"/>
            <p:cNvSpPr>
              <a:spLocks noChangeShapeType="1"/>
            </p:cNvSpPr>
            <p:nvPr/>
          </p:nvSpPr>
          <p:spPr bwMode="auto">
            <a:xfrm flipH="1" flipV="1">
              <a:off x="2645" y="2906"/>
              <a:ext cx="8" cy="258"/>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63"/>
            <p:cNvSpPr>
              <a:spLocks noChangeShapeType="1"/>
            </p:cNvSpPr>
            <p:nvPr/>
          </p:nvSpPr>
          <p:spPr bwMode="auto">
            <a:xfrm flipH="1" flipV="1">
              <a:off x="2759" y="2885"/>
              <a:ext cx="5" cy="282"/>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Line 64"/>
            <p:cNvSpPr>
              <a:spLocks noChangeShapeType="1"/>
            </p:cNvSpPr>
            <p:nvPr/>
          </p:nvSpPr>
          <p:spPr bwMode="auto">
            <a:xfrm flipH="1" flipV="1">
              <a:off x="2864" y="2891"/>
              <a:ext cx="5" cy="282"/>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Line 65"/>
            <p:cNvSpPr>
              <a:spLocks noChangeShapeType="1"/>
            </p:cNvSpPr>
            <p:nvPr/>
          </p:nvSpPr>
          <p:spPr bwMode="auto">
            <a:xfrm flipH="1" flipV="1">
              <a:off x="2984" y="2924"/>
              <a:ext cx="2" cy="240"/>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66"/>
            <p:cNvSpPr>
              <a:spLocks noChangeShapeType="1"/>
            </p:cNvSpPr>
            <p:nvPr/>
          </p:nvSpPr>
          <p:spPr bwMode="auto">
            <a:xfrm flipH="1" flipV="1">
              <a:off x="3092" y="2984"/>
              <a:ext cx="5" cy="186"/>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Line 67"/>
            <p:cNvSpPr>
              <a:spLocks noChangeShapeType="1"/>
            </p:cNvSpPr>
            <p:nvPr/>
          </p:nvSpPr>
          <p:spPr bwMode="auto">
            <a:xfrm flipH="1" flipV="1">
              <a:off x="3206" y="3065"/>
              <a:ext cx="5" cy="108"/>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Line 68"/>
            <p:cNvSpPr>
              <a:spLocks noChangeShapeType="1"/>
            </p:cNvSpPr>
            <p:nvPr/>
          </p:nvSpPr>
          <p:spPr bwMode="auto">
            <a:xfrm flipH="1">
              <a:off x="2928" y="3183"/>
              <a:ext cx="51" cy="69"/>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69"/>
            <p:cNvSpPr>
              <a:spLocks noChangeShapeType="1"/>
            </p:cNvSpPr>
            <p:nvPr/>
          </p:nvSpPr>
          <p:spPr bwMode="auto">
            <a:xfrm flipV="1">
              <a:off x="3315" y="2988"/>
              <a:ext cx="102" cy="183"/>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Line 70"/>
            <p:cNvSpPr>
              <a:spLocks noChangeShapeType="1"/>
            </p:cNvSpPr>
            <p:nvPr/>
          </p:nvSpPr>
          <p:spPr bwMode="auto">
            <a:xfrm flipV="1">
              <a:off x="3438" y="2946"/>
              <a:ext cx="120" cy="216"/>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Line 71"/>
            <p:cNvSpPr>
              <a:spLocks noChangeShapeType="1"/>
            </p:cNvSpPr>
            <p:nvPr/>
          </p:nvSpPr>
          <p:spPr bwMode="auto">
            <a:xfrm flipV="1">
              <a:off x="3549" y="2916"/>
              <a:ext cx="132" cy="255"/>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72"/>
            <p:cNvSpPr>
              <a:spLocks noChangeShapeType="1"/>
            </p:cNvSpPr>
            <p:nvPr/>
          </p:nvSpPr>
          <p:spPr bwMode="auto">
            <a:xfrm flipV="1">
              <a:off x="3675" y="2910"/>
              <a:ext cx="132" cy="255"/>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73"/>
            <p:cNvSpPr>
              <a:spLocks noChangeShapeType="1"/>
            </p:cNvSpPr>
            <p:nvPr/>
          </p:nvSpPr>
          <p:spPr bwMode="auto">
            <a:xfrm flipV="1">
              <a:off x="3789" y="2916"/>
              <a:ext cx="132" cy="255"/>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74"/>
            <p:cNvSpPr>
              <a:spLocks noChangeShapeType="1"/>
            </p:cNvSpPr>
            <p:nvPr/>
          </p:nvSpPr>
          <p:spPr bwMode="auto">
            <a:xfrm flipV="1">
              <a:off x="3912" y="2958"/>
              <a:ext cx="99" cy="204"/>
            </a:xfrm>
            <a:prstGeom prst="line">
              <a:avLst/>
            </a:prstGeom>
            <a:noFill/>
            <a:ln w="28575">
              <a:solidFill>
                <a:srgbClr val="FF33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75"/>
            <p:cNvSpPr>
              <a:spLocks noChangeShapeType="1"/>
            </p:cNvSpPr>
            <p:nvPr/>
          </p:nvSpPr>
          <p:spPr bwMode="auto">
            <a:xfrm>
              <a:off x="3553" y="3170"/>
              <a:ext cx="1" cy="117"/>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Line 76"/>
            <p:cNvSpPr>
              <a:spLocks noChangeShapeType="1"/>
            </p:cNvSpPr>
            <p:nvPr/>
          </p:nvSpPr>
          <p:spPr bwMode="auto">
            <a:xfrm>
              <a:off x="3670" y="3188"/>
              <a:ext cx="1" cy="165"/>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Line 77"/>
            <p:cNvSpPr>
              <a:spLocks noChangeShapeType="1"/>
            </p:cNvSpPr>
            <p:nvPr/>
          </p:nvSpPr>
          <p:spPr bwMode="auto">
            <a:xfrm flipH="1">
              <a:off x="3785" y="3185"/>
              <a:ext cx="2" cy="219"/>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Line 78"/>
            <p:cNvSpPr>
              <a:spLocks noChangeShapeType="1"/>
            </p:cNvSpPr>
            <p:nvPr/>
          </p:nvSpPr>
          <p:spPr bwMode="auto">
            <a:xfrm flipH="1">
              <a:off x="3908" y="3179"/>
              <a:ext cx="2" cy="225"/>
            </a:xfrm>
            <a:prstGeom prst="line">
              <a:avLst/>
            </a:prstGeom>
            <a:noFill/>
            <a:ln w="28575">
              <a:solidFill>
                <a:schemeClr val="accent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66" name="Object 81"/>
          <p:cNvGraphicFramePr>
            <a:graphicFrameLocks noChangeAspect="1"/>
          </p:cNvGraphicFramePr>
          <p:nvPr>
            <p:extLst>
              <p:ext uri="{D42A27DB-BD31-4B8C-83A1-F6EECF244321}">
                <p14:modId xmlns:p14="http://schemas.microsoft.com/office/powerpoint/2010/main" val="2955325081"/>
              </p:ext>
            </p:extLst>
          </p:nvPr>
        </p:nvGraphicFramePr>
        <p:xfrm>
          <a:off x="2799468" y="5210512"/>
          <a:ext cx="406423" cy="500882"/>
        </p:xfrm>
        <a:graphic>
          <a:graphicData uri="http://schemas.openxmlformats.org/presentationml/2006/ole">
            <mc:AlternateContent xmlns:mc="http://schemas.openxmlformats.org/markup-compatibility/2006">
              <mc:Choice xmlns:v="urn:schemas-microsoft-com:vml" Requires="v">
                <p:oleObj spid="_x0000_s3146" name="Equation" r:id="rId4" imgW="164880" imgH="203040" progId="Equation.3">
                  <p:embed/>
                </p:oleObj>
              </mc:Choice>
              <mc:Fallback>
                <p:oleObj name="Equation" r:id="rId4" imgW="1648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9468" y="5210512"/>
                        <a:ext cx="406423" cy="500882"/>
                      </a:xfrm>
                      <a:prstGeom prst="rect">
                        <a:avLst/>
                      </a:prstGeom>
                      <a:noFill/>
                      <a:ln>
                        <a:noFill/>
                      </a:ln>
                      <a:effectLst/>
                    </p:spPr>
                  </p:pic>
                </p:oleObj>
              </mc:Fallback>
            </mc:AlternateContent>
          </a:graphicData>
        </a:graphic>
      </p:graphicFrame>
      <p:graphicFrame>
        <p:nvGraphicFramePr>
          <p:cNvPr id="67" name="Object 80"/>
          <p:cNvGraphicFramePr>
            <a:graphicFrameLocks noChangeAspect="1"/>
          </p:cNvGraphicFramePr>
          <p:nvPr>
            <p:extLst>
              <p:ext uri="{D42A27DB-BD31-4B8C-83A1-F6EECF244321}">
                <p14:modId xmlns:p14="http://schemas.microsoft.com/office/powerpoint/2010/main" val="2652558025"/>
              </p:ext>
            </p:extLst>
          </p:nvPr>
        </p:nvGraphicFramePr>
        <p:xfrm>
          <a:off x="3255319" y="3531725"/>
          <a:ext cx="264425" cy="381947"/>
        </p:xfrm>
        <a:graphic>
          <a:graphicData uri="http://schemas.openxmlformats.org/presentationml/2006/ole">
            <mc:AlternateContent xmlns:mc="http://schemas.openxmlformats.org/markup-compatibility/2006">
              <mc:Choice xmlns:v="urn:schemas-microsoft-com:vml" Requires="v">
                <p:oleObj spid="_x0000_s3147" name="Equation" r:id="rId6" imgW="139680" imgH="203040" progId="Equation.3">
                  <p:embed/>
                </p:oleObj>
              </mc:Choice>
              <mc:Fallback>
                <p:oleObj name="Equation" r:id="rId6" imgW="1396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5319" y="3531725"/>
                        <a:ext cx="264425" cy="381947"/>
                      </a:xfrm>
                      <a:prstGeom prst="rect">
                        <a:avLst/>
                      </a:prstGeom>
                      <a:noFill/>
                      <a:ln>
                        <a:noFill/>
                      </a:ln>
                      <a:effectLst/>
                    </p:spPr>
                  </p:pic>
                </p:oleObj>
              </mc:Fallback>
            </mc:AlternateContent>
          </a:graphicData>
        </a:graphic>
      </p:graphicFrame>
      <p:graphicFrame>
        <p:nvGraphicFramePr>
          <p:cNvPr id="68" name="Object 79"/>
          <p:cNvGraphicFramePr>
            <a:graphicFrameLocks noChangeAspect="1"/>
          </p:cNvGraphicFramePr>
          <p:nvPr>
            <p:extLst>
              <p:ext uri="{D42A27DB-BD31-4B8C-83A1-F6EECF244321}">
                <p14:modId xmlns:p14="http://schemas.microsoft.com/office/powerpoint/2010/main" val="796863060"/>
              </p:ext>
            </p:extLst>
          </p:nvPr>
        </p:nvGraphicFramePr>
        <p:xfrm>
          <a:off x="7139612" y="4793335"/>
          <a:ext cx="3187700" cy="601663"/>
        </p:xfrm>
        <a:graphic>
          <a:graphicData uri="http://schemas.openxmlformats.org/presentationml/2006/ole">
            <mc:AlternateContent xmlns:mc="http://schemas.openxmlformats.org/markup-compatibility/2006">
              <mc:Choice xmlns:v="urn:schemas-microsoft-com:vml" Requires="v">
                <p:oleObj spid="_x0000_s3148" name="Equation" r:id="rId8" imgW="1269720" imgH="241200" progId="Equation.3">
                  <p:embed/>
                </p:oleObj>
              </mc:Choice>
              <mc:Fallback>
                <p:oleObj name="Equation" r:id="rId8" imgW="1269720" imgH="241200" progId="Equation.3">
                  <p:embed/>
                  <p:pic>
                    <p:nvPicPr>
                      <p:cNvPr id="0" name=""/>
                      <p:cNvPicPr>
                        <a:picLocks noChangeAspect="1" noChangeArrowheads="1"/>
                      </p:cNvPicPr>
                      <p:nvPr/>
                    </p:nvPicPr>
                    <p:blipFill>
                      <a:blip r:embed="rId9"/>
                      <a:srcRect/>
                      <a:stretch>
                        <a:fillRect/>
                      </a:stretch>
                    </p:blipFill>
                    <p:spPr bwMode="auto">
                      <a:xfrm>
                        <a:off x="7139612" y="4793335"/>
                        <a:ext cx="3187700" cy="601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82461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64866"/>
          </a:xfrm>
        </p:spPr>
        <p:txBody>
          <a:bodyPr>
            <a:normAutofit/>
          </a:bodyPr>
          <a:lstStyle/>
          <a:p>
            <a:r>
              <a:rPr lang="en-US" sz="4000">
                <a:solidFill>
                  <a:srgbClr val="000000">
                    <a:lumMod val="75000"/>
                    <a:lumOff val="25000"/>
                  </a:srgbClr>
                </a:solidFill>
              </a:rPr>
              <a:t>3. Vector Poynting </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Jika diketahui persamaan intensitas medan listrik E dan medan magnet H sebagai berikut :</a:t>
                </a:r>
              </a:p>
              <a:p>
                <a:r>
                  <a:rPr lang="en-US" smtClean="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𝑧</m:t>
                        </m:r>
                      </m:sup>
                    </m:sSup>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e>
                        </m:d>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𝑥</m:t>
                        </m:r>
                      </m:sub>
                    </m:sSub>
                  </m:oMath>
                </a14:m>
                <a:endParaRPr lang="en-US" smtClean="0"/>
              </a:p>
              <a:p>
                <a:r>
                  <a:rPr lang="en-US" smtClean="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𝐻</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num>
                      <m:den>
                        <m:d>
                          <m:dPr>
                            <m:begChr m:val="|"/>
                            <m:endChr m:val="|"/>
                            <m:ctrlPr>
                              <a:rPr lang="en-US" i="1">
                                <a:latin typeface="Cambria Math" panose="02040503050406030204" pitchFamily="18" charset="0"/>
                              </a:rPr>
                            </m:ctrlPr>
                          </m:dPr>
                          <m:e>
                            <m:r>
                              <a:rPr lang="en-US" i="1">
                                <a:latin typeface="Cambria Math" panose="02040503050406030204" pitchFamily="18" charset="0"/>
                              </a:rPr>
                              <m:t>ɳ</m:t>
                            </m:r>
                          </m:e>
                        </m:d>
                      </m:den>
                    </m:f>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𝑧</m:t>
                        </m:r>
                      </m:sup>
                    </m:sSup>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e>
                        </m:d>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  </m:t>
                        </m:r>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𝑦</m:t>
                        </m:r>
                      </m:sub>
                    </m:sSub>
                  </m:oMath>
                </a14:m>
                <a:endParaRPr lang="en-US" smtClean="0"/>
              </a:p>
              <a:p>
                <a:r>
                  <a:rPr lang="en-US" smtClean="0"/>
                  <a:t>Maka persamaan untuk vector pointing dapat ditulis sebagai berikut :</a:t>
                </a:r>
              </a:p>
              <a:p>
                <a:r>
                  <a:rPr lang="en-US" smtClean="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𝑃</m:t>
                        </m:r>
                      </m:e>
                    </m:acc>
                    <m:r>
                      <a:rPr lang="en-US" i="1">
                        <a:latin typeface="Cambria Math" panose="02040503050406030204" pitchFamily="18" charset="0"/>
                      </a:rPr>
                      <m:t>= </m:t>
                    </m:r>
                    <m:acc>
                      <m:accPr>
                        <m:chr m:val="⃗"/>
                        <m:ctrlPr>
                          <a:rPr lang="en-US" i="1">
                            <a:latin typeface="Cambria Math" panose="02040503050406030204" pitchFamily="18" charset="0"/>
                          </a:rPr>
                        </m:ctrlPr>
                      </m:accPr>
                      <m:e>
                        <m:r>
                          <a:rPr lang="en-US" i="1">
                            <a:latin typeface="Cambria Math" panose="02040503050406030204" pitchFamily="18" charset="0"/>
                          </a:rPr>
                          <m:t>𝐸</m:t>
                        </m:r>
                      </m:e>
                    </m:acc>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 </m:t>
                    </m:r>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𝐻</m:t>
                        </m:r>
                      </m:e>
                    </m:acc>
                  </m:oMath>
                </a14:m>
                <a:endParaRPr lang="en-US" smtClean="0">
                  <a:ea typeface="Cambria Math" panose="02040503050406030204" pitchFamily="18" charset="0"/>
                </a:endParaRPr>
              </a:p>
              <a:p>
                <a:r>
                  <a:rPr lang="en-US" smtClean="0"/>
                  <a:t>              </a:t>
                </a:r>
                <a14:m>
                  <m:oMath xmlns:m="http://schemas.openxmlformats.org/officeDocument/2006/math">
                    <m:r>
                      <a:rPr lang="en-US" b="0" i="1" smtClean="0">
                        <a:latin typeface="Cambria Math" panose="02040503050406030204" pitchFamily="18" charset="0"/>
                      </a:rPr>
                      <m:t>= </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r>
                                  <a:rPr lang="en-US" b="0" i="1" smtClean="0">
                                    <a:latin typeface="Cambria Math" panose="02040503050406030204" pitchFamily="18" charset="0"/>
                                  </a:rPr>
                                  <m:t>0</m:t>
                                </m:r>
                              </m:sub>
                            </m:sSub>
                          </m:e>
                          <m:sup>
                            <m:r>
                              <a:rPr lang="en-US" b="0" i="1" smtClean="0">
                                <a:latin typeface="Cambria Math" panose="02040503050406030204" pitchFamily="18" charset="0"/>
                              </a:rPr>
                              <m:t>2</m:t>
                            </m:r>
                          </m:sup>
                        </m:sSup>
                      </m:num>
                      <m:den>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Ƞ</m:t>
                                </m:r>
                              </m:e>
                            </m:acc>
                          </m:e>
                        </m:d>
                      </m:den>
                    </m:f>
                  </m:oMath>
                </a14:m>
                <a:r>
                  <a:rPr lang="en-US" smtClean="0"/>
                  <a:t>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𝑒</m:t>
                        </m:r>
                      </m:e>
                      <m:sup>
                        <m:r>
                          <a:rPr lang="en-US"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𝑧</m:t>
                        </m:r>
                      </m:sup>
                    </m:sSup>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cos</m:t>
                            </m:r>
                          </m:fName>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𝑛</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𝑎</m:t>
                                    </m:r>
                                  </m:e>
                                </m:acc>
                              </m:e>
                              <m:sub>
                                <m:r>
                                  <a:rPr lang="en-US" b="0" i="1" smtClean="0">
                                    <a:latin typeface="Cambria Math" panose="02040503050406030204" pitchFamily="18" charset="0"/>
                                    <a:ea typeface="Cambria Math" panose="02040503050406030204" pitchFamily="18" charset="0"/>
                                  </a:rPr>
                                  <m:t>𝑧</m:t>
                                </m:r>
                              </m:sub>
                            </m:sSub>
                          </m:e>
                        </m:func>
                      </m:e>
                    </m:func>
                  </m:oMath>
                </a14:m>
                <a:endParaRPr lang="en-US" smtClean="0"/>
              </a:p>
              <a:p>
                <a:r>
                  <a:rPr lang="en-US"/>
                  <a:t> </a:t>
                </a:r>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smtClean="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e>
                          <m:sup>
                            <m:r>
                              <a:rPr lang="en-US" i="1">
                                <a:latin typeface="Cambria Math" panose="02040503050406030204" pitchFamily="18" charset="0"/>
                              </a:rPr>
                              <m:t>2</m:t>
                            </m:r>
                          </m:sup>
                        </m:sSup>
                      </m:num>
                      <m:den>
                        <m:r>
                          <a:rPr lang="en-US" b="0" i="1" smtClean="0">
                            <a:latin typeface="Cambria Math" panose="02040503050406030204" pitchFamily="18" charset="0"/>
                          </a:rPr>
                          <m:t>2</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Ƞ</m:t>
                                </m:r>
                              </m:e>
                            </m:acc>
                          </m:e>
                        </m:d>
                      </m:den>
                    </m:f>
                  </m:oMath>
                </a14:m>
                <a:r>
                  <a:rPr lang="en-US"/>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𝑧</m:t>
                        </m:r>
                      </m:sup>
                    </m:sSup>
                    <m:d>
                      <m:dPr>
                        <m:begChr m:val="["/>
                        <m:endChr m:val="]"/>
                        <m:ctrlPr>
                          <a:rPr lang="en-US" i="1" smtClean="0">
                            <a:latin typeface="Cambria Math" panose="02040503050406030204" pitchFamily="18" charset="0"/>
                            <a:ea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𝑛</m:t>
                                </m:r>
                              </m:sub>
                            </m:sSub>
                          </m:e>
                        </m:func>
                        <m:r>
                          <a:rPr lang="en-US" b="0" i="1" smtClean="0">
                            <a:latin typeface="Cambria Math" panose="02040503050406030204" pitchFamily="18" charset="0"/>
                            <a:ea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𝑛</m:t>
                                </m:r>
                              </m:sub>
                            </m:sSub>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 </m:t>
                            </m:r>
                          </m:e>
                        </m:func>
                      </m:e>
                    </m:d>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𝑧</m:t>
                        </m:r>
                      </m:sub>
                    </m:sSub>
                  </m:oMath>
                </a14:m>
                <a:r>
                  <a:rPr lang="en-US" smtClean="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𝑊𝑎𝑡𝑡</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den>
                    </m:f>
                  </m:oMath>
                </a14:m>
                <a:r>
                  <a:rPr lang="en-US" smtClean="0"/>
                  <a:t>            	</a:t>
                </a:r>
                <a:r>
                  <a:rPr lang="en-US" b="1" smtClean="0"/>
                  <a:t> pers.9</a:t>
                </a:r>
                <a:endParaRPr lang="en-US" b="1"/>
              </a:p>
              <a:p>
                <a:endParaRPr lang="en-US" smtClean="0"/>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Tree>
    <p:extLst>
      <p:ext uri="{BB962C8B-B14F-4D97-AF65-F5344CB8AC3E}">
        <p14:creationId xmlns:p14="http://schemas.microsoft.com/office/powerpoint/2010/main" val="749132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51365"/>
          </a:xfrm>
        </p:spPr>
        <p:txBody>
          <a:bodyPr>
            <a:normAutofit/>
          </a:bodyPr>
          <a:lstStyle/>
          <a:p>
            <a:r>
              <a:rPr lang="en-US" sz="4000">
                <a:solidFill>
                  <a:srgbClr val="000000">
                    <a:lumMod val="75000"/>
                    <a:lumOff val="25000"/>
                  </a:srgbClr>
                </a:solidFill>
              </a:rPr>
              <a:t>3. Vector Poynting </a:t>
            </a:r>
            <a:endParaRPr lang="en-US" sz="400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smtClean="0"/>
                  <a:t>Dan untuk daya rata-rata dapat dihitung dengan persamaan berikut :</a:t>
                </a:r>
              </a:p>
              <a:p>
                <a:r>
                  <a:rPr lang="en-US" smtClean="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𝑧</m:t>
                        </m:r>
                        <m:r>
                          <a:rPr lang="en-US" b="0" i="1" smtClean="0">
                            <a:latin typeface="Cambria Math" panose="02040503050406030204" pitchFamily="18" charset="0"/>
                          </a:rPr>
                          <m:t>, </m:t>
                        </m:r>
                        <m:r>
                          <a:rPr lang="en-US" b="0" i="1" smtClean="0">
                            <a:latin typeface="Cambria Math" panose="02040503050406030204" pitchFamily="18" charset="0"/>
                          </a:rPr>
                          <m:t>𝑎𝑣</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𝑇</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𝑧</m:t>
                            </m:r>
                          </m:sub>
                        </m:sSub>
                        <m:r>
                          <a:rPr lang="en-US" b="0" i="1" smtClean="0">
                            <a:latin typeface="Cambria Math" panose="02040503050406030204" pitchFamily="18" charset="0"/>
                          </a:rPr>
                          <m:t>𝑑𝑡</m:t>
                        </m:r>
                      </m:e>
                    </m:nary>
                    <m:r>
                      <a:rPr lang="en-US" i="1">
                        <a:latin typeface="Cambria Math" panose="02040503050406030204" pitchFamily="18" charset="0"/>
                        <a:ea typeface="Cambria Math" panose="02040503050406030204" pitchFamily="18" charset="0"/>
                      </a:rPr>
                      <m:t>= </m:t>
                    </m:r>
                  </m:oMath>
                </a14:m>
                <a:r>
                  <a:rPr lang="en-US"/>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e>
                          <m:sup>
                            <m:r>
                              <a:rPr lang="en-US" i="1">
                                <a:latin typeface="Cambria Math" panose="02040503050406030204" pitchFamily="18" charset="0"/>
                              </a:rPr>
                              <m:t>2</m:t>
                            </m:r>
                          </m:sup>
                        </m:sSup>
                      </m:num>
                      <m:den>
                        <m:r>
                          <a:rPr lang="en-US" i="1">
                            <a:latin typeface="Cambria Math" panose="02040503050406030204" pitchFamily="18" charset="0"/>
                          </a:rPr>
                          <m:t>2</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Ƞ</m:t>
                                </m:r>
                              </m:e>
                            </m:acc>
                          </m:e>
                        </m:d>
                      </m:den>
                    </m:f>
                  </m:oMath>
                </a14:m>
                <a:r>
                  <a:rPr lang="en-US"/>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𝑧</m:t>
                        </m:r>
                      </m:sup>
                    </m:sSup>
                    <m:func>
                      <m:funcPr>
                        <m:ctrlPr>
                          <a:rPr lang="en-US" i="1">
                            <a:latin typeface="Cambria Math" panose="02040503050406030204" pitchFamily="18" charset="0"/>
                          </a:rPr>
                        </m:ctrlPr>
                      </m:funcPr>
                      <m:fName>
                        <m:r>
                          <m:rPr>
                            <m:sty m:val="p"/>
                          </m:rPr>
                          <a:rPr lang="en-US">
                            <a:latin typeface="Cambria Math" panose="02040503050406030204" pitchFamily="18" charset="0"/>
                          </a:rPr>
                          <m:t>cos</m:t>
                        </m:r>
                      </m:fName>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𝑛</m:t>
                            </m:r>
                          </m:sub>
                        </m:sSub>
                      </m:e>
                    </m:func>
                  </m:oMath>
                </a14:m>
                <a:r>
                  <a:rPr lang="en-US" smtClean="0"/>
                  <a:t>    				</a:t>
                </a:r>
                <a:r>
                  <a:rPr lang="en-US" b="1" smtClean="0"/>
                  <a:t>pers.10</a:t>
                </a:r>
              </a:p>
              <a:p>
                <a:endParaRPr lang="en-US"/>
              </a:p>
              <a:p>
                <a:r>
                  <a:rPr lang="en-US" smtClean="0"/>
                  <a:t>Dimana pada </a:t>
                </a:r>
                <a:r>
                  <a:rPr lang="en-US" b="1" smtClean="0"/>
                  <a:t>pers.10</a:t>
                </a:r>
                <a:r>
                  <a:rPr lang="en-US" smtClean="0"/>
                  <a:t> dapat dilihat bahwa :</a:t>
                </a:r>
              </a:p>
              <a:p>
                <a:r>
                  <a:rPr lang="en-US" smtClean="0"/>
                  <a:t> 	</a:t>
                </a:r>
                <a14:m>
                  <m:oMath xmlns:m="http://schemas.openxmlformats.org/officeDocument/2006/math">
                    <m:sSup>
                      <m:sSupPr>
                        <m:ctrlPr>
                          <a:rPr lang="en-US" b="1" i="1">
                            <a:latin typeface="Cambria Math" panose="02040503050406030204" pitchFamily="18" charset="0"/>
                          </a:rPr>
                        </m:ctrlPr>
                      </m:sSupPr>
                      <m:e>
                        <m:r>
                          <a:rPr lang="en-US" b="1" i="1" smtClean="0">
                            <a:latin typeface="Cambria Math" panose="02040503050406030204" pitchFamily="18" charset="0"/>
                          </a:rPr>
                          <m:t> </m:t>
                        </m:r>
                        <m:r>
                          <a:rPr lang="en-US" b="1" i="1">
                            <a:latin typeface="Cambria Math" panose="02040503050406030204" pitchFamily="18" charset="0"/>
                          </a:rPr>
                          <m:t>𝒆</m:t>
                        </m:r>
                      </m:e>
                      <m:sup>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ea typeface="Cambria Math" panose="02040503050406030204" pitchFamily="18" charset="0"/>
                          </a:rPr>
                          <m:t>𝜶</m:t>
                        </m:r>
                        <m:r>
                          <a:rPr lang="en-US" b="1" i="1">
                            <a:latin typeface="Cambria Math" panose="02040503050406030204" pitchFamily="18" charset="0"/>
                            <a:ea typeface="Cambria Math" panose="02040503050406030204" pitchFamily="18" charset="0"/>
                          </a:rPr>
                          <m:t>𝒛</m:t>
                        </m:r>
                      </m:sup>
                    </m:sSup>
                  </m:oMath>
                </a14:m>
                <a:r>
                  <a:rPr lang="en-US" smtClean="0"/>
                  <a:t>  merupakan besarnya factor redaman kerapatan daya </a:t>
                </a:r>
              </a:p>
              <a:p>
                <a:pPr marL="384048" lvl="2" indent="0">
                  <a:buNone/>
                </a:pPr>
                <a:r>
                  <a:rPr lang="en-US" smtClean="0"/>
                  <a:t>	</a:t>
                </a:r>
                <a14:m>
                  <m:oMath xmlns:m="http://schemas.openxmlformats.org/officeDocument/2006/math">
                    <m:func>
                      <m:funcPr>
                        <m:ctrlPr>
                          <a:rPr lang="en-US" sz="2000" b="1" i="1">
                            <a:latin typeface="Cambria Math" panose="02040503050406030204" pitchFamily="18" charset="0"/>
                          </a:rPr>
                        </m:ctrlPr>
                      </m:funcPr>
                      <m:fName>
                        <m:r>
                          <a:rPr lang="en-US" sz="2000" b="1" i="1">
                            <a:latin typeface="Cambria Math" panose="02040503050406030204" pitchFamily="18" charset="0"/>
                          </a:rPr>
                          <m:t>𝒄𝒐𝒔</m:t>
                        </m:r>
                      </m:fName>
                      <m:e>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𝜽</m:t>
                            </m:r>
                          </m:e>
                          <m:sub>
                            <m:r>
                              <a:rPr lang="en-US" sz="2000" b="1" i="1">
                                <a:latin typeface="Cambria Math" panose="02040503050406030204" pitchFamily="18" charset="0"/>
                                <a:ea typeface="Cambria Math" panose="02040503050406030204" pitchFamily="18" charset="0"/>
                              </a:rPr>
                              <m:t>𝒏</m:t>
                            </m:r>
                          </m:sub>
                        </m:sSub>
                      </m:e>
                    </m:func>
                  </m:oMath>
                </a14:m>
                <a:r>
                  <a:rPr lang="en-US" sz="2000" smtClean="0"/>
                  <a:t>   merupan bagian yang timbul karena pengaruh impedansi karakterstik dan juga     </a:t>
                </a:r>
              </a:p>
              <a:p>
                <a:pPr marL="384048" lvl="2" indent="0">
                  <a:buNone/>
                </a:pPr>
                <a:r>
                  <a:rPr lang="en-US" sz="2000"/>
                  <a:t> </a:t>
                </a:r>
                <a:r>
                  <a:rPr lang="en-US" sz="2000" smtClean="0"/>
                  <a:t>                       dapat menentukan kerapatan daya</a:t>
                </a:r>
                <a:r>
                  <a:rPr lang="en-US" smtClean="0"/>
                  <a:t>.</a:t>
                </a: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1515"/>
                </a:stretch>
              </a:blipFill>
            </p:spPr>
            <p:txBody>
              <a:bodyPr/>
              <a:lstStyle/>
              <a:p>
                <a:r>
                  <a:rPr lang="en-US">
                    <a:noFill/>
                  </a:rPr>
                  <a:t> </a:t>
                </a:r>
              </a:p>
            </p:txBody>
          </p:sp>
        </mc:Fallback>
      </mc:AlternateContent>
    </p:spTree>
    <p:extLst>
      <p:ext uri="{BB962C8B-B14F-4D97-AF65-F5344CB8AC3E}">
        <p14:creationId xmlns:p14="http://schemas.microsoft.com/office/powerpoint/2010/main" val="4273283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64867"/>
          </a:xfrm>
        </p:spPr>
        <p:txBody>
          <a:bodyPr>
            <a:normAutofit/>
          </a:bodyPr>
          <a:lstStyle/>
          <a:p>
            <a:r>
              <a:rPr lang="en-US" sz="4000" smtClean="0"/>
              <a:t>4.Gerak </a:t>
            </a:r>
            <a:r>
              <a:rPr lang="en-US" sz="4000"/>
              <a:t>Gelombang dalam Ruang Hampa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Adapun karakteristik medium ruang hampa adalah sebagai berikut :</a:t>
                </a:r>
              </a:p>
              <a:p>
                <a:r>
                  <a:rPr lang="en-US"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=0, </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ea typeface="Cambria Math" panose="02040503050406030204" pitchFamily="18" charset="0"/>
                          </a:rPr>
                          <m:t>𝑣</m:t>
                        </m:r>
                      </m:sub>
                    </m:sSub>
                    <m:r>
                      <a:rPr lang="en-US" i="1">
                        <a:latin typeface="Cambria Math" panose="02040503050406030204" pitchFamily="18" charset="0"/>
                        <a:ea typeface="Cambria Math" panose="02040503050406030204" pitchFamily="18" charset="0"/>
                      </a:rPr>
                      <m:t>=0, </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1, </m:t>
                    </m:r>
                    <m:r>
                      <a:rPr lang="en-US" i="1">
                        <a:latin typeface="Cambria Math" panose="02040503050406030204" pitchFamily="18" charset="0"/>
                        <a:ea typeface="Cambria Math" panose="02040503050406030204" pitchFamily="18" charset="0"/>
                      </a:rPr>
                      <m:t>𝑑𝑎𝑛</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𝑟</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m:t>
                    </m:r>
                  </m:oMath>
                </a14:m>
                <a:r>
                  <a:rPr lang="en-US" smtClean="0"/>
                  <a:t> , </a:t>
                </a:r>
              </a:p>
              <a:p>
                <a:pPr marL="0" indent="0">
                  <a:buNone/>
                </a:pPr>
                <a:r>
                  <a:rPr lang="en-US" smtClean="0"/>
                  <a:t>jika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r>
                      <a:rPr lang="en-US" i="1">
                        <a:latin typeface="Cambria Math" panose="02040503050406030204" pitchFamily="18" charset="0"/>
                        <a:ea typeface="Cambria Math" panose="02040503050406030204" pitchFamily="18" charset="0"/>
                      </a:rPr>
                      <m:t>=1</m:t>
                    </m:r>
                  </m:oMath>
                </a14:m>
                <a:r>
                  <a:rPr lang="en-US" smtClean="0"/>
                  <a:t>  maka </a:t>
                </a:r>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0</m:t>
                        </m:r>
                      </m:sub>
                    </m:sSub>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1</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−9</m:t>
                            </m:r>
                          </m:sup>
                        </m:sSup>
                      </m:num>
                      <m:den>
                        <m:r>
                          <a:rPr lang="en-US" i="1">
                            <a:latin typeface="Cambria Math" panose="02040503050406030204" pitchFamily="18" charset="0"/>
                          </a:rPr>
                          <m:t>36</m:t>
                        </m:r>
                        <m:r>
                          <a:rPr lang="en-US" i="1">
                            <a:latin typeface="Cambria Math" panose="02040503050406030204" pitchFamily="18" charset="0"/>
                            <a:ea typeface="Cambria Math" panose="02040503050406030204" pitchFamily="18" charset="0"/>
                          </a:rPr>
                          <m:t>𝜋</m:t>
                        </m:r>
                      </m:den>
                    </m:f>
                    <m:r>
                      <m:rPr>
                        <m:nor/>
                      </m:rPr>
                      <a:rPr lang="en-US"/>
                      <m:t> </m:t>
                    </m:r>
                    <m:f>
                      <m:fPr>
                        <m:type m:val="skw"/>
                        <m:ctrlPr>
                          <a:rPr lang="en-US"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𝐹</m:t>
                        </m:r>
                      </m:num>
                      <m:den>
                        <m:r>
                          <a:rPr lang="en-US" i="1">
                            <a:latin typeface="Cambria Math" panose="02040503050406030204" pitchFamily="18" charset="0"/>
                          </a:rPr>
                          <m:t>𝑚</m:t>
                        </m:r>
                      </m:den>
                    </m:f>
                  </m:oMath>
                </a14:m>
                <a:endParaRPr lang="en-US" smtClean="0"/>
              </a:p>
              <a:p>
                <a:pPr marL="0" indent="0">
                  <a:buNone/>
                </a:pPr>
                <a:r>
                  <a:rPr lang="en-US"/>
                  <a:t> </a:t>
                </a:r>
                <a:r>
                  <a:rPr lang="en-US" smtClean="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𝑟</m:t>
                        </m:r>
                      </m:sub>
                    </m:sSub>
                    <m:r>
                      <a:rPr lang="en-US" i="1">
                        <a:latin typeface="Cambria Math" panose="02040503050406030204" pitchFamily="18" charset="0"/>
                        <a:ea typeface="Cambria Math" panose="02040503050406030204" pitchFamily="18" charset="0"/>
                      </a:rPr>
                      <m:t>=1</m:t>
                    </m:r>
                  </m:oMath>
                </a14:m>
                <a:r>
                  <a:rPr lang="en-US"/>
                  <a:t> </a:t>
                </a:r>
                <a:r>
                  <a:rPr lang="en-US" smtClean="0"/>
                  <a:t>maka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r>
                      <a:rPr lang="en-US" i="1" smtClean="0">
                        <a:latin typeface="Cambria Math" panose="02040503050406030204" pitchFamily="18" charset="0"/>
                        <a:ea typeface="Cambria Math" panose="02040503050406030204" pitchFamily="18" charset="0"/>
                      </a:rPr>
                      <m:t>=</m:t>
                    </m:r>
                  </m:oMath>
                </a14:m>
                <a:r>
                  <a:rPr lang="en-US" smtClean="0"/>
                  <a:t> </a:t>
                </a:r>
                <a14:m>
                  <m:oMath xmlns:m="http://schemas.openxmlformats.org/officeDocument/2006/math">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−7</m:t>
                        </m:r>
                      </m:sup>
                    </m:sSup>
                    <m:r>
                      <a:rPr lang="en-US" i="1">
                        <a:latin typeface="Cambria Math" panose="02040503050406030204" pitchFamily="18" charset="0"/>
                        <a:ea typeface="Cambria Math" panose="02040503050406030204" pitchFamily="18" charset="0"/>
                      </a:rPr>
                      <m:t> </m:t>
                    </m:r>
                  </m:oMath>
                </a14:m>
                <a:r>
                  <a:rPr lang="en-US"/>
                  <a:t> </a:t>
                </a:r>
                <a14:m>
                  <m:oMath xmlns:m="http://schemas.openxmlformats.org/officeDocument/2006/math">
                    <m:f>
                      <m:fPr>
                        <m:type m:val="skw"/>
                        <m:ctrlPr>
                          <a:rPr lang="en-US" i="1">
                            <a:latin typeface="Cambria Math" panose="02040503050406030204" pitchFamily="18" charset="0"/>
                          </a:rPr>
                        </m:ctrlPr>
                      </m:fPr>
                      <m:num>
                        <m:r>
                          <a:rPr lang="en-US" i="1">
                            <a:latin typeface="Cambria Math" panose="02040503050406030204" pitchFamily="18" charset="0"/>
                          </a:rPr>
                          <m:t>𝐻</m:t>
                        </m:r>
                      </m:num>
                      <m:den>
                        <m:r>
                          <a:rPr lang="en-US" i="1">
                            <a:latin typeface="Cambria Math" panose="02040503050406030204" pitchFamily="18" charset="0"/>
                          </a:rPr>
                          <m:t>𝑚</m:t>
                        </m:r>
                      </m:den>
                    </m:f>
                  </m:oMath>
                </a14:m>
                <a:endParaRPr lang="en-US" smtClean="0"/>
              </a:p>
              <a:p>
                <a:pPr marL="0" indent="0">
                  <a:buNone/>
                </a:pPr>
                <a:endParaRPr lang="en-US"/>
              </a:p>
              <a:p>
                <a:pPr marL="0" indent="0">
                  <a:buNone/>
                </a:pPr>
                <a:r>
                  <a:rPr lang="en-US" smtClean="0"/>
                  <a:t>Maka konstanta propagasi  </a:t>
                </a:r>
                <a14:m>
                  <m:oMath xmlns:m="http://schemas.openxmlformats.org/officeDocument/2006/math">
                    <m:r>
                      <a:rPr lang="en-US" i="1" smtClean="0">
                        <a:latin typeface="Cambria Math" panose="02040503050406030204" pitchFamily="18" charset="0"/>
                        <a:ea typeface="Cambria Math" panose="02040503050406030204" pitchFamily="18" charset="0"/>
                      </a:rPr>
                      <m:t>𝛾</m:t>
                    </m:r>
                  </m:oMath>
                </a14:m>
                <a:r>
                  <a:rPr lang="en-US" smtClean="0"/>
                  <a:t> pada </a:t>
                </a:r>
                <a:r>
                  <a:rPr lang="en-US" b="1" smtClean="0"/>
                  <a:t>pers.4 </a:t>
                </a:r>
                <a:r>
                  <a:rPr lang="en-US" smtClean="0"/>
                  <a:t>menjadi :</a:t>
                </a:r>
              </a:p>
              <a:p>
                <a:pPr marL="0" indent="0">
                  <a:buNone/>
                </a:pPr>
                <a:r>
                  <a:rPr lang="en-US" b="1" smtClean="0">
                    <a:ea typeface="Cambria Math" panose="02040503050406030204" pitchFamily="18" charset="0"/>
                  </a:rPr>
                  <a:t>      </a:t>
                </a:r>
                <a14:m>
                  <m:oMath xmlns:m="http://schemas.openxmlformats.org/officeDocument/2006/math">
                    <m:r>
                      <a:rPr lang="en-US" b="1"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𝜔</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𝜇𝜀</m:t>
                        </m:r>
                      </m:e>
                    </m:rad>
                  </m:oMath>
                </a14:m>
                <a:r>
                  <a:rPr lang="en-US" smtClean="0"/>
                  <a:t>  atau dapat ditulis </a:t>
                </a:r>
                <a14:m>
                  <m:oMath xmlns:m="http://schemas.openxmlformats.org/officeDocument/2006/math">
                    <m:r>
                      <a:rPr lang="en-US" b="1"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=0+</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𝜔</m:t>
                    </m:r>
                    <m:rad>
                      <m:radPr>
                        <m:degHide m:val="on"/>
                        <m:ctrlPr>
                          <a:rPr lang="en-US" i="1" smtClean="0">
                            <a:latin typeface="Cambria Math" panose="02040503050406030204" pitchFamily="18" charset="0"/>
                            <a:ea typeface="Cambria Math" panose="02040503050406030204" pitchFamily="18" charset="0"/>
                          </a:rPr>
                        </m:ctrlPr>
                      </m:radPr>
                      <m:deg/>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0</m:t>
                            </m:r>
                          </m:sub>
                        </m:sSub>
                      </m:e>
                    </m:rad>
                  </m:oMath>
                </a14:m>
                <a:r>
                  <a:rPr lang="en-US" smtClean="0"/>
                  <a:t> , dimana konstanta fasa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m:t>
                    </m:r>
                  </m:oMath>
                </a14:m>
                <a:endParaRPr lang="en-US" smtClean="0"/>
              </a:p>
              <a:p>
                <a:pPr marL="0" indent="0">
                  <a:buNone/>
                </a:pPr>
                <a:r>
                  <a:rPr lang="en-US" smtClean="0"/>
                  <a:t>Adapun impedansi instrinsik menajdi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Ƞ</m:t>
                        </m:r>
                      </m:e>
                    </m:acc>
                  </m:oMath>
                </a14:m>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num>
                          <m:den>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0</m:t>
                                </m:r>
                              </m:sub>
                            </m:sSub>
                          </m:den>
                        </m:f>
                      </m:e>
                    </m:ra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oMath>
                </a14:m>
                <a:r>
                  <a:rPr lang="en-US" smtClean="0"/>
                  <a:t>120</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=377&lt;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m:t>
                        </m:r>
                      </m:e>
                      <m:sup>
                        <m:r>
                          <a:rPr lang="en-US" b="0" i="1" smtClean="0">
                            <a:latin typeface="Cambria Math" panose="02040503050406030204" pitchFamily="18" charset="0"/>
                            <a:ea typeface="Cambria Math" panose="02040503050406030204" pitchFamily="18" charset="0"/>
                          </a:rPr>
                          <m:t>𝑜</m:t>
                        </m:r>
                      </m:sup>
                    </m:sSup>
                  </m:oMath>
                </a14:m>
                <a:endParaRPr lang="en-US" smtClean="0"/>
              </a:p>
              <a:p>
                <a:pPr marL="0" indent="0">
                  <a:buNone/>
                </a:pPr>
                <a:endParaRPr lang="en-US"/>
              </a:p>
              <a:p>
                <a:pPr marL="0" indent="0">
                  <a:buNone/>
                </a:pPr>
                <a:endParaRPr lang="en-US" smtClean="0"/>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1667"/>
                </a:stretch>
              </a:blipFill>
            </p:spPr>
            <p:txBody>
              <a:bodyPr/>
              <a:lstStyle/>
              <a:p>
                <a:r>
                  <a:rPr lang="en-US">
                    <a:noFill/>
                  </a:rPr>
                  <a:t> </a:t>
                </a:r>
              </a:p>
            </p:txBody>
          </p:sp>
        </mc:Fallback>
      </mc:AlternateContent>
    </p:spTree>
    <p:extLst>
      <p:ext uri="{BB962C8B-B14F-4D97-AF65-F5344CB8AC3E}">
        <p14:creationId xmlns:p14="http://schemas.microsoft.com/office/powerpoint/2010/main" val="273702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61429"/>
          </a:xfrm>
        </p:spPr>
        <p:txBody>
          <a:bodyPr>
            <a:normAutofit/>
          </a:bodyPr>
          <a:lstStyle/>
          <a:p>
            <a:r>
              <a:rPr lang="en-US" sz="4000"/>
              <a:t>4.Gerak Gelombang dalam Ruang Hampa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smtClean="0"/>
                  <a:t>Dengan konstanta redaman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 </m:t>
                    </m:r>
                  </m:oMath>
                </a14:m>
                <a:r>
                  <a:rPr lang="en-US" smtClean="0"/>
                  <a:t>, maka persamaan intensitas medan listrik dan medan magnet menjadi :</a:t>
                </a:r>
              </a:p>
              <a:p>
                <a:r>
                  <a:rPr lang="en-US" smtClean="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e>
                        </m:d>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𝑥</m:t>
                        </m:r>
                      </m:sub>
                    </m:sSub>
                  </m:oMath>
                </a14:m>
                <a:endParaRPr lang="en-US" smtClean="0"/>
              </a:p>
              <a:p>
                <a:pPr marL="201168" lvl="1" indent="0">
                  <a:buNone/>
                </a:pPr>
                <a:r>
                  <a:rPr lang="en-US" smtClean="0"/>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𝐻</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num>
                      <m:den>
                        <m:r>
                          <a:rPr lang="en-US" b="0" i="1" smtClean="0">
                            <a:latin typeface="Cambria Math" panose="02040503050406030204" pitchFamily="18" charset="0"/>
                          </a:rPr>
                          <m:t>377</m:t>
                        </m:r>
                      </m:den>
                    </m:f>
                    <m:r>
                      <a:rPr lang="en-US" i="1">
                        <a:latin typeface="Cambria Math" panose="02040503050406030204" pitchFamily="18" charset="0"/>
                        <a:ea typeface="Cambria Math" panose="02040503050406030204" pitchFamily="18" charset="0"/>
                      </a:rPr>
                      <m:t>  </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  </m:t>
                        </m:r>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𝑦</m:t>
                        </m:r>
                      </m:sub>
                    </m:sSub>
                  </m:oMath>
                </a14:m>
                <a:endParaRPr lang="en-US" smtClean="0"/>
              </a:p>
              <a:p>
                <a:r>
                  <a:rPr lang="en-US" b="1" smtClean="0"/>
                  <a:t>  Vektor pointing :</a:t>
                </a:r>
              </a:p>
              <a:p>
                <a:pPr marL="201168" lvl="1" indent="0">
                  <a:buNone/>
                </a:pPr>
                <a:r>
                  <a:rPr lang="en-US" smtClean="0">
                    <a:ea typeface="Cambria Math" panose="02040503050406030204" pitchFamily="18" charset="0"/>
                  </a:rPr>
                  <a:t>   	</a:t>
                </a:r>
                <a14:m>
                  <m:oMath xmlns:m="http://schemas.openxmlformats.org/officeDocument/2006/math">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𝑃</m:t>
                        </m:r>
                      </m:e>
                    </m:acc>
                    <m:r>
                      <a:rPr lang="en-US" i="1">
                        <a:latin typeface="Cambria Math" panose="02040503050406030204" pitchFamily="18" charset="0"/>
                        <a:ea typeface="Cambria Math" panose="02040503050406030204" pitchFamily="18" charset="0"/>
                      </a:rPr>
                      <m:t>= </m:t>
                    </m:r>
                  </m:oMath>
                </a14:m>
                <a:r>
                  <a:rPr lang="en-US"/>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e>
                          <m:sup>
                            <m:r>
                              <a:rPr lang="en-US" i="1">
                                <a:latin typeface="Cambria Math" panose="02040503050406030204" pitchFamily="18" charset="0"/>
                              </a:rPr>
                              <m:t>2</m:t>
                            </m:r>
                          </m:sup>
                        </m:sSup>
                      </m:num>
                      <m:den>
                        <m:r>
                          <a:rPr lang="en-US" b="0" i="1" smtClean="0">
                            <a:latin typeface="Cambria Math" panose="02040503050406030204" pitchFamily="18" charset="0"/>
                          </a:rPr>
                          <m:t>377</m:t>
                        </m:r>
                      </m:den>
                    </m:f>
                  </m:oMath>
                </a14:m>
                <a:r>
                  <a:rPr lang="en-US"/>
                  <a:t> </a:t>
                </a:r>
                <a14:m>
                  <m:oMath xmlns:m="http://schemas.openxmlformats.org/officeDocument/2006/math">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𝑐𝑜𝑠</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𝑧</m:t>
                        </m:r>
                      </m:sub>
                    </m:sSub>
                  </m:oMath>
                </a14:m>
                <a:endParaRPr lang="en-US" smtClean="0"/>
              </a:p>
              <a:p>
                <a:pPr marL="201168" lvl="1" indent="0">
                  <a:buNone/>
                </a:pPr>
                <a:r>
                  <a:rPr lang="en-US" b="1" smtClean="0"/>
                  <a:t>Daya rata-rata :</a:t>
                </a:r>
              </a:p>
              <a:p>
                <a:pPr marL="201168" lvl="1" indent="0">
                  <a:buNone/>
                </a:pPr>
                <a:r>
                  <a:rPr lang="en-US" smtClean="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𝑧</m:t>
                        </m:r>
                        <m:r>
                          <a:rPr lang="en-US" i="1">
                            <a:latin typeface="Cambria Math" panose="02040503050406030204" pitchFamily="18" charset="0"/>
                          </a:rPr>
                          <m:t>, </m:t>
                        </m:r>
                        <m:r>
                          <a:rPr lang="en-US" i="1">
                            <a:latin typeface="Cambria Math" panose="02040503050406030204" pitchFamily="18" charset="0"/>
                          </a:rPr>
                          <m:t>𝑎𝑣</m:t>
                        </m:r>
                      </m:sub>
                    </m:sSub>
                    <m:r>
                      <a:rPr lang="en-US" i="1">
                        <a:latin typeface="Cambria Math" panose="02040503050406030204" pitchFamily="18" charset="0"/>
                        <a:ea typeface="Cambria Math" panose="02040503050406030204" pitchFamily="18" charset="0"/>
                      </a:rPr>
                      <m:t>= </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oMath>
                </a14:m>
                <a:r>
                  <a:rPr lang="en-US"/>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e>
                          <m:sup>
                            <m:r>
                              <a:rPr lang="en-US" i="1">
                                <a:latin typeface="Cambria Math" panose="02040503050406030204" pitchFamily="18" charset="0"/>
                              </a:rPr>
                              <m:t>2</m:t>
                            </m:r>
                          </m:sup>
                        </m:sSup>
                      </m:num>
                      <m:den>
                        <m:r>
                          <a:rPr lang="en-US" b="0" i="1" smtClean="0">
                            <a:latin typeface="Cambria Math" panose="02040503050406030204" pitchFamily="18" charset="0"/>
                          </a:rPr>
                          <m:t>377</m:t>
                        </m:r>
                      </m:den>
                    </m:f>
                  </m:oMath>
                </a14:m>
                <a:r>
                  <a:rPr lang="en-US" smtClean="0"/>
                  <a:t>  </a:t>
                </a:r>
              </a:p>
              <a:p>
                <a:pPr marL="201168" lvl="1" indent="0">
                  <a:buNone/>
                </a:pPr>
                <a:r>
                  <a:rPr lang="en-US" b="1" smtClean="0"/>
                  <a:t>Dengan kecepatan peopagasi :</a:t>
                </a:r>
              </a:p>
              <a:p>
                <a:pPr marL="201168" lvl="1" indent="0">
                  <a:buNone/>
                </a:pPr>
                <a:endParaRPr lang="en-US" smtClean="0"/>
              </a:p>
              <a:p>
                <a:pPr marL="201168" lvl="1" indent="0">
                  <a:buNone/>
                </a:pPr>
                <a:r>
                  <a:rPr lang="en-US" b="0" smtClean="0"/>
                  <a: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𝑟</m:t>
                                </m:r>
                              </m:sub>
                            </m:sSub>
                          </m:e>
                        </m:rad>
                      </m:den>
                    </m:f>
                    <m:r>
                      <a:rPr lang="en-US" b="0" i="1" smtClean="0">
                        <a:latin typeface="Cambria Math" panose="02040503050406030204" pitchFamily="18" charset="0"/>
                        <a:ea typeface="Cambria Math" panose="02040503050406030204" pitchFamily="18" charset="0"/>
                      </a:rPr>
                      <m:t>=3×</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     </m:t>
                    </m:r>
                    <m:f>
                      <m:fPr>
                        <m:type m:val="skw"/>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𝑚</m:t>
                        </m:r>
                      </m:num>
                      <m:den>
                        <m:r>
                          <a:rPr lang="en-US" b="0" i="1" smtClean="0">
                            <a:latin typeface="Cambria Math" panose="02040503050406030204" pitchFamily="18" charset="0"/>
                            <a:ea typeface="Cambria Math" panose="02040503050406030204" pitchFamily="18" charset="0"/>
                          </a:rPr>
                          <m:t>𝑠</m:t>
                        </m:r>
                      </m:den>
                    </m:f>
                  </m:oMath>
                </a14:m>
                <a:endParaRPr lang="en-US" smtClean="0"/>
              </a:p>
              <a:p>
                <a:pPr marL="201168" lvl="1" indent="0">
                  <a:buNone/>
                </a:pPr>
                <a:r>
                  <a:rPr lang="en-US"/>
                  <a:t> </a:t>
                </a:r>
                <a:r>
                  <a:rPr lang="en-US" smtClean="0"/>
                  <a:t>  </a:t>
                </a:r>
              </a:p>
              <a:p>
                <a:endParaRPr lang="en-US" smtClean="0"/>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2576"/>
                </a:stretch>
              </a:blipFill>
            </p:spPr>
            <p:txBody>
              <a:bodyPr/>
              <a:lstStyle/>
              <a:p>
                <a:r>
                  <a:rPr lang="en-US">
                    <a:noFill/>
                  </a:rPr>
                  <a:t> </a:t>
                </a:r>
              </a:p>
            </p:txBody>
          </p:sp>
        </mc:Fallback>
      </mc:AlternateContent>
    </p:spTree>
    <p:extLst>
      <p:ext uri="{BB962C8B-B14F-4D97-AF65-F5344CB8AC3E}">
        <p14:creationId xmlns:p14="http://schemas.microsoft.com/office/powerpoint/2010/main" val="4043612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25505"/>
          </a:xfrm>
        </p:spPr>
        <p:txBody>
          <a:bodyPr>
            <a:normAutofit/>
          </a:bodyPr>
          <a:lstStyle/>
          <a:p>
            <a:r>
              <a:rPr lang="en-US" sz="4000" smtClean="0"/>
              <a:t>5. </a:t>
            </a:r>
            <a:r>
              <a:rPr lang="en-US" sz="4000"/>
              <a:t>Gerak Gelombang dalam Dielektrik Sempurna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Adapun karakteristik </a:t>
                </a:r>
                <a:r>
                  <a:rPr lang="en-US"/>
                  <a:t>medium </a:t>
                </a:r>
                <a:r>
                  <a:rPr lang="en-US" smtClean="0"/>
                  <a:t>Dielektrik sempurna adalah </a:t>
                </a:r>
                <a:r>
                  <a:rPr lang="en-US"/>
                  <a:t>sebagai berikut :</a:t>
                </a:r>
              </a:p>
              <a:p>
                <a:r>
                  <a:rPr lang="en-US">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=0,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ea typeface="Cambria Math" panose="02040503050406030204" pitchFamily="18" charset="0"/>
                          </a:rPr>
                          <m:t>𝑣</m:t>
                        </m:r>
                      </m:sub>
                    </m:sSub>
                    <m:r>
                      <a:rPr lang="en-US" i="1">
                        <a:latin typeface="Cambria Math" panose="02040503050406030204" pitchFamily="18" charset="0"/>
                        <a:ea typeface="Cambria Math" panose="02040503050406030204" pitchFamily="18" charset="0"/>
                      </a:rPr>
                      <m:t>=0,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r>
                      <a:rPr lang="en-US"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𝑑𝑎𝑛</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𝑟</m:t>
                        </m:r>
                      </m:sub>
                    </m:sSub>
                    <m:r>
                      <a:rPr lang="en-US"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1</m:t>
                    </m:r>
                  </m:oMath>
                </a14:m>
                <a:r>
                  <a:rPr lang="en-US"/>
                  <a:t> , </a:t>
                </a:r>
                <a:endParaRPr lang="en-US" smtClean="0"/>
              </a:p>
              <a:p>
                <a:endParaRPr lang="en-US" smtClean="0"/>
              </a:p>
              <a:p>
                <a:pPr marL="0" indent="0">
                  <a:buNone/>
                </a:pPr>
                <a:r>
                  <a:rPr lang="en-US"/>
                  <a:t>Maka konstanta propagasi  </a:t>
                </a:r>
                <a14:m>
                  <m:oMath xmlns:m="http://schemas.openxmlformats.org/officeDocument/2006/math">
                    <m:r>
                      <a:rPr lang="en-US" i="1">
                        <a:latin typeface="Cambria Math" panose="02040503050406030204" pitchFamily="18" charset="0"/>
                        <a:ea typeface="Cambria Math" panose="02040503050406030204" pitchFamily="18" charset="0"/>
                      </a:rPr>
                      <m:t>𝛾</m:t>
                    </m:r>
                  </m:oMath>
                </a14:m>
                <a:r>
                  <a:rPr lang="en-US"/>
                  <a:t> pada </a:t>
                </a:r>
                <a:r>
                  <a:rPr lang="en-US" b="1"/>
                  <a:t>pers.4 </a:t>
                </a:r>
                <a:r>
                  <a:rPr lang="en-US"/>
                  <a:t>menjadi :</a:t>
                </a:r>
              </a:p>
              <a:p>
                <a:pPr marL="0" indent="0">
                  <a:buNone/>
                </a:pPr>
                <a:r>
                  <a:rPr lang="en-US" b="1">
                    <a:ea typeface="Cambria Math" panose="02040503050406030204" pitchFamily="18" charset="0"/>
                  </a:rPr>
                  <a:t>      </a:t>
                </a:r>
                <a14:m>
                  <m:oMath xmlns:m="http://schemas.openxmlformats.org/officeDocument/2006/math">
                    <m:r>
                      <a:rPr lang="en-US" b="1"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𝜔</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𝜇𝜀</m:t>
                        </m:r>
                      </m:e>
                    </m:rad>
                  </m:oMath>
                </a14:m>
                <a:r>
                  <a:rPr lang="en-US"/>
                  <a:t>  atau dapat ditulis </a:t>
                </a:r>
                <a14:m>
                  <m:oMath xmlns:m="http://schemas.openxmlformats.org/officeDocument/2006/math">
                    <m:r>
                      <a:rPr lang="en-US" b="1"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=0+</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𝜔</m:t>
                    </m:r>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0</m:t>
                            </m:r>
                          </m:sub>
                        </m:sSub>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𝑟</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0</m:t>
                            </m:r>
                          </m:sub>
                        </m:sSub>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e>
                    </m:rad>
                  </m:oMath>
                </a14:m>
                <a:r>
                  <a:rPr lang="en-US"/>
                  <a:t> , dimana konstanta fasa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=0.</m:t>
                    </m:r>
                  </m:oMath>
                </a14:m>
                <a:endParaRPr lang="en-US"/>
              </a:p>
              <a:p>
                <a:pPr marL="0" indent="0">
                  <a:buNone/>
                </a:pPr>
                <a:r>
                  <a:rPr lang="en-US"/>
                  <a:t>Adapun impedansi instrinsik menajdi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Ƞ</m:t>
                        </m:r>
                      </m:e>
                    </m:acc>
                  </m:oMath>
                </a14:m>
                <a:r>
                  <a:rPr lang="en-US"/>
                  <a:t> </a:t>
                </a:r>
                <a14:m>
                  <m:oMath xmlns:m="http://schemas.openxmlformats.org/officeDocument/2006/math">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𝑟</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0</m:t>
                                </m:r>
                              </m:sub>
                            </m:sSub>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𝑟</m:t>
                                </m:r>
                              </m:sub>
                            </m:sSub>
                          </m:den>
                        </m:f>
                      </m:e>
                    </m:rad>
                    <m:r>
                      <a:rPr lang="en-US" i="1">
                        <a:latin typeface="Cambria Math" panose="02040503050406030204" pitchFamily="18" charset="0"/>
                      </a:rPr>
                      <m:t> </m:t>
                    </m:r>
                  </m:oMath>
                </a14:m>
                <a:endParaRPr lang="en-US" i="1" smtClean="0">
                  <a:latin typeface="Cambria Math" panose="02040503050406030204" pitchFamily="18" charset="0"/>
                </a:endParaRPr>
              </a:p>
              <a:p>
                <a:pPr marL="0" indent="0">
                  <a:buNone/>
                </a:pPr>
                <a:r>
                  <a:rPr lang="en-US"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120</a:t>
                </a:r>
                <a14:m>
                  <m:oMath xmlns:m="http://schemas.openxmlformats.org/officeDocument/2006/math">
                    <m:r>
                      <a:rPr lang="en-US" i="1">
                        <a:latin typeface="Cambria Math" panose="02040503050406030204" pitchFamily="18" charset="0"/>
                        <a:ea typeface="Cambria Math" panose="02040503050406030204" pitchFamily="18" charset="0"/>
                      </a:rPr>
                      <m:t>𝜋</m:t>
                    </m:r>
                    <m:rad>
                      <m:radPr>
                        <m:degHide m:val="on"/>
                        <m:ctrlPr>
                          <a:rPr lang="en-US" i="1" smtClean="0">
                            <a:latin typeface="Cambria Math" panose="02040503050406030204" pitchFamily="18" charset="0"/>
                            <a:ea typeface="Cambria Math" panose="02040503050406030204" pitchFamily="18" charset="0"/>
                          </a:rPr>
                        </m:ctrlPr>
                      </m:radPr>
                      <m:deg/>
                      <m:e>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𝑟</m:t>
                                </m:r>
                              </m:sub>
                            </m:sSub>
                          </m:num>
                          <m:den>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den>
                        </m:f>
                      </m:e>
                    </m:rad>
                    <m:r>
                      <a:rPr lang="en-US" i="1">
                        <a:latin typeface="Cambria Math" panose="02040503050406030204" pitchFamily="18" charset="0"/>
                        <a:ea typeface="Cambria Math" panose="02040503050406030204" pitchFamily="18" charset="0"/>
                      </a:rPr>
                      <m:t>=377</m:t>
                    </m:r>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𝑟</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den>
                        </m:f>
                      </m:e>
                    </m:rad>
                    <m:r>
                      <a:rPr lang="en-US" i="1">
                        <a:latin typeface="Cambria Math" panose="02040503050406030204" pitchFamily="18" charset="0"/>
                        <a:ea typeface="Cambria Math" panose="02040503050406030204" pitchFamily="18" charset="0"/>
                      </a:rPr>
                      <m:t>&lt;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0</m:t>
                        </m:r>
                      </m:e>
                      <m:sup>
                        <m:r>
                          <a:rPr lang="en-US" i="1">
                            <a:latin typeface="Cambria Math" panose="02040503050406030204" pitchFamily="18" charset="0"/>
                            <a:ea typeface="Cambria Math" panose="02040503050406030204" pitchFamily="18" charset="0"/>
                          </a:rPr>
                          <m:t>𝑜</m:t>
                        </m:r>
                      </m:sup>
                    </m:sSup>
                  </m:oMath>
                </a14:m>
                <a:endParaRPr lang="en-US" smtClean="0"/>
              </a:p>
              <a:p>
                <a:pPr marL="0"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1667"/>
                </a:stretch>
              </a:blipFill>
            </p:spPr>
            <p:txBody>
              <a:bodyPr/>
              <a:lstStyle/>
              <a:p>
                <a:r>
                  <a:rPr lang="en-US">
                    <a:noFill/>
                  </a:rPr>
                  <a:t> </a:t>
                </a:r>
              </a:p>
            </p:txBody>
          </p:sp>
        </mc:Fallback>
      </mc:AlternateContent>
    </p:spTree>
    <p:extLst>
      <p:ext uri="{BB962C8B-B14F-4D97-AF65-F5344CB8AC3E}">
        <p14:creationId xmlns:p14="http://schemas.microsoft.com/office/powerpoint/2010/main" val="2963082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POKOK BAHASAN</a:t>
            </a:r>
            <a:endParaRPr lang="id-ID" dirty="0"/>
          </a:p>
        </p:txBody>
      </p:sp>
      <p:sp>
        <p:nvSpPr>
          <p:cNvPr id="3" name="Content Placeholder 2"/>
          <p:cNvSpPr>
            <a:spLocks noGrp="1"/>
          </p:cNvSpPr>
          <p:nvPr>
            <p:ph idx="1"/>
          </p:nvPr>
        </p:nvSpPr>
        <p:spPr/>
        <p:txBody>
          <a:bodyPr/>
          <a:lstStyle/>
          <a:p>
            <a:r>
              <a:rPr lang="en-US"/>
              <a:t>1. Definisi Gelombang Datar ( Plane Wave)</a:t>
            </a:r>
          </a:p>
          <a:p>
            <a:r>
              <a:rPr lang="en-US"/>
              <a:t>2. Persamaan Gelombang Datar ( Plane Wave)</a:t>
            </a:r>
          </a:p>
          <a:p>
            <a:r>
              <a:rPr lang="en-US"/>
              <a:t>3. Vector Poynting </a:t>
            </a:r>
          </a:p>
          <a:p>
            <a:r>
              <a:rPr lang="en-US"/>
              <a:t>4.Gerak Gelombang dalam Ruang Hampa</a:t>
            </a:r>
          </a:p>
          <a:p>
            <a:r>
              <a:rPr lang="en-US"/>
              <a:t>5. Gerak Gelombang dalam Dielektrik Sempurna</a:t>
            </a:r>
          </a:p>
          <a:p>
            <a:r>
              <a:rPr lang="en-US"/>
              <a:t>6. Penjalaran Gelombang pada Konduktor yang Baik</a:t>
            </a:r>
          </a:p>
          <a:p>
            <a:r>
              <a:rPr lang="en-US"/>
              <a:t>7. Polarisasi Gelombang</a:t>
            </a:r>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Tree>
    <p:extLst>
      <p:ext uri="{BB962C8B-B14F-4D97-AF65-F5344CB8AC3E}">
        <p14:creationId xmlns:p14="http://schemas.microsoft.com/office/powerpoint/2010/main" val="3841307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52880"/>
          </a:xfrm>
        </p:spPr>
        <p:txBody>
          <a:bodyPr>
            <a:normAutofit/>
          </a:bodyPr>
          <a:lstStyle/>
          <a:p>
            <a:r>
              <a:rPr lang="en-US" sz="4000"/>
              <a:t>5. Gerak Gelombang dalam Dielektrik Sempurna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a:t>Dengan konstanta redaman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=0 </m:t>
                    </m:r>
                  </m:oMath>
                </a14:m>
                <a:r>
                  <a:rPr lang="en-US"/>
                  <a:t>, maka persamaan intensitas medan listrik dan medan magnet menjadi :</a:t>
                </a:r>
              </a:p>
              <a:p>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sub>
                    </m:sSub>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e>
                        </m:d>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𝑥</m:t>
                        </m:r>
                      </m:sub>
                    </m:sSub>
                  </m:oMath>
                </a14:m>
                <a:endParaRPr lang="en-US" smtClean="0"/>
              </a:p>
              <a:p>
                <a:endParaRPr lang="en-US"/>
              </a:p>
              <a:p>
                <a:pPr marL="201168" lvl="1" indent="0">
                  <a:buNone/>
                </a:pPr>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𝐻</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num>
                      <m:den>
                        <m:r>
                          <a:rPr lang="en-US" i="1">
                            <a:latin typeface="Cambria Math" panose="02040503050406030204" pitchFamily="18" charset="0"/>
                          </a:rPr>
                          <m:t>377</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𝑟</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𝑟</m:t>
                                    </m:r>
                                  </m:sub>
                                </m:sSub>
                              </m:den>
                            </m:f>
                          </m:e>
                        </m:rad>
                      </m:den>
                    </m:f>
                    <m:r>
                      <a:rPr lang="en-US" i="1">
                        <a:latin typeface="Cambria Math" panose="02040503050406030204" pitchFamily="18" charset="0"/>
                        <a:ea typeface="Cambria Math" panose="02040503050406030204" pitchFamily="18" charset="0"/>
                      </a:rPr>
                      <m:t>  </m:t>
                    </m:r>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  </m:t>
                        </m:r>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𝑦</m:t>
                        </m:r>
                      </m:sub>
                    </m:sSub>
                  </m:oMath>
                </a14:m>
                <a:endParaRPr lang="en-US"/>
              </a:p>
              <a:p>
                <a:r>
                  <a:rPr lang="en-US" b="1"/>
                  <a:t>  Vektor pointing :</a:t>
                </a:r>
              </a:p>
              <a:p>
                <a:pPr marL="201168" lvl="1" indent="0">
                  <a:buNone/>
                </a:pPr>
                <a:r>
                  <a:rPr lang="en-US">
                    <a:ea typeface="Cambria Math" panose="02040503050406030204" pitchFamily="18" charset="0"/>
                  </a:rPr>
                  <a:t>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𝑃</m:t>
                        </m:r>
                      </m:e>
                    </m:acc>
                    <m:r>
                      <a:rPr lang="en-US" i="1">
                        <a:latin typeface="Cambria Math" panose="02040503050406030204" pitchFamily="18" charset="0"/>
                        <a:ea typeface="Cambria Math" panose="02040503050406030204" pitchFamily="18" charset="0"/>
                      </a:rPr>
                      <m:t>= </m:t>
                    </m:r>
                  </m:oMath>
                </a14:m>
                <a:r>
                  <a:rPr lang="en-US"/>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e>
                          <m:sup>
                            <m:r>
                              <a:rPr lang="en-US" i="1">
                                <a:latin typeface="Cambria Math" panose="02040503050406030204" pitchFamily="18" charset="0"/>
                              </a:rPr>
                              <m:t>2</m:t>
                            </m:r>
                          </m:sup>
                        </m:sSup>
                      </m:num>
                      <m:den>
                        <m:r>
                          <a:rPr lang="en-US" i="1">
                            <a:latin typeface="Cambria Math" panose="02040503050406030204" pitchFamily="18" charset="0"/>
                          </a:rPr>
                          <m:t>377</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𝑟</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𝑟</m:t>
                                    </m:r>
                                  </m:sub>
                                </m:sSub>
                              </m:den>
                            </m:f>
                          </m:e>
                        </m:rad>
                      </m:den>
                    </m:f>
                  </m:oMath>
                </a14:m>
                <a:r>
                  <a:rPr lang="en-US"/>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𝑐𝑜𝑠</m:t>
                        </m:r>
                      </m:e>
                      <m:sup>
                        <m:r>
                          <a:rPr lang="en-US" i="1">
                            <a:latin typeface="Cambria Math" panose="02040503050406030204" pitchFamily="18" charset="0"/>
                            <a:ea typeface="Cambria Math" panose="02040503050406030204" pitchFamily="18" charset="0"/>
                          </a:rPr>
                          <m:t>2</m:t>
                        </m:r>
                      </m:sup>
                    </m:s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𝑧</m:t>
                        </m:r>
                      </m:sub>
                    </m:sSub>
                  </m:oMath>
                </a14:m>
                <a:endParaRPr lang="en-US"/>
              </a:p>
              <a:p>
                <a:pPr marL="201168" lvl="1" indent="0">
                  <a:buNone/>
                </a:pPr>
                <a:r>
                  <a:rPr lang="en-US" b="1"/>
                  <a:t>Daya rata-rata :</a:t>
                </a:r>
              </a:p>
              <a:p>
                <a:pPr marL="201168" lvl="1" indent="0">
                  <a:buNone/>
                </a:pPr>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𝑧</m:t>
                        </m:r>
                        <m:r>
                          <a:rPr lang="en-US" i="1">
                            <a:latin typeface="Cambria Math" panose="02040503050406030204" pitchFamily="18" charset="0"/>
                          </a:rPr>
                          <m:t>, </m:t>
                        </m:r>
                        <m:r>
                          <a:rPr lang="en-US" i="1">
                            <a:latin typeface="Cambria Math" panose="02040503050406030204" pitchFamily="18" charset="0"/>
                          </a:rPr>
                          <m:t>𝑎𝑣</m:t>
                        </m:r>
                      </m:sub>
                    </m:sSub>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den>
                    </m:f>
                  </m:oMath>
                </a14:m>
                <a:r>
                  <a:rPr lang="en-US"/>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e>
                          <m:sup>
                            <m:r>
                              <a:rPr lang="en-US" i="1">
                                <a:latin typeface="Cambria Math" panose="02040503050406030204" pitchFamily="18" charset="0"/>
                              </a:rPr>
                              <m:t>2</m:t>
                            </m:r>
                          </m:sup>
                        </m:sSup>
                      </m:num>
                      <m:den>
                        <m:r>
                          <a:rPr lang="en-US" i="1">
                            <a:latin typeface="Cambria Math" panose="02040503050406030204" pitchFamily="18" charset="0"/>
                          </a:rPr>
                          <m:t>377</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𝑟</m:t>
                                    </m:r>
                                  </m:sub>
                                </m:sSub>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𝑟</m:t>
                                    </m:r>
                                  </m:sub>
                                </m:sSub>
                              </m:den>
                            </m:f>
                          </m:e>
                        </m:rad>
                      </m:den>
                    </m:f>
                  </m:oMath>
                </a14:m>
                <a:r>
                  <a:rPr lang="en-US"/>
                  <a:t>  </a:t>
                </a:r>
              </a:p>
              <a:p>
                <a:pPr marL="201168" lvl="1" indent="0">
                  <a:buNone/>
                </a:pPr>
                <a:r>
                  <a:rPr lang="en-US" b="1"/>
                  <a:t>Dengan kecepatan peopagasi :</a:t>
                </a:r>
              </a:p>
              <a:p>
                <a:pPr marL="201168" lvl="1" indent="0">
                  <a:buNone/>
                </a:pPr>
                <a:endParaRPr lang="en-US"/>
              </a:p>
              <a:p>
                <a:pPr marL="201168" lvl="1" indent="0">
                  <a:buNone/>
                </a:pPr>
                <a:r>
                  <a:rPr lang="en-US"/>
                  <a:t>              </a:t>
                </a:r>
                <a14:m>
                  <m:oMath xmlns:m="http://schemas.openxmlformats.org/officeDocument/2006/math">
                    <m:r>
                      <a:rPr lang="en-US" i="1">
                        <a:latin typeface="Cambria Math" panose="02040503050406030204" pitchFamily="18" charset="0"/>
                      </a:rPr>
                      <m:t>𝑣</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𝐶</m:t>
                        </m:r>
                      </m:num>
                      <m:den>
                        <m:rad>
                          <m:radPr>
                            <m:degHide m:val="on"/>
                            <m:ctrlPr>
                              <a:rPr lang="en-US" i="1">
                                <a:latin typeface="Cambria Math" panose="02040503050406030204" pitchFamily="18" charset="0"/>
                                <a:ea typeface="Cambria Math" panose="02040503050406030204" pitchFamily="18" charset="0"/>
                              </a:rPr>
                            </m:ctrlPr>
                          </m:radPr>
                          <m:deg/>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𝑟</m:t>
                                </m:r>
                              </m:sub>
                            </m:sSub>
                          </m:e>
                        </m:rad>
                      </m:den>
                    </m:f>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𝑑𝑖𝑚𝑎𝑛𝑎</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=3×</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r>
                      <a:rPr lang="en-US" i="1">
                        <a:latin typeface="Cambria Math" panose="02040503050406030204" pitchFamily="18" charset="0"/>
                        <a:ea typeface="Cambria Math" panose="02040503050406030204" pitchFamily="18" charset="0"/>
                      </a:rPr>
                      <m:t>     </m:t>
                    </m:r>
                    <m:f>
                      <m:fPr>
                        <m:type m:val="skw"/>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𝑚</m:t>
                        </m:r>
                      </m:num>
                      <m:den>
                        <m:r>
                          <a:rPr lang="en-US" i="1">
                            <a:latin typeface="Cambria Math" panose="02040503050406030204" pitchFamily="18" charset="0"/>
                            <a:ea typeface="Cambria Math" panose="02040503050406030204" pitchFamily="18" charset="0"/>
                          </a:rPr>
                          <m:t>𝑠</m:t>
                        </m:r>
                      </m:den>
                    </m:f>
                  </m:oMath>
                </a14:m>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364" t="-2273" b="-4848"/>
                </a:stretch>
              </a:blipFill>
            </p:spPr>
            <p:txBody>
              <a:bodyPr/>
              <a:lstStyle/>
              <a:p>
                <a:r>
                  <a:rPr lang="en-US">
                    <a:noFill/>
                  </a:rPr>
                  <a:t> </a:t>
                </a:r>
              </a:p>
            </p:txBody>
          </p:sp>
        </mc:Fallback>
      </mc:AlternateContent>
    </p:spTree>
    <p:extLst>
      <p:ext uri="{BB962C8B-B14F-4D97-AF65-F5344CB8AC3E}">
        <p14:creationId xmlns:p14="http://schemas.microsoft.com/office/powerpoint/2010/main" val="42823569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45249"/>
          </a:xfrm>
        </p:spPr>
        <p:txBody>
          <a:bodyPr>
            <a:normAutofit/>
          </a:bodyPr>
          <a:lstStyle/>
          <a:p>
            <a:r>
              <a:rPr lang="en-US" sz="4000"/>
              <a:t>6. Penjalaran Gelombang pada Konduktor yang Baik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mtClean="0"/>
                  <a:t>Adapun karakteristik </a:t>
                </a:r>
                <a:r>
                  <a:rPr lang="en-US"/>
                  <a:t>medium Dielektrik sempurna adalah sebagai berikut :</a:t>
                </a:r>
              </a:p>
              <a:p>
                <a:r>
                  <a:rPr lang="en-US">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𝜌</m:t>
                        </m:r>
                      </m:e>
                      <m:sub>
                        <m:r>
                          <a:rPr lang="en-US" i="1">
                            <a:latin typeface="Cambria Math" panose="02040503050406030204" pitchFamily="18" charset="0"/>
                            <a:ea typeface="Cambria Math" panose="02040503050406030204" pitchFamily="18" charset="0"/>
                          </a:rPr>
                          <m:t>𝑣</m:t>
                        </m:r>
                      </m:sub>
                    </m:sSub>
                    <m:r>
                      <a:rPr lang="en-US" i="1">
                        <a:latin typeface="Cambria Math" panose="02040503050406030204" pitchFamily="18" charset="0"/>
                        <a:ea typeface="Cambria Math" panose="02040503050406030204" pitchFamily="18" charset="0"/>
                      </a:rPr>
                      <m:t>≠0,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𝑟</m:t>
                        </m:r>
                      </m:sub>
                    </m:sSub>
                    <m:r>
                      <a:rPr lang="en-US" i="1">
                        <a:latin typeface="Cambria Math" panose="02040503050406030204" pitchFamily="18" charset="0"/>
                        <a:ea typeface="Cambria Math" panose="02040503050406030204" pitchFamily="18" charset="0"/>
                      </a:rPr>
                      <m:t>&gt;1  </m:t>
                    </m:r>
                    <m:r>
                      <a:rPr lang="en-US" i="1">
                        <a:latin typeface="Cambria Math" panose="02040503050406030204" pitchFamily="18" charset="0"/>
                        <a:ea typeface="Cambria Math" panose="02040503050406030204" pitchFamily="18" charset="0"/>
                      </a:rPr>
                      <m:t>𝑑𝑎𝑛</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𝑟</m:t>
                        </m:r>
                      </m:sub>
                    </m:sSub>
                    <m:r>
                      <a:rPr lang="en-US" i="1">
                        <a:latin typeface="Cambria Math" panose="02040503050406030204" pitchFamily="18" charset="0"/>
                        <a:ea typeface="Cambria Math" panose="02040503050406030204" pitchFamily="18" charset="0"/>
                      </a:rPr>
                      <m:t>&gt;1</m:t>
                    </m:r>
                  </m:oMath>
                </a14:m>
                <a:r>
                  <a:rPr lang="en-US"/>
                  <a:t> , </a:t>
                </a:r>
                <a:endParaRPr lang="en-US" smtClean="0"/>
              </a:p>
              <a:p>
                <a:r>
                  <a:rPr lang="en-US" smtClean="0"/>
                  <a:t>Pada </a:t>
                </a:r>
                <a:r>
                  <a:rPr lang="en-US" b="1" smtClean="0"/>
                  <a:t>pers.4 </a:t>
                </a:r>
                <a:r>
                  <a:rPr lang="en-US" smtClean="0"/>
                  <a:t>konstanta propagasi diturunkan sebagai berikut :</a:t>
                </a:r>
              </a:p>
              <a:p>
                <a:r>
                  <a:rPr lang="en-US">
                    <a:ea typeface="Cambria Math" panose="02040503050406030204" pitchFamily="18" charset="0"/>
                  </a:rPr>
                  <a:t> </a:t>
                </a:r>
                <a:r>
                  <a:rPr lang="en-US"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𝜔</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𝜇𝜀</m:t>
                        </m:r>
                      </m:e>
                    </m:rad>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𝑗</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ea typeface="Cambria Math" panose="02040503050406030204" pitchFamily="18" charset="0"/>
                              </a:rPr>
                              <m:t>𝜔𝜀</m:t>
                            </m:r>
                          </m:den>
                        </m:f>
                      </m:e>
                    </m:rad>
                  </m:oMath>
                </a14:m>
                <a:r>
                  <a:rPr lang="en-US" smtClean="0"/>
                  <a:t>   , dengan mengingat bahwa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m:t>
                    </m:r>
                  </m:oMath>
                </a14:m>
                <a:r>
                  <a:rPr lang="en-US" smtClean="0"/>
                  <a:t> 1, maka persamaan konstanta propagasi dapat ditulis menjadi :</a:t>
                </a:r>
              </a:p>
              <a:p>
                <a:r>
                  <a:rPr lang="en-US"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𝜔</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𝜇𝜀</m:t>
                        </m:r>
                      </m:e>
                    </m:rad>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
                              <a:rPr lang="en-US" i="1">
                                <a:latin typeface="Cambria Math" panose="02040503050406030204" pitchFamily="18" charset="0"/>
                                <a:ea typeface="Cambria Math" panose="02040503050406030204" pitchFamily="18" charset="0"/>
                              </a:rPr>
                              <m:t>𝜔𝜀</m:t>
                            </m:r>
                          </m:den>
                        </m:f>
                      </m:e>
                    </m:rad>
                  </m:oMath>
                </a14:m>
                <a:endParaRPr lang="en-US" smtClean="0"/>
              </a:p>
              <a:p>
                <a:r>
                  <a:rPr lang="en-US">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𝑗</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smtClean="0">
                            <a:latin typeface="Cambria Math" panose="02040503050406030204" pitchFamily="18" charset="0"/>
                            <a:ea typeface="Cambria Math" panose="02040503050406030204" pitchFamily="18" charset="0"/>
                          </a:rPr>
                          <m:t>𝜔𝜇𝜎</m:t>
                        </m:r>
                      </m:e>
                    </m:rad>
                  </m:oMath>
                </a14:m>
                <a:endParaRPr lang="en-US" smtClean="0"/>
              </a:p>
              <a:p>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e>
                    </m:rad>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𝜔𝜇𝜎</m:t>
                        </m:r>
                      </m:e>
                    </m:rad>
                  </m:oMath>
                </a14:m>
                <a:endParaRPr lang="en-US"/>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2273"/>
                </a:stretch>
              </a:blipFill>
            </p:spPr>
            <p:txBody>
              <a:bodyPr/>
              <a:lstStyle/>
              <a:p>
                <a:r>
                  <a:rPr lang="en-US">
                    <a:noFill/>
                  </a:rPr>
                  <a:t> </a:t>
                </a:r>
              </a:p>
            </p:txBody>
          </p:sp>
        </mc:Fallback>
      </mc:AlternateContent>
    </p:spTree>
    <p:extLst>
      <p:ext uri="{BB962C8B-B14F-4D97-AF65-F5344CB8AC3E}">
        <p14:creationId xmlns:p14="http://schemas.microsoft.com/office/powerpoint/2010/main" val="3272969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49828"/>
          </a:xfrm>
        </p:spPr>
        <p:txBody>
          <a:bodyPr>
            <a:normAutofit fontScale="90000"/>
          </a:bodyPr>
          <a:lstStyle/>
          <a:p>
            <a:r>
              <a:rPr lang="en-US" sz="4000"/>
              <a:t>6. Penjalaran Gelombang pada Konduktor yang Baik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Dengan menggunakian De Moivre Teorema didapat :</a:t>
                </a:r>
              </a:p>
              <a:p>
                <a14:m>
                  <m:oMath xmlns:m="http://schemas.openxmlformats.org/officeDocument/2006/math">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den>
                        </m:f>
                      </m:e>
                    </m:d>
                    <m:rad>
                      <m:radPr>
                        <m:degHide m:val="on"/>
                        <m:ctrlPr>
                          <a:rPr lang="en-US" i="1">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𝜇𝜎</m:t>
                        </m:r>
                      </m:e>
                    </m:rad>
                  </m:oMath>
                </a14:m>
                <a:endParaRPr lang="en-US" smtClean="0"/>
              </a:p>
              <a:p>
                <a:r>
                  <a:rPr lang="en-US"/>
                  <a:t> </a:t>
                </a:r>
                <a:r>
                  <a:rPr lang="en-US" smtClean="0"/>
                  <a:t>        </a:t>
                </a:r>
                <a14:m>
                  <m:oMath xmlns:m="http://schemas.openxmlformats.org/officeDocument/2006/math">
                    <m:r>
                      <a:rPr lang="en-US" i="1">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𝜇𝜎</m:t>
                        </m:r>
                      </m:e>
                    </m:ra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𝜇𝜎</m:t>
                        </m:r>
                      </m:e>
                    </m:rad>
                  </m:oMath>
                </a14:m>
                <a:r>
                  <a:rPr lang="en-US" smtClean="0"/>
                  <a:t>   , jika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𝛽</m:t>
                    </m:r>
                  </m:oMath>
                </a14:m>
                <a:r>
                  <a:rPr lang="en-US" smtClean="0"/>
                  <a:t>    maka </a:t>
                </a:r>
                <a14:m>
                  <m:oMath xmlns:m="http://schemas.openxmlformats.org/officeDocument/2006/math">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m:t>
                    </m:r>
                  </m:oMath>
                </a14:m>
                <a:r>
                  <a:rPr lang="en-US" smtClean="0"/>
                  <a:t> </a:t>
                </a:r>
                <a14:m>
                  <m:oMath xmlns:m="http://schemas.openxmlformats.org/officeDocument/2006/math">
                    <m:rad>
                      <m:radPr>
                        <m:degHide m:val="on"/>
                        <m:ctrlPr>
                          <a:rPr lang="en-US" i="1">
                            <a:latin typeface="Cambria Math" panose="02040503050406030204" pitchFamily="18" charset="0"/>
                            <a:ea typeface="Cambria Math" panose="02040503050406030204" pitchFamily="18" charset="0"/>
                          </a:rPr>
                        </m:ctrlPr>
                      </m:radPr>
                      <m:deg/>
                      <m:e>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𝜇𝜎</m:t>
                        </m:r>
                      </m:e>
                    </m:rad>
                  </m:oMath>
                </a14:m>
                <a:endParaRPr lang="en-US" smtClean="0"/>
              </a:p>
              <a:p>
                <a:endParaRPr lang="en-US"/>
              </a:p>
              <a:p>
                <a:r>
                  <a:rPr lang="en-US" smtClean="0"/>
                  <a:t>Pada konduktor yang baik memiliki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m:t>
                    </m:r>
                    <m:r>
                      <a:rPr lang="en-US" b="0" i="0" smtClean="0">
                        <a:latin typeface="Cambria Math" panose="02040503050406030204" pitchFamily="18" charset="0"/>
                        <a:ea typeface="Cambria Math" panose="02040503050406030204" pitchFamily="18" charset="0"/>
                      </a:rPr>
                      <m:t>, </m:t>
                    </m:r>
                  </m:oMath>
                </a14:m>
                <a:r>
                  <a:rPr lang="en-US" smtClean="0"/>
                  <a:t> hal ini berpengaruh pada efek  kedalaman penetrasi </a:t>
                </a:r>
              </a:p>
              <a:p>
                <a:r>
                  <a:rPr lang="en-US" smtClean="0"/>
                  <a:t>Dimana kedalaman penetrasi ( skin depth)  </a:t>
                </a:r>
                <a14:m>
                  <m:oMath xmlns:m="http://schemas.openxmlformats.org/officeDocument/2006/math">
                    <m:r>
                      <a:rPr lang="en-US"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𝜇𝜎</m:t>
                            </m:r>
                          </m:e>
                        </m:rad>
                      </m:den>
                    </m:f>
                  </m:oMath>
                </a14:m>
                <a:r>
                  <a:rPr lang="en-US" smtClean="0"/>
                  <a:t>  , hal tersebut dapat menjadikan persamaan konstanta propagasi ditulis sebgai berikut :</a:t>
                </a:r>
              </a:p>
              <a:p>
                <a:r>
                  <a:rPr lang="en-US" smtClean="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i="1" smtClean="0">
                            <a:latin typeface="Cambria Math" panose="02040503050406030204" pitchFamily="18" charset="0"/>
                            <a:ea typeface="Cambria Math" panose="02040503050406030204" pitchFamily="18" charset="0"/>
                          </a:rPr>
                          <m:t>𝛿</m:t>
                        </m:r>
                      </m:den>
                    </m:f>
                    <m:r>
                      <a:rPr lang="en-US" b="0" i="1" smtClean="0">
                        <a:latin typeface="Cambria Math" panose="02040503050406030204" pitchFamily="18" charset="0"/>
                      </a:rPr>
                      <m:t>+ </m:t>
                    </m:r>
                    <m:r>
                      <a:rPr lang="en-US" i="1">
                        <a:latin typeface="Cambria Math" panose="02040503050406030204" pitchFamily="18" charset="0"/>
                        <a:ea typeface="Cambria Math" panose="02040503050406030204" pitchFamily="18" charset="0"/>
                      </a:rPr>
                      <m:t>𝑗</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smtClean="0">
                            <a:latin typeface="Cambria Math" panose="02040503050406030204" pitchFamily="18" charset="0"/>
                            <a:ea typeface="Cambria Math" panose="02040503050406030204" pitchFamily="18" charset="0"/>
                          </a:rPr>
                          <m:t>𝛿</m:t>
                        </m:r>
                      </m:den>
                    </m:f>
                  </m:oMath>
                </a14:m>
                <a:r>
                  <a:rPr lang="en-US" smtClean="0"/>
                  <a:t>   </a:t>
                </a: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Tree>
    <p:extLst>
      <p:ext uri="{BB962C8B-B14F-4D97-AF65-F5344CB8AC3E}">
        <p14:creationId xmlns:p14="http://schemas.microsoft.com/office/powerpoint/2010/main" val="321479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6. Penjalaran Gelombang pada Konduktor yang Baik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mtClean="0"/>
                  <a:t>Sedangkan untuk impedansi instrinsik (</a:t>
                </a:r>
                <a14:m>
                  <m:oMath xmlns:m="http://schemas.openxmlformats.org/officeDocument/2006/math">
                    <m:r>
                      <a:rPr lang="en-US" i="1">
                        <a:latin typeface="Cambria Math" panose="02040503050406030204" pitchFamily="18" charset="0"/>
                      </a:rPr>
                      <m:t>Ƞ</m:t>
                    </m:r>
                  </m:oMath>
                </a14:m>
                <a:r>
                  <a:rPr lang="en-US" smtClean="0"/>
                  <a:t>), dengan mengingat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m:t>
                    </m:r>
                  </m:oMath>
                </a14:m>
                <a:r>
                  <a:rPr lang="en-US" smtClean="0"/>
                  <a:t> , dan jika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 ≫</m:t>
                    </m:r>
                  </m:oMath>
                </a14:m>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𝜔𝜀</m:t>
                    </m:r>
                  </m:oMath>
                </a14:m>
                <a:r>
                  <a:rPr lang="en-US" smtClean="0"/>
                  <a:t> , maka impedansi instrinsik dapat ditulis sebagai berikut :</a:t>
                </a:r>
              </a:p>
              <a:p>
                <a14:m>
                  <m:oMath xmlns:m="http://schemas.openxmlformats.org/officeDocument/2006/math">
                    <m:r>
                      <a:rPr lang="en-US" i="1">
                        <a:latin typeface="Cambria Math" panose="02040503050406030204" pitchFamily="18" charset="0"/>
                      </a:rPr>
                      <m:t>Ƞ</m:t>
                    </m:r>
                    <m:r>
                      <a:rPr lang="en-US" i="1" smtClean="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𝜔𝜇</m:t>
                            </m:r>
                          </m:num>
                          <m:den>
                            <m:r>
                              <a:rPr lang="en-US" i="1" smtClean="0">
                                <a:latin typeface="Cambria Math" panose="02040503050406030204" pitchFamily="18" charset="0"/>
                                <a:ea typeface="Cambria Math" panose="02040503050406030204" pitchFamily="18" charset="0"/>
                              </a:rPr>
                              <m:t>𝜎</m:t>
                            </m:r>
                          </m:den>
                        </m:f>
                      </m:e>
                    </m:rad>
                    <m:r>
                      <a:rPr lang="en-US" b="0" i="1" smtClean="0">
                        <a:latin typeface="Cambria Math" panose="02040503050406030204" pitchFamily="18" charset="0"/>
                        <a:ea typeface="Cambria Math" panose="02040503050406030204" pitchFamily="18" charset="0"/>
                      </a:rPr>
                      <m:t> = </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𝑗</m:t>
                        </m:r>
                      </m:e>
                    </m:rad>
                  </m:oMath>
                </a14:m>
                <a:r>
                  <a:rPr lang="en-US" smtClean="0"/>
                  <a:t>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𝜇</m:t>
                            </m:r>
                          </m:num>
                          <m:den>
                            <m:r>
                              <a:rPr lang="en-US" i="1" smtClean="0">
                                <a:latin typeface="Cambria Math" panose="02040503050406030204" pitchFamily="18" charset="0"/>
                                <a:ea typeface="Cambria Math" panose="02040503050406030204" pitchFamily="18" charset="0"/>
                              </a:rPr>
                              <m:t>𝜎</m:t>
                            </m:r>
                          </m:den>
                        </m:f>
                      </m:e>
                    </m:rad>
                  </m:oMath>
                </a14:m>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e>
                        </m:rad>
                      </m:num>
                      <m:den>
                        <m:r>
                          <a:rPr lang="en-US" b="0" i="1" smtClean="0">
                            <a:latin typeface="Cambria Math" panose="02040503050406030204" pitchFamily="18" charset="0"/>
                            <a:ea typeface="Cambria Math" panose="02040503050406030204" pitchFamily="18" charset="0"/>
                          </a:rPr>
                          <m:t>𝜎𝛿</m:t>
                        </m:r>
                      </m:den>
                    </m:f>
                  </m:oMath>
                </a14:m>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45</m:t>
                        </m:r>
                      </m:e>
                      <m:sup>
                        <m:r>
                          <a:rPr lang="en-US" b="0" i="1" smtClean="0">
                            <a:latin typeface="Cambria Math" panose="02040503050406030204" pitchFamily="18" charset="0"/>
                            <a:ea typeface="Cambria Math" panose="02040503050406030204" pitchFamily="18" charset="0"/>
                          </a:rPr>
                          <m:t>0</m:t>
                        </m:r>
                      </m:sup>
                    </m:sSup>
                  </m:oMath>
                </a14:m>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rPr>
                        </m:ctrlPr>
                      </m:fPr>
                      <m:num>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num>
                      <m:den>
                        <m:r>
                          <a:rPr lang="en-US" i="1" smtClean="0">
                            <a:latin typeface="Cambria Math" panose="02040503050406030204" pitchFamily="18" charset="0"/>
                            <a:ea typeface="Cambria Math" panose="02040503050406030204" pitchFamily="18" charset="0"/>
                          </a:rPr>
                          <m:t>𝜎𝛿</m:t>
                        </m:r>
                      </m:den>
                    </m:f>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𝑗</m:t>
                        </m:r>
                        <m:sSup>
                          <m:sSupPr>
                            <m:ctrlPr>
                              <a:rPr lang="en-US" b="0" i="1" smtClean="0">
                                <a:latin typeface="Cambria Math" panose="02040503050406030204" pitchFamily="18" charset="0"/>
                              </a:rPr>
                            </m:ctrlPr>
                          </m:sSupPr>
                          <m:e>
                            <m:r>
                              <a:rPr lang="en-US" b="0" i="1" smtClean="0">
                                <a:latin typeface="Cambria Math" panose="02040503050406030204" pitchFamily="18" charset="0"/>
                              </a:rPr>
                              <m:t>45</m:t>
                            </m:r>
                          </m:e>
                          <m:sup>
                            <m:r>
                              <a:rPr lang="en-US" b="0" i="1" smtClean="0">
                                <a:latin typeface="Cambria Math" panose="02040503050406030204" pitchFamily="18" charset="0"/>
                              </a:rPr>
                              <m:t>0</m:t>
                            </m:r>
                          </m:sup>
                        </m:sSup>
                      </m:sup>
                    </m:sSup>
                  </m:oMath>
                </a14:m>
                <a:endParaRPr lang="en-US" smtClean="0"/>
              </a:p>
              <a:p>
                <a:endParaRPr lang="en-US"/>
              </a:p>
              <a:p>
                <a:r>
                  <a:rPr lang="en-US"/>
                  <a:t>Dengan konstanta redaman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0 </m:t>
                    </m:r>
                  </m:oMath>
                </a14:m>
                <a:r>
                  <a:rPr lang="en-US"/>
                  <a:t>, maka persamaan intensitas medan listrik dan medan magnet menjadi :</a:t>
                </a:r>
              </a:p>
              <a:p>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sub>
                    </m:sSub>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𝑒</m:t>
                        </m:r>
                      </m:e>
                      <m:sup>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𝑧</m:t>
                        </m:r>
                      </m:sup>
                    </m:sSup>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e>
                        </m:d>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𝑥</m:t>
                        </m:r>
                      </m:sub>
                    </m:sSub>
                  </m:oMath>
                </a14:m>
                <a:r>
                  <a:rPr lang="en-US" smtClean="0"/>
                  <a:t>    </a:t>
                </a:r>
                <a:r>
                  <a:rPr lang="en-US" smtClean="0">
                    <a:sym typeface="Wingdings" panose="05000000000000000000" pitchFamily="2" charset="2"/>
                  </a:rPr>
                  <a:t>    </a:t>
                </a:r>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smtClean="0">
                                <a:latin typeface="Cambria Math" panose="02040503050406030204" pitchFamily="18" charset="0"/>
                                <a:ea typeface="Cambria Math" panose="02040503050406030204" pitchFamily="18" charset="0"/>
                              </a:rPr>
                              <m:t>𝛿</m:t>
                            </m:r>
                          </m:den>
                        </m:f>
                        <m:r>
                          <a:rPr lang="en-US" i="1">
                            <a:latin typeface="Cambria Math" panose="02040503050406030204" pitchFamily="18" charset="0"/>
                            <a:ea typeface="Cambria Math" panose="02040503050406030204" pitchFamily="18" charset="0"/>
                          </a:rPr>
                          <m:t>𝑧</m:t>
                        </m:r>
                      </m:sup>
                    </m:sSup>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smtClean="0">
                                    <a:latin typeface="Cambria Math" panose="02040503050406030204" pitchFamily="18" charset="0"/>
                                    <a:ea typeface="Cambria Math" panose="02040503050406030204" pitchFamily="18" charset="0"/>
                                  </a:rPr>
                                  <m:t>𝛿</m:t>
                                </m:r>
                              </m:den>
                            </m:f>
                            <m:r>
                              <a:rPr lang="en-US" i="1">
                                <a:latin typeface="Cambria Math" panose="02040503050406030204" pitchFamily="18" charset="0"/>
                                <a:ea typeface="Cambria Math" panose="02040503050406030204" pitchFamily="18" charset="0"/>
                              </a:rPr>
                              <m:t>𝑧</m:t>
                            </m:r>
                          </m:e>
                        </m:d>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𝑥</m:t>
                        </m:r>
                      </m:sub>
                    </m:sSub>
                  </m:oMath>
                </a14:m>
                <a:r>
                  <a:rPr lang="en-US" smtClean="0"/>
                  <a:t>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𝑉</m:t>
                        </m:r>
                      </m:num>
                      <m:den>
                        <m:r>
                          <a:rPr lang="en-US" b="0" i="1" smtClean="0">
                            <a:latin typeface="Cambria Math" panose="02040503050406030204" pitchFamily="18" charset="0"/>
                          </a:rPr>
                          <m:t>𝑚</m:t>
                        </m:r>
                      </m:den>
                    </m:f>
                  </m:oMath>
                </a14:m>
                <a:endParaRPr lang="en-US"/>
              </a:p>
              <a:p>
                <a:endParaRPr lang="en-US"/>
              </a:p>
              <a:p>
                <a:pPr marL="201168" lvl="1" indent="0">
                  <a:buNone/>
                </a:pPr>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𝐻</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b="0" i="1" smtClean="0">
                                <a:latin typeface="Cambria Math" panose="02040503050406030204" pitchFamily="18" charset="0"/>
                              </a:rPr>
                              <m:t>2</m:t>
                            </m:r>
                          </m:e>
                        </m:rad>
                      </m:den>
                    </m:f>
                    <m:r>
                      <a:rPr lang="en-US" i="1" smtClean="0">
                        <a:latin typeface="Cambria Math" panose="02040503050406030204" pitchFamily="18" charset="0"/>
                        <a:ea typeface="Cambria Math" panose="02040503050406030204" pitchFamily="18" charset="0"/>
                      </a:rPr>
                      <m:t>𝜎𝛿</m:t>
                    </m:r>
                    <m:r>
                      <a:rPr lang="en-US" b="0" i="1" smtClean="0">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𝑧</m:t>
                        </m:r>
                      </m:sup>
                    </m:sSup>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e>
                        </m:d>
                        <m:r>
                          <a:rPr lang="en-US" i="1">
                            <a:latin typeface="Cambria Math" panose="02040503050406030204" pitchFamily="18" charset="0"/>
                            <a:ea typeface="Cambria Math" panose="02040503050406030204" pitchFamily="18" charset="0"/>
                          </a:rPr>
                          <m:t>  </m:t>
                        </m:r>
                      </m:e>
                    </m:func>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𝑦</m:t>
                        </m:r>
                      </m:sub>
                    </m:sSub>
                  </m:oMath>
                </a14:m>
                <a:r>
                  <a:rPr lang="en-US" smtClean="0"/>
                  <a:t>  </a:t>
                </a:r>
                <a:r>
                  <a:rPr lang="en-US" smtClean="0">
                    <a:sym typeface="Wingdings" panose="05000000000000000000" pitchFamily="2" charset="2"/>
                  </a:rPr>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𝐻</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i="1">
                        <a:latin typeface="Cambria Math" panose="02040503050406030204" pitchFamily="18" charset="0"/>
                        <a:ea typeface="Cambria Math" panose="02040503050406030204" pitchFamily="18" charset="0"/>
                      </a:rPr>
                      <m:t>𝜎𝛿</m:t>
                    </m:r>
                    <m:r>
                      <a:rPr lang="en-US" i="1">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smtClean="0">
                                <a:latin typeface="Cambria Math" panose="02040503050406030204" pitchFamily="18" charset="0"/>
                                <a:ea typeface="Cambria Math" panose="02040503050406030204" pitchFamily="18" charset="0"/>
                              </a:rPr>
                              <m:t>𝛿</m:t>
                            </m:r>
                          </m:den>
                        </m:f>
                        <m:r>
                          <a:rPr lang="en-US" i="1">
                            <a:latin typeface="Cambria Math" panose="02040503050406030204" pitchFamily="18" charset="0"/>
                            <a:ea typeface="Cambria Math" panose="02040503050406030204" pitchFamily="18" charset="0"/>
                          </a:rPr>
                          <m:t>𝑧</m:t>
                        </m:r>
                      </m:sup>
                    </m:sSup>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i="1" smtClean="0">
                                    <a:latin typeface="Cambria Math" panose="02040503050406030204" pitchFamily="18" charset="0"/>
                                    <a:ea typeface="Cambria Math" panose="02040503050406030204" pitchFamily="18" charset="0"/>
                                  </a:rPr>
                                  <m:t>𝛿</m:t>
                                </m:r>
                              </m:den>
                            </m:f>
                            <m:r>
                              <a:rPr lang="en-US" i="1">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4</m:t>
                                </m:r>
                              </m:den>
                            </m:f>
                          </m:e>
                        </m:d>
                        <m:r>
                          <a:rPr lang="en-US" i="1">
                            <a:latin typeface="Cambria Math" panose="02040503050406030204" pitchFamily="18" charset="0"/>
                            <a:ea typeface="Cambria Math" panose="02040503050406030204" pitchFamily="18" charset="0"/>
                          </a:rPr>
                          <m:t>  </m:t>
                        </m:r>
                      </m:e>
                    </m:func>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𝑦</m:t>
                        </m:r>
                      </m:sub>
                    </m:sSub>
                  </m:oMath>
                </a14:m>
                <a:r>
                  <a:rPr lang="en-US" smtClean="0"/>
                  <a:t>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𝐴</m:t>
                        </m:r>
                      </m:num>
                      <m:den>
                        <m:r>
                          <a:rPr lang="en-US" b="0" i="1" smtClean="0">
                            <a:latin typeface="Cambria Math" panose="02040503050406030204" pitchFamily="18" charset="0"/>
                          </a:rPr>
                          <m:t>𝑚</m:t>
                        </m:r>
                      </m:den>
                    </m:f>
                  </m:oMath>
                </a14:m>
                <a:endParaRPr lang="en-US"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2273"/>
                </a:stretch>
              </a:blipFill>
            </p:spPr>
            <p:txBody>
              <a:bodyPr/>
              <a:lstStyle/>
              <a:p>
                <a:r>
                  <a:rPr lang="en-US">
                    <a:noFill/>
                  </a:rPr>
                  <a:t> </a:t>
                </a:r>
              </a:p>
            </p:txBody>
          </p:sp>
        </mc:Fallback>
      </mc:AlternateContent>
    </p:spTree>
    <p:extLst>
      <p:ext uri="{BB962C8B-B14F-4D97-AF65-F5344CB8AC3E}">
        <p14:creationId xmlns:p14="http://schemas.microsoft.com/office/powerpoint/2010/main" val="1633200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98135"/>
          </a:xfrm>
        </p:spPr>
        <p:txBody>
          <a:bodyPr>
            <a:normAutofit fontScale="90000"/>
          </a:bodyPr>
          <a:lstStyle/>
          <a:p>
            <a:r>
              <a:rPr lang="en-US" sz="4000"/>
              <a:t>6. Penjalaran Gelombang pada Konduktor yang Baik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b="1" smtClean="0"/>
              </a:p>
              <a:p>
                <a:r>
                  <a:rPr lang="en-US" b="1" smtClean="0"/>
                  <a:t>Vektor pointing :</a:t>
                </a:r>
              </a:p>
              <a:p>
                <a:endParaRPr lang="en-US" b="1" smtClean="0"/>
              </a:p>
              <a:p>
                <a:pPr marL="201168" lvl="1" indent="0">
                  <a:buNone/>
                </a:pPr>
                <a:r>
                  <a:rPr lang="en-US">
                    <a:ea typeface="Cambria Math" panose="02040503050406030204" pitchFamily="18" charset="0"/>
                  </a:rPr>
                  <a:t>   	</a:t>
                </a:r>
                <a14:m>
                  <m:oMath xmlns:m="http://schemas.openxmlformats.org/officeDocument/2006/math">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𝑃</m:t>
                        </m:r>
                      </m:e>
                    </m:acc>
                    <m:r>
                      <a:rPr lang="en-US" i="1">
                        <a:latin typeface="Cambria Math" panose="02040503050406030204" pitchFamily="18" charset="0"/>
                        <a:ea typeface="Cambria Math" panose="02040503050406030204" pitchFamily="18" charset="0"/>
                      </a:rPr>
                      <m:t>= </m:t>
                    </m:r>
                  </m:oMath>
                </a14:m>
                <a:r>
                  <a:rPr lang="en-US"/>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e>
                          <m:sup>
                            <m:r>
                              <a:rPr lang="en-US" i="1">
                                <a:latin typeface="Cambria Math" panose="02040503050406030204" pitchFamily="18" charset="0"/>
                              </a:rPr>
                              <m:t>2</m:t>
                            </m:r>
                          </m:sup>
                        </m:sSup>
                      </m:num>
                      <m:den>
                        <m:r>
                          <a:rPr lang="en-US" b="0" i="1" smtClean="0">
                            <a:latin typeface="Cambria Math" panose="02040503050406030204" pitchFamily="18" charset="0"/>
                          </a:rPr>
                          <m:t>2</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e>
                        </m:rad>
                      </m:den>
                    </m:f>
                    <m:r>
                      <a:rPr lang="en-US" i="1" smtClean="0">
                        <a:latin typeface="Cambria Math" panose="02040503050406030204" pitchFamily="18" charset="0"/>
                        <a:ea typeface="Cambria Math" panose="02040503050406030204" pitchFamily="18" charset="0"/>
                      </a:rPr>
                      <m:t>𝛿𝜎</m:t>
                    </m:r>
                  </m:oMath>
                </a14:m>
                <a:r>
                  <a:rPr lang="en-US"/>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𝛿</m:t>
                            </m:r>
                          </m:den>
                        </m:f>
                        <m:r>
                          <a:rPr lang="en-US" i="1">
                            <a:latin typeface="Cambria Math" panose="02040503050406030204" pitchFamily="18" charset="0"/>
                            <a:ea typeface="Cambria Math" panose="02040503050406030204" pitchFamily="18" charset="0"/>
                          </a:rPr>
                          <m:t>𝑧</m:t>
                        </m:r>
                      </m:sup>
                    </m:sSup>
                  </m:oMath>
                </a14:m>
                <a:r>
                  <a:rPr lang="en-US" smtClean="0"/>
                  <a:t> </a:t>
                </a:r>
                <a14:m>
                  <m:oMath xmlns:m="http://schemas.openxmlformats.org/officeDocument/2006/math">
                    <m:d>
                      <m:dPr>
                        <m:begChr m:val="["/>
                        <m:endChr m:val="]"/>
                        <m:ctrlPr>
                          <a:rPr lang="en-US" i="1" smtClean="0">
                            <a:latin typeface="Cambria Math" panose="02040503050406030204" pitchFamily="18" charset="0"/>
                          </a:rPr>
                        </m:ctrlPr>
                      </m:dPr>
                      <m:e>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cos</m:t>
                            </m:r>
                          </m:fName>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4</m:t>
                                </m:r>
                              </m:den>
                            </m:f>
                          </m:e>
                        </m:func>
                        <m:r>
                          <a:rPr lang="en-US" b="0" i="1" smtClean="0">
                            <a:latin typeface="Cambria Math" panose="02040503050406030204" pitchFamily="18" charset="0"/>
                          </a:rPr>
                          <m:t>+</m:t>
                        </m:r>
                        <m:r>
                          <a:rPr lang="en-US" b="0" i="1" smtClean="0">
                            <a:latin typeface="Cambria Math" panose="02040503050406030204" pitchFamily="18" charset="0"/>
                          </a:rPr>
                          <m:t>𝑐𝑜𝑠</m:t>
                        </m:r>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2 </m:t>
                                </m:r>
                                <m:r>
                                  <a:rPr lang="en-US" b="0" i="1" smtClean="0">
                                    <a:latin typeface="Cambria Math" panose="02040503050406030204" pitchFamily="18" charset="0"/>
                                    <a:ea typeface="Cambria Math" panose="02040503050406030204" pitchFamily="18" charset="0"/>
                                  </a:rPr>
                                  <m:t>𝑧</m:t>
                                </m:r>
                              </m:num>
                              <m:den>
                                <m:r>
                                  <a:rPr lang="en-US" b="0" i="1" smtClean="0">
                                    <a:latin typeface="Cambria Math" panose="02040503050406030204" pitchFamily="18" charset="0"/>
                                    <a:ea typeface="Cambria Math" panose="02040503050406030204" pitchFamily="18" charset="0"/>
                                  </a:rPr>
                                  <m:t>𝛿</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ea typeface="Cambria Math" panose="02040503050406030204" pitchFamily="18" charset="0"/>
                                  </a:rPr>
                                  <m:t>4</m:t>
                                </m:r>
                              </m:den>
                            </m:f>
                          </m:e>
                        </m:d>
                      </m:e>
                    </m:d>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𝑎</m:t>
                            </m:r>
                          </m:e>
                        </m:acc>
                      </m:e>
                      <m:sub>
                        <m:r>
                          <a:rPr lang="en-US" b="0" i="1" smtClean="0">
                            <a:latin typeface="Cambria Math" panose="02040503050406030204" pitchFamily="18" charset="0"/>
                          </a:rPr>
                          <m:t>𝑧</m:t>
                        </m:r>
                      </m:sub>
                    </m:sSub>
                  </m:oMath>
                </a14:m>
                <a:endParaRPr lang="en-US" smtClean="0"/>
              </a:p>
              <a:p>
                <a:pPr marL="201168" lvl="1" indent="0">
                  <a:buNone/>
                </a:pPr>
                <a:endParaRPr lang="en-US"/>
              </a:p>
              <a:p>
                <a:pPr marL="201168" lvl="1" indent="0">
                  <a:buNone/>
                </a:pPr>
                <a:endParaRPr lang="en-US"/>
              </a:p>
              <a:p>
                <a:pPr marL="201168" lvl="1" indent="0">
                  <a:buNone/>
                </a:pPr>
                <a:r>
                  <a:rPr lang="en-US" b="1"/>
                  <a:t>Daya rata-rata </a:t>
                </a:r>
                <a:r>
                  <a:rPr lang="en-US" b="1" smtClean="0"/>
                  <a:t>:</a:t>
                </a:r>
              </a:p>
              <a:p>
                <a:pPr marL="201168" lvl="1" indent="0">
                  <a:buNone/>
                </a:pPr>
                <a:endParaRPr lang="en-US" b="1"/>
              </a:p>
              <a:p>
                <a:pPr marL="201168" lvl="1" indent="0">
                  <a:buNone/>
                </a:pPr>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𝑧</m:t>
                        </m:r>
                        <m:r>
                          <a:rPr lang="en-US" i="1">
                            <a:latin typeface="Cambria Math" panose="02040503050406030204" pitchFamily="18" charset="0"/>
                          </a:rPr>
                          <m:t>, </m:t>
                        </m:r>
                        <m:r>
                          <a:rPr lang="en-US" i="1">
                            <a:latin typeface="Cambria Math" panose="02040503050406030204" pitchFamily="18" charset="0"/>
                          </a:rPr>
                          <m:t>𝑎𝑣</m:t>
                        </m:r>
                      </m:sub>
                    </m:sSub>
                    <m:r>
                      <a:rPr lang="en-US" i="1">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4</m:t>
                        </m:r>
                      </m:den>
                    </m:f>
                  </m:oMath>
                </a14:m>
                <a:r>
                  <a:rPr lang="en-US"/>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r>
                      <a:rPr lang="el-GR" i="1" smtClean="0">
                        <a:latin typeface="Cambria Math" panose="02040503050406030204" pitchFamily="18" charset="0"/>
                        <a:ea typeface="Cambria Math" panose="02040503050406030204" pitchFamily="18" charset="0"/>
                      </a:rPr>
                      <m:t>𝛿</m:t>
                    </m:r>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m:t>
                            </m:r>
                            <m:r>
                              <a:rPr lang="en-US" i="1">
                                <a:latin typeface="Cambria Math" panose="02040503050406030204" pitchFamily="18" charset="0"/>
                              </a:rPr>
                              <m:t>0</m:t>
                            </m:r>
                          </m:sub>
                        </m:sSub>
                      </m:e>
                      <m:sup>
                        <m:r>
                          <a:rPr lang="en-US" i="1">
                            <a:latin typeface="Cambria Math" panose="02040503050406030204" pitchFamily="18" charset="0"/>
                          </a:rPr>
                          <m:t>2</m:t>
                        </m:r>
                      </m:sup>
                    </m:sSup>
                  </m:oMath>
                </a14:m>
                <a:r>
                  <a:rPr lang="en-US" smtClean="0"/>
                  <a:t>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𝑒</m:t>
                        </m:r>
                      </m:e>
                      <m:sup>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i="1" smtClean="0">
                                <a:latin typeface="Cambria Math" panose="02040503050406030204" pitchFamily="18" charset="0"/>
                                <a:ea typeface="Cambria Math" panose="02040503050406030204" pitchFamily="18" charset="0"/>
                              </a:rPr>
                              <m:t>𝛿</m:t>
                            </m:r>
                          </m:den>
                        </m:f>
                        <m:r>
                          <a:rPr lang="en-US" b="0" i="1" smtClean="0">
                            <a:latin typeface="Cambria Math" panose="02040503050406030204" pitchFamily="18" charset="0"/>
                          </a:rPr>
                          <m:t>𝑧</m:t>
                        </m:r>
                      </m:sup>
                    </m:sSup>
                  </m:oMath>
                </a14:m>
                <a:endParaRPr lang="en-US" smtClean="0"/>
              </a:p>
              <a:p>
                <a:pPr marL="201168" lvl="1" indent="0">
                  <a:buNone/>
                </a:pPr>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a:stretch>
              </a:blipFill>
            </p:spPr>
            <p:txBody>
              <a:bodyPr/>
              <a:lstStyle/>
              <a:p>
                <a:r>
                  <a:rPr lang="en-US">
                    <a:noFill/>
                  </a:rPr>
                  <a:t> </a:t>
                </a:r>
              </a:p>
            </p:txBody>
          </p:sp>
        </mc:Fallback>
      </mc:AlternateContent>
    </p:spTree>
    <p:extLst>
      <p:ext uri="{BB962C8B-B14F-4D97-AF65-F5344CB8AC3E}">
        <p14:creationId xmlns:p14="http://schemas.microsoft.com/office/powerpoint/2010/main" val="2310048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24745"/>
          </a:xfrm>
        </p:spPr>
        <p:txBody>
          <a:bodyPr>
            <a:normAutofit/>
          </a:bodyPr>
          <a:lstStyle/>
          <a:p>
            <a:r>
              <a:rPr lang="en-US" sz="4000" smtClean="0"/>
              <a:t>7. Polarisasi Gelombang</a:t>
            </a:r>
            <a:endParaRPr lang="en-US" sz="4000"/>
          </a:p>
        </p:txBody>
      </p:sp>
      <p:sp>
        <p:nvSpPr>
          <p:cNvPr id="3" name="Content Placeholder 2"/>
          <p:cNvSpPr>
            <a:spLocks noGrp="1"/>
          </p:cNvSpPr>
          <p:nvPr>
            <p:ph idx="1"/>
          </p:nvPr>
        </p:nvSpPr>
        <p:spPr/>
        <p:txBody>
          <a:bodyPr/>
          <a:lstStyle/>
          <a:p>
            <a:pPr algn="just"/>
            <a:r>
              <a:rPr lang="en-US" smtClean="0"/>
              <a:t>Polarisasi gelombang merupakan sifat gelombang elektromagnetik dimana medan listrik </a:t>
            </a:r>
            <a:r>
              <a:rPr lang="en-US" b="1" smtClean="0"/>
              <a:t>E </a:t>
            </a:r>
            <a:r>
              <a:rPr lang="en-US" smtClean="0"/>
              <a:t>bergetar pada arah tertentu dan medan magnet </a:t>
            </a:r>
            <a:r>
              <a:rPr lang="en-US" b="1" smtClean="0"/>
              <a:t>H</a:t>
            </a:r>
            <a:r>
              <a:rPr lang="en-US" smtClean="0"/>
              <a:t> bergetar tegak lurus arah getaran medal listrik </a:t>
            </a:r>
            <a:r>
              <a:rPr lang="en-US" b="1" smtClean="0"/>
              <a:t>E</a:t>
            </a:r>
            <a:r>
              <a:rPr lang="en-US" smtClean="0"/>
              <a:t>.</a:t>
            </a:r>
          </a:p>
          <a:p>
            <a:pPr algn="just"/>
            <a:r>
              <a:rPr lang="en-US" smtClean="0"/>
              <a:t>Pada umumnya dikenal 3 macam polarisasi gelombang yaitu : </a:t>
            </a:r>
            <a:r>
              <a:rPr lang="en-US" b="1" smtClean="0"/>
              <a:t>polarisasi linear, polarisasi sirkular (lingkaran),</a:t>
            </a:r>
            <a:r>
              <a:rPr lang="en-US" b="1"/>
              <a:t> </a:t>
            </a:r>
            <a:r>
              <a:rPr lang="en-US" b="1" smtClean="0"/>
              <a:t>dan polarisasi </a:t>
            </a:r>
            <a:r>
              <a:rPr lang="en-US" b="1"/>
              <a:t>ellips</a:t>
            </a:r>
            <a:r>
              <a:rPr lang="en-US" smtClean="0"/>
              <a:t>.</a:t>
            </a:r>
          </a:p>
          <a:p>
            <a:endParaRPr lang="en-US"/>
          </a:p>
        </p:txBody>
      </p:sp>
      <p:pic>
        <p:nvPicPr>
          <p:cNvPr id="4" name="Picture 5"/>
          <p:cNvPicPr>
            <a:picLocks noChangeAspect="1" noChangeArrowheads="1"/>
          </p:cNvPicPr>
          <p:nvPr/>
        </p:nvPicPr>
        <p:blipFill>
          <a:blip r:embed="rId2">
            <a:lum bright="-60000" contrast="78000"/>
            <a:extLst>
              <a:ext uri="{28A0092B-C50C-407E-A947-70E740481C1C}">
                <a14:useLocalDpi xmlns:a14="http://schemas.microsoft.com/office/drawing/2010/main" val="0"/>
              </a:ext>
            </a:extLst>
          </a:blip>
          <a:srcRect/>
          <a:stretch>
            <a:fillRect/>
          </a:stretch>
        </p:blipFill>
        <p:spPr bwMode="auto">
          <a:xfrm>
            <a:off x="3159125" y="3550554"/>
            <a:ext cx="5600700" cy="208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371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37286"/>
          </a:xfrm>
        </p:spPr>
        <p:txBody>
          <a:bodyPr/>
          <a:lstStyle/>
          <a:p>
            <a:r>
              <a:rPr lang="en-US"/>
              <a:t>7. Polarisasi Gelombang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algn="just">
                  <a:spcBef>
                    <a:spcPts val="100"/>
                  </a:spcBef>
                </a:pPr>
                <a:r>
                  <a:rPr lang="en-US" b="1" smtClean="0"/>
                  <a:t>Polarisasi Linier </a:t>
                </a:r>
              </a:p>
              <a:p>
                <a:pPr algn="just">
                  <a:spcBef>
                    <a:spcPts val="100"/>
                  </a:spcBef>
                </a:pPr>
                <a:r>
                  <a:rPr lang="en-US" smtClean="0"/>
                  <a:t>Jika fasa medan E dan H sama, maka gelombang terpolarisasi ini dinamakan terpolarisasi linier    ( terpolarisasi bidang), karena medan E hanya bergetar pada bidang tertentu. Pada polarisasi Linier, Jika medan listrik E bergetar pada bidang vertical gelombang maka dikatakan terpolarisasi linier vertical dan jika bergetar arah horizontal yaitu sejajar permukaan tanah , maka gelombang dikatakan terpolarisasi linier horizontal.</a:t>
                </a:r>
              </a:p>
              <a:p>
                <a:pPr algn="just"/>
                <a:endParaRPr lang="en-US" smtClean="0"/>
              </a:p>
              <a:p>
                <a:pPr algn="just">
                  <a:spcBef>
                    <a:spcPts val="100"/>
                  </a:spcBef>
                  <a:spcAft>
                    <a:spcPts val="0"/>
                  </a:spcAft>
                </a:pPr>
                <a:r>
                  <a:rPr lang="en-US" b="1" smtClean="0"/>
                  <a:t>Polarisasi Sirkular (Lingkaran)</a:t>
                </a:r>
              </a:p>
              <a:p>
                <a:pPr algn="just">
                  <a:spcBef>
                    <a:spcPts val="100"/>
                  </a:spcBef>
                  <a:spcAft>
                    <a:spcPts val="0"/>
                  </a:spcAft>
                </a:pPr>
                <a:r>
                  <a:rPr lang="en-US" smtClean="0"/>
                  <a:t>Jika selisih fasa medan E dan H sebesar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90</m:t>
                        </m:r>
                      </m:e>
                      <m:sup>
                        <m:r>
                          <a:rPr lang="en-US" b="0" i="1" smtClean="0">
                            <a:latin typeface="Cambria Math" panose="02040503050406030204" pitchFamily="18" charset="0"/>
                          </a:rPr>
                          <m:t>0</m:t>
                        </m:r>
                      </m:sup>
                    </m:sSup>
                  </m:oMath>
                </a14:m>
                <a:r>
                  <a:rPr lang="en-US" smtClean="0"/>
                  <a:t> maka E dan H membentuk persamaan lingkaran sehingga gelombang ini dinyatakan terpolarisasi lingkaran.</a:t>
                </a:r>
              </a:p>
              <a:p>
                <a:pPr algn="just">
                  <a:spcBef>
                    <a:spcPts val="100"/>
                  </a:spcBef>
                  <a:spcAft>
                    <a:spcPts val="0"/>
                  </a:spcAft>
                </a:pPr>
                <a:endParaRPr lang="en-US"/>
              </a:p>
              <a:p>
                <a:pPr algn="just">
                  <a:spcBef>
                    <a:spcPts val="100"/>
                  </a:spcBef>
                  <a:spcAft>
                    <a:spcPts val="0"/>
                  </a:spcAft>
                </a:pPr>
                <a:r>
                  <a:rPr lang="en-US" b="1" smtClean="0"/>
                  <a:t>Polarisasi Ellips</a:t>
                </a:r>
              </a:p>
              <a:p>
                <a:pPr algn="just">
                  <a:spcBef>
                    <a:spcPts val="100"/>
                  </a:spcBef>
                  <a:spcAft>
                    <a:spcPts val="0"/>
                  </a:spcAft>
                </a:pPr>
                <a:r>
                  <a:rPr lang="en-US" smtClean="0"/>
                  <a:t>Jika selisih fasa medan E dan medan H bukan kelipatan ganjil dari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90</m:t>
                        </m:r>
                      </m:e>
                      <m:sup>
                        <m:r>
                          <a:rPr lang="en-US" b="0" i="1" smtClean="0">
                            <a:latin typeface="Cambria Math" panose="02040503050406030204" pitchFamily="18" charset="0"/>
                          </a:rPr>
                          <m:t>0</m:t>
                        </m:r>
                      </m:sup>
                    </m:sSup>
                  </m:oMath>
                </a14:m>
                <a:r>
                  <a:rPr lang="en-US" smtClean="0"/>
                  <a:t> dan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smtClean="0"/>
                  <a:t> sembarang , maka medan E dan H membentuk persamaan ellips, sehingga gelombang ini dinyatakan terpolarisai Ellips.</a:t>
                </a:r>
              </a:p>
              <a:p>
                <a:pPr algn="just">
                  <a:spcBef>
                    <a:spcPts val="100"/>
                  </a:spcBef>
                  <a:spcAft>
                    <a:spcPts val="0"/>
                  </a:spcAft>
                </a:pPr>
                <a:endParaRPr lang="en-US"/>
              </a:p>
              <a:p>
                <a:pPr>
                  <a:spcBef>
                    <a:spcPts val="100"/>
                  </a:spcBef>
                  <a:spcAft>
                    <a:spcPts val="0"/>
                  </a:spcAft>
                </a:pPr>
                <a:endParaRPr lang="en-US" smtClean="0"/>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45" t="-1970" r="-1455"/>
                </a:stretch>
              </a:blipFill>
            </p:spPr>
            <p:txBody>
              <a:bodyPr/>
              <a:lstStyle/>
              <a:p>
                <a:r>
                  <a:rPr lang="en-US">
                    <a:noFill/>
                  </a:rPr>
                  <a:t> </a:t>
                </a:r>
              </a:p>
            </p:txBody>
          </p:sp>
        </mc:Fallback>
      </mc:AlternateContent>
    </p:spTree>
    <p:extLst>
      <p:ext uri="{BB962C8B-B14F-4D97-AF65-F5344CB8AC3E}">
        <p14:creationId xmlns:p14="http://schemas.microsoft.com/office/powerpoint/2010/main" val="1960034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algn="ctr"/>
            <a:endParaRPr lang="id-ID" sz="3600" dirty="0" smtClean="0"/>
          </a:p>
          <a:p>
            <a:pPr algn="ctr"/>
            <a:endParaRPr lang="id-ID" sz="3600" dirty="0"/>
          </a:p>
          <a:p>
            <a:pPr algn="ctr"/>
            <a:r>
              <a:rPr lang="id-ID" sz="3600" dirty="0" smtClean="0"/>
              <a:t>TERIMAKASIH</a:t>
            </a:r>
            <a:endParaRPr lang="id-ID" sz="3600" dirty="0"/>
          </a:p>
          <a:p>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Tree>
    <p:extLst>
      <p:ext uri="{BB962C8B-B14F-4D97-AF65-F5344CB8AC3E}">
        <p14:creationId xmlns:p14="http://schemas.microsoft.com/office/powerpoint/2010/main" val="20649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1. </a:t>
            </a:r>
            <a:r>
              <a:rPr lang="en-US" sz="4400" smtClean="0"/>
              <a:t>Definisi Gelombang Datar ( </a:t>
            </a:r>
            <a:r>
              <a:rPr lang="en-US" sz="4400" i="1" smtClean="0"/>
              <a:t>Plane Wave</a:t>
            </a:r>
            <a:r>
              <a:rPr lang="en-US" sz="4400" smtClean="0"/>
              <a:t>)</a:t>
            </a:r>
            <a:endParaRPr lang="id-ID" sz="4400" dirty="0"/>
          </a:p>
        </p:txBody>
      </p:sp>
      <p:sp>
        <p:nvSpPr>
          <p:cNvPr id="3" name="Content Placeholder 2"/>
          <p:cNvSpPr>
            <a:spLocks noGrp="1"/>
          </p:cNvSpPr>
          <p:nvPr>
            <p:ph idx="1"/>
          </p:nvPr>
        </p:nvSpPr>
        <p:spPr/>
        <p:txBody>
          <a:bodyPr/>
          <a:lstStyle/>
          <a:p>
            <a:pPr algn="just"/>
            <a:r>
              <a:rPr lang="en-US" smtClean="0"/>
              <a:t>Gelombang datar adalah gelombang yang apabila sebuah bidang tegak lurus dengan arah perambatannya, maka titik-titik potong gelombang tersebut pada bidang yang tegak lurus itu memiliki sudut fasa yang sama. Jika jarak antara sumber gelombang dan penerima sangat jauh    ( d&gt;&gt;) maka sumber gelombang dapat dianggap sebagai sumber titik dan muka gelombang seolah membentuk bidang datar.</a:t>
            </a:r>
          </a:p>
          <a:p>
            <a:endParaRPr lang="en-US" smtClean="0"/>
          </a:p>
          <a:p>
            <a:endParaRPr lang="id-ID"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pic>
        <p:nvPicPr>
          <p:cNvPr id="6" name="Picture 5"/>
          <p:cNvPicPr>
            <a:picLocks noChangeAspect="1"/>
          </p:cNvPicPr>
          <p:nvPr/>
        </p:nvPicPr>
        <p:blipFill>
          <a:blip r:embed="rId5"/>
          <a:stretch>
            <a:fillRect/>
          </a:stretch>
        </p:blipFill>
        <p:spPr>
          <a:xfrm>
            <a:off x="5387927" y="3193366"/>
            <a:ext cx="3832670" cy="2981047"/>
          </a:xfrm>
          <a:prstGeom prst="rect">
            <a:avLst/>
          </a:prstGeom>
        </p:spPr>
      </p:pic>
    </p:spTree>
    <p:extLst>
      <p:ext uri="{BB962C8B-B14F-4D97-AF65-F5344CB8AC3E}">
        <p14:creationId xmlns:p14="http://schemas.microsoft.com/office/powerpoint/2010/main" val="378396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000000">
                    <a:lumMod val="75000"/>
                    <a:lumOff val="25000"/>
                  </a:srgbClr>
                </a:solidFill>
              </a:rPr>
              <a:t>1. </a:t>
            </a:r>
            <a:r>
              <a:rPr lang="en-US" sz="4400">
                <a:solidFill>
                  <a:srgbClr val="000000">
                    <a:lumMod val="75000"/>
                    <a:lumOff val="25000"/>
                  </a:srgbClr>
                </a:solidFill>
              </a:rPr>
              <a:t>Definisi Gelombang Datar ( </a:t>
            </a:r>
            <a:r>
              <a:rPr lang="en-US" sz="4400" i="1">
                <a:solidFill>
                  <a:srgbClr val="000000">
                    <a:lumMod val="75000"/>
                    <a:lumOff val="25000"/>
                  </a:srgbClr>
                </a:solidFill>
              </a:rPr>
              <a:t>Plane Wave</a:t>
            </a:r>
            <a:r>
              <a:rPr lang="en-US" sz="4400">
                <a:solidFill>
                  <a:srgbClr val="000000">
                    <a:lumMod val="75000"/>
                    <a:lumOff val="25000"/>
                  </a:srgbClr>
                </a:solidFill>
              </a:rPr>
              <a:t>)</a:t>
            </a:r>
            <a:endParaRPr lang="id-ID"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US" smtClean="0"/>
                  <a:t>Gelombang datar memiliki sifat perambatan yang berbeda  ketika gelombang tersebut merambat di medium perambatan yang berbeda. Sifat gelombang datar akan berbeda ketika harus merambat pada ruang bebas, medium dielektrik sempurna atau pada medium konduktor dan konduktor merugi .</a:t>
                </a:r>
              </a:p>
              <a:p>
                <a:pPr algn="just"/>
                <a:r>
                  <a:rPr lang="en-US" smtClean="0"/>
                  <a:t>Pada ruang bebas atau pada medium dielektrik sempurna memiliki factor atenuasi ( </a:t>
                </a:r>
                <a14:m>
                  <m:oMath xmlns:m="http://schemas.openxmlformats.org/officeDocument/2006/math">
                    <m:sSup>
                      <m:sSupPr>
                        <m:ctrlPr>
                          <a:rPr lang="en-US" i="1" smtClean="0">
                            <a:latin typeface="Cambria Math" panose="02040503050406030204" pitchFamily="18" charset="0"/>
                          </a:rPr>
                        </m:ctrlPr>
                      </m:sSupPr>
                      <m:e>
                        <m:r>
                          <a:rPr lang="en-US" i="1" smtClean="0">
                            <a:latin typeface="Cambria Math" panose="02040503050406030204" pitchFamily="18" charset="0"/>
                          </a:rPr>
                          <m:t>𝑒</m:t>
                        </m:r>
                      </m:e>
                      <m:sup>
                        <m:r>
                          <a:rPr lang="en-US" i="1" smtClean="0">
                            <a:latin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𝑥</m:t>
                        </m:r>
                      </m:sup>
                    </m:sSup>
                    <m:r>
                      <a:rPr lang="en-US" b="0" i="1" smtClean="0">
                        <a:latin typeface="Cambria Math" panose="02040503050406030204" pitchFamily="18" charset="0"/>
                      </a:rPr>
                      <m:t> )</m:t>
                    </m:r>
                  </m:oMath>
                </a14:m>
                <a:r>
                  <a:rPr lang="en-US" dirty="0" smtClean="0"/>
                  <a:t> </a:t>
                </a:r>
                <a:r>
                  <a:rPr lang="en-US" smtClean="0"/>
                  <a:t>hampir mendekati satu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smtClean="0">
                    <a:cs typeface="Arial" panose="020B0604020202020204" pitchFamily="34" charset="0"/>
                  </a:rPr>
                  <a:t>1</a:t>
                </a:r>
                <a:r>
                  <a:rPr lang="en-US" smtClean="0">
                    <a:latin typeface="Arial" panose="020B0604020202020204" pitchFamily="34" charset="0"/>
                    <a:cs typeface="Arial" panose="020B0604020202020204" pitchFamily="34" charset="0"/>
                  </a:rPr>
                  <a:t>)  </a:t>
                </a:r>
                <a:r>
                  <a:rPr lang="en-US" smtClean="0">
                    <a:cs typeface="Arial" panose="020B0604020202020204" pitchFamily="34" charset="0"/>
                  </a:rPr>
                  <a:t>dengan konstanta redaman mendekati nol </a:t>
                </a:r>
                <a:r>
                  <a:rPr lang="en-US"/>
                  <a:t>(</a:t>
                </a:r>
                <a14:m>
                  <m:oMath xmlns:m="http://schemas.openxmlformats.org/officeDocument/2006/math">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oMath>
                </a14:m>
                <a:r>
                  <a:rPr lang="en-US" smtClean="0">
                    <a:latin typeface="Arial" panose="020B0604020202020204" pitchFamily="34" charset="0"/>
                    <a:cs typeface="Arial" panose="020B0604020202020204" pitchFamily="34" charset="0"/>
                  </a:rPr>
                  <a:t>  </a:t>
                </a:r>
                <a:r>
                  <a:rPr lang="en-US" smtClean="0">
                    <a:cs typeface="Arial" panose="020B0604020202020204" pitchFamily="34" charset="0"/>
                  </a:rPr>
                  <a:t>0</a:t>
                </a:r>
                <a:r>
                  <a:rPr lang="en-US" smtClean="0">
                    <a:latin typeface="Arial" panose="020B0604020202020204" pitchFamily="34" charset="0"/>
                    <a:cs typeface="Arial" panose="020B0604020202020204" pitchFamily="34" charset="0"/>
                  </a:rPr>
                  <a:t>). </a:t>
                </a:r>
                <a:r>
                  <a:rPr lang="en-US" smtClean="0">
                    <a:cs typeface="Arial" panose="020B0604020202020204" pitchFamily="34" charset="0"/>
                  </a:rPr>
                  <a:t>Sedangkan pada medium dielektrik merugi dan konduktor sempurna memiliki factor atenuasi yang besar dimana konstatnta redaman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&gt;0</m:t>
                    </m:r>
                  </m:oMath>
                </a14:m>
                <a:r>
                  <a:rPr lang="en-US" dirty="0" smtClean="0"/>
                  <a:t> </a:t>
                </a:r>
                <a:r>
                  <a:rPr lang="en-US" smtClean="0"/>
                  <a:t>, sehingga jika gelombang datar merambat pada medium dielektrik merugi atau pada medium konduktor sempurna akan mengalami redaman yang cukup besar sehingga akan muncul istilah </a:t>
                </a:r>
                <a:r>
                  <a:rPr lang="en-US" i="1" smtClean="0"/>
                  <a:t>skin depth</a:t>
                </a:r>
                <a:r>
                  <a:rPr lang="en-US" smtClean="0"/>
                  <a:t> atau kedalaman kulit atau kedalaman penetrasi.</a:t>
                </a:r>
              </a:p>
              <a:p>
                <a:pPr algn="just"/>
                <a:r>
                  <a:rPr lang="en-US" smtClean="0"/>
                  <a:t>Gelomabang datar serbasama menunjukan salah satu pemakaian yang paling sederhana dari persamaan Maxwell  dan memberi ilustrasi mengenai prinsip penjalaran, panjang gelombang, impedansi gelombang, fasa dan konstanta fasa.</a:t>
                </a:r>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06" t="-1667" r="-1515" b="-2424"/>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Tree>
    <p:extLst>
      <p:ext uri="{BB962C8B-B14F-4D97-AF65-F5344CB8AC3E}">
        <p14:creationId xmlns:p14="http://schemas.microsoft.com/office/powerpoint/2010/main" val="23938746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87561"/>
          </a:xfrm>
        </p:spPr>
        <p:txBody>
          <a:bodyPr>
            <a:normAutofit/>
          </a:bodyPr>
          <a:lstStyle/>
          <a:p>
            <a:r>
              <a:rPr lang="en-US" sz="4000" smtClean="0">
                <a:solidFill>
                  <a:srgbClr val="000000">
                    <a:lumMod val="75000"/>
                    <a:lumOff val="25000"/>
                  </a:srgbClr>
                </a:solidFill>
              </a:rPr>
              <a:t>2. Persamaan </a:t>
            </a:r>
            <a:r>
              <a:rPr lang="en-US" sz="4000">
                <a:solidFill>
                  <a:srgbClr val="000000">
                    <a:lumMod val="75000"/>
                    <a:lumOff val="25000"/>
                  </a:srgbClr>
                </a:solidFill>
              </a:rPr>
              <a:t>Gelombang Datar ( </a:t>
            </a:r>
            <a:r>
              <a:rPr lang="en-US" sz="4000" i="1">
                <a:solidFill>
                  <a:srgbClr val="000000">
                    <a:lumMod val="75000"/>
                    <a:lumOff val="25000"/>
                  </a:srgbClr>
                </a:solidFill>
              </a:rPr>
              <a:t>Plane Wave</a:t>
            </a:r>
            <a:r>
              <a:rPr lang="en-US" sz="4000">
                <a:solidFill>
                  <a:srgbClr val="000000">
                    <a:lumMod val="75000"/>
                    <a:lumOff val="25000"/>
                  </a:srgbClr>
                </a:solidFill>
              </a:rPr>
              <a:t>)</a:t>
            </a:r>
            <a:endParaRPr lang="id-ID"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45734"/>
                <a:ext cx="10058400" cy="3922020"/>
              </a:xfrm>
            </p:spPr>
            <p:txBody>
              <a:bodyPr>
                <a:normAutofit fontScale="92500" lnSpcReduction="20000"/>
              </a:bodyPr>
              <a:lstStyle/>
              <a:p>
                <a:pPr algn="just"/>
                <a:r>
                  <a:rPr lang="en-US" smtClean="0"/>
                  <a:t>Adapun penurunan persamaan gelombang dapat diambil dari salah-satu medium (selanjutnya disebut kasus yang paling umum) yang dapat mewakili semua medium. Hal tersebut didasari perbedaan parameter primer atau sekunder setiap medium. Selanjutnya medium yang bisa dijadikan kasus umum untuk persamaan gelombang adalah medium dielektrik merugi. Pada medium ini mengandung sifat dielektrik tetapi dengan konduktivitas lebih besar dari 0.</a:t>
                </a:r>
              </a:p>
              <a:p>
                <a:pPr algn="just"/>
                <a:r>
                  <a:rPr lang="en-US" smtClean="0"/>
                  <a:t>Pada medium dielektrik merugi  memiliki karaktreristik (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 &gt;0,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𝑣</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&gt;1, </m:t>
                    </m:r>
                    <m:r>
                      <a:rPr lang="en-US" b="0" i="1" smtClean="0">
                        <a:latin typeface="Cambria Math" panose="02040503050406030204" pitchFamily="18" charset="0"/>
                        <a:ea typeface="Cambria Math" panose="02040503050406030204" pitchFamily="18" charset="0"/>
                      </a:rPr>
                      <m:t>𝑑𝑎𝑛</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𝑟</m:t>
                        </m:r>
                      </m:sub>
                    </m:sSub>
                    <m:r>
                      <a:rPr lang="en-US" b="0" i="1" smtClean="0">
                        <a:latin typeface="Cambria Math" panose="02040503050406030204" pitchFamily="18" charset="0"/>
                        <a:ea typeface="Cambria Math" panose="02040503050406030204" pitchFamily="18" charset="0"/>
                      </a:rPr>
                      <m:t>&gt;1</m:t>
                    </m:r>
                  </m:oMath>
                </a14:m>
                <a:r>
                  <a:rPr lang="en-US" dirty="0" smtClean="0"/>
                  <a:t> )</a:t>
                </a:r>
              </a:p>
              <a:p>
                <a:pPr algn="just"/>
                <a:r>
                  <a:rPr lang="en-US" smtClean="0"/>
                  <a:t>Dengan memingat kembali persamaan Maxwell bentuk fashor, maka pada medium dielektrik merugi dapat ditulikan sebagai berikut.</a:t>
                </a:r>
              </a:p>
              <a:p>
                <a:pPr algn="just">
                  <a:buFont typeface="Wingdings" panose="05000000000000000000" pitchFamily="2" charset="2"/>
                  <a:buChar char="§"/>
                </a:pPr>
                <a:r>
                  <a:rPr lang="en-US" smtClean="0"/>
                  <a:t> </a:t>
                </a:r>
                <a14:m>
                  <m:oMath xmlns:m="http://schemas.openxmlformats.org/officeDocument/2006/math">
                    <m:acc>
                      <m:accPr>
                        <m:chr m:val="⃗"/>
                        <m:ctrlPr>
                          <a:rPr lang="id-ID" i="1" smtClean="0">
                            <a:latin typeface="Cambria Math" panose="02040503050406030204" pitchFamily="18" charset="0"/>
                          </a:rPr>
                        </m:ctrlPr>
                      </m:accPr>
                      <m:e>
                        <m:r>
                          <a:rPr lang="id-ID"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e>
                    </m:acc>
                  </m:oMath>
                </a14:m>
                <a:r>
                  <a:rPr lang="en-US" dirty="0" smtClean="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 </m:t>
                    </m:r>
                    <m:acc>
                      <m:accPr>
                        <m:chr m:val="⃗"/>
                        <m:ctrlPr>
                          <a:rPr lang="en-US" b="0" i="1" dirty="0" smtClean="0">
                            <a:latin typeface="Cambria Math" panose="02040503050406030204" pitchFamily="18" charset="0"/>
                            <a:ea typeface="Cambria Math" panose="02040503050406030204" pitchFamily="18" charset="0"/>
                          </a:rPr>
                        </m:ctrlPr>
                      </m:acc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𝐸</m:t>
                            </m:r>
                          </m:e>
                          <m:sub>
                            <m:r>
                              <a:rPr lang="en-US" b="0" i="1" dirty="0" smtClean="0">
                                <a:latin typeface="Cambria Math" panose="02040503050406030204" pitchFamily="18" charset="0"/>
                                <a:ea typeface="Cambria Math" panose="02040503050406030204" pitchFamily="18" charset="0"/>
                              </a:rPr>
                              <m:t>𝑠</m:t>
                            </m:r>
                          </m:sub>
                        </m:sSub>
                      </m:e>
                    </m:acc>
                  </m:oMath>
                </a14:m>
                <a:r>
                  <a:rPr lang="en-US" dirty="0" smtClean="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𝜔𝜇</m:t>
                    </m:r>
                    <m:acc>
                      <m:accPr>
                        <m:chr m:val="⃗"/>
                        <m:ctrlPr>
                          <a:rPr lang="en-US" b="0" i="1" dirty="0" smtClean="0">
                            <a:latin typeface="Cambria Math" panose="02040503050406030204" pitchFamily="18" charset="0"/>
                            <a:ea typeface="Cambria Math" panose="02040503050406030204" pitchFamily="18" charset="0"/>
                          </a:rPr>
                        </m:ctrlPr>
                      </m:accPr>
                      <m:e>
                        <m:sSub>
                          <m:sSubPr>
                            <m:ctrlPr>
                              <a:rPr lang="en-US" b="0" i="1" dirty="0" smtClean="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𝐻</m:t>
                            </m:r>
                          </m:e>
                          <m:sub>
                            <m:r>
                              <a:rPr lang="en-US" b="0" i="1" dirty="0" smtClean="0">
                                <a:latin typeface="Cambria Math" panose="02040503050406030204" pitchFamily="18" charset="0"/>
                                <a:ea typeface="Cambria Math" panose="02040503050406030204" pitchFamily="18" charset="0"/>
                              </a:rPr>
                              <m:t>𝑠</m:t>
                            </m:r>
                          </m:sub>
                        </m:sSub>
                      </m:e>
                    </m:acc>
                  </m:oMath>
                </a14:m>
                <a:endParaRPr lang="en-US" dirty="0" smtClean="0"/>
              </a:p>
              <a:p>
                <a:pPr algn="just">
                  <a:buFont typeface="Wingdings" panose="05000000000000000000" pitchFamily="2" charset="2"/>
                  <a:buChar char="§"/>
                </a:pPr>
                <a:r>
                  <a:rPr lang="en-US" dirty="0"/>
                  <a:t>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𝐻</m:t>
                            </m:r>
                          </m:e>
                          <m:sub>
                            <m:r>
                              <a:rPr lang="en-US" i="1" dirty="0">
                                <a:latin typeface="Cambria Math" panose="02040503050406030204" pitchFamily="18" charset="0"/>
                                <a:ea typeface="Cambria Math" panose="02040503050406030204" pitchFamily="18" charset="0"/>
                              </a:rPr>
                              <m:t>𝑠</m:t>
                            </m:r>
                          </m:sub>
                        </m:sSub>
                      </m:e>
                    </m:acc>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𝜎</m:t>
                    </m:r>
                    <m:r>
                      <a:rPr lang="en-US" b="0"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𝜔𝜀</m:t>
                    </m:r>
                    <m:r>
                      <a:rPr lang="en-US" b="0" i="1" dirty="0" smtClean="0">
                        <a:latin typeface="Cambria Math" panose="02040503050406030204" pitchFamily="18" charset="0"/>
                        <a:ea typeface="Cambria Math" panose="02040503050406030204" pitchFamily="18" charset="0"/>
                      </a:rPr>
                      <m:t>)</m:t>
                    </m:r>
                    <m:acc>
                      <m:accPr>
                        <m:chr m:val="⃗"/>
                        <m:ctrlPr>
                          <a:rPr lang="en-US" i="1" dirty="0" smtClean="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endParaRPr lang="en-US" dirty="0" smtClean="0"/>
              </a:p>
              <a:p>
                <a:pPr algn="just">
                  <a:buFont typeface="Wingdings" panose="05000000000000000000" pitchFamily="2" charset="2"/>
                  <a:buChar char="§"/>
                </a:pPr>
                <a:r>
                  <a:rPr lang="en-US" dirty="0"/>
                  <a:t>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oMath>
                </a14:m>
                <a:r>
                  <a:rPr lang="en-US" dirty="0"/>
                  <a:t> </a:t>
                </a:r>
                <a14:m>
                  <m:oMath xmlns:m="http://schemas.openxmlformats.org/officeDocument/2006/math">
                    <m:r>
                      <a:rPr lang="en-US" b="1"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dirty="0" smtClean="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smtClean="0"/>
                  <a:t>  0</a:t>
                </a:r>
              </a:p>
              <a:p>
                <a:pPr algn="just">
                  <a:buFont typeface="Wingdings" panose="05000000000000000000" pitchFamily="2" charset="2"/>
                  <a:buChar char="§"/>
                </a:pPr>
                <a:r>
                  <a:rPr lang="en-US" smtClean="0"/>
                  <a:t>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oMath>
                </a14:m>
                <a:r>
                  <a:rPr lang="en-US" dirty="0" smtClean="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𝐻</m:t>
                            </m:r>
                          </m:e>
                          <m:sub>
                            <m:r>
                              <a:rPr lang="en-US" i="1" dirty="0">
                                <a:latin typeface="Cambria Math" panose="02040503050406030204" pitchFamily="18" charset="0"/>
                                <a:ea typeface="Cambria Math" panose="02040503050406030204" pitchFamily="18" charset="0"/>
                              </a:rPr>
                              <m:t>𝑠</m:t>
                            </m:r>
                          </m:sub>
                        </m:sSub>
                      </m:e>
                    </m:acc>
                    <m:r>
                      <a:rPr lang="en-US" b="0" i="1" dirty="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 0</m:t>
                    </m:r>
                  </m:oMath>
                </a14:m>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45734"/>
                <a:ext cx="10058400" cy="3922020"/>
              </a:xfrm>
              <a:blipFill rotWithShape="0">
                <a:blip r:embed="rId3"/>
                <a:stretch>
                  <a:fillRect l="-1333" t="-2644" r="-1455"/>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Tree>
    <p:extLst>
      <p:ext uri="{BB962C8B-B14F-4D97-AF65-F5344CB8AC3E}">
        <p14:creationId xmlns:p14="http://schemas.microsoft.com/office/powerpoint/2010/main" val="2681906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66277"/>
            <a:ext cx="10058400" cy="682283"/>
          </a:xfrm>
        </p:spPr>
        <p:txBody>
          <a:bodyPr>
            <a:normAutofit fontScale="90000"/>
          </a:bodyPr>
          <a:lstStyle/>
          <a:p>
            <a:r>
              <a:rPr lang="en-US">
                <a:solidFill>
                  <a:srgbClr val="000000">
                    <a:lumMod val="75000"/>
                    <a:lumOff val="25000"/>
                  </a:srgbClr>
                </a:solidFill>
              </a:rPr>
              <a:t>2. Persamaan Gelombang Datar ( </a:t>
            </a:r>
            <a:r>
              <a:rPr lang="en-US" i="1">
                <a:solidFill>
                  <a:srgbClr val="000000">
                    <a:lumMod val="75000"/>
                    <a:lumOff val="25000"/>
                  </a:srgbClr>
                </a:solidFill>
              </a:rPr>
              <a:t>Plane Wave</a:t>
            </a:r>
            <a:r>
              <a:rPr lang="en-US">
                <a:solidFill>
                  <a:srgbClr val="000000">
                    <a:lumMod val="75000"/>
                    <a:lumOff val="25000"/>
                  </a:srgbClr>
                </a:solidFill>
              </a:rPr>
              <a:t>)</a:t>
            </a:r>
            <a:endParaRPr lang="id-ID"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48640" y="1845734"/>
                <a:ext cx="10846191" cy="4023360"/>
              </a:xfrm>
            </p:spPr>
            <p:txBody>
              <a:bodyPr>
                <a:normAutofit lnSpcReduction="10000"/>
              </a:bodyPr>
              <a:lstStyle/>
              <a:p>
                <a:r>
                  <a:rPr lang="en-US" smtClean="0"/>
                  <a:t>Selanjutnya, Keempat persamaan Maxwel tersebut menjadi dasar dari penurunan gelombang. Dari identitas vector didapatkan :</a:t>
                </a:r>
              </a:p>
              <a:p>
                <a:r>
                  <a:rPr lang="en-US"/>
                  <a:t>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oMath>
                </a14:m>
                <a:r>
                  <a:rPr lang="en-US" dirty="0"/>
                  <a:t> </a:t>
                </a:r>
                <a:r>
                  <a:rPr lang="en-US"/>
                  <a:t> </a:t>
                </a:r>
                <a14:m>
                  <m:oMath xmlns:m="http://schemas.openxmlformats.org/officeDocument/2006/math">
                    <m:r>
                      <a:rPr lang="id-ID" i="1" smtClean="0">
                        <a:latin typeface="Cambria Math" panose="02040503050406030204" pitchFamily="18" charset="0"/>
                        <a:ea typeface="Cambria Math" panose="02040503050406030204" pitchFamily="18" charset="0"/>
                      </a:rPr>
                      <m:t>×</m:t>
                    </m:r>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smtClean="0"/>
                  <a:t> </a:t>
                </a:r>
                <a:r>
                  <a:rPr lang="en-US"/>
                  <a:t>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smtClean="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e>
                    </m:d>
                    <m:r>
                      <a:rPr lang="en-US" b="0" i="1" dirty="0"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rPr>
                        </m:ctrlPr>
                      </m:accPr>
                      <m:e>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e>
                    </m:acc>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endParaRPr lang="en-US" smtClean="0"/>
              </a:p>
              <a:p>
                <a:r>
                  <a:rPr lang="en-US"/>
                  <a:t> </a:t>
                </a:r>
                <a:r>
                  <a:rPr lang="en-US" smtClean="0"/>
                  <a:t>      karena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a:latin typeface="Cambria Math" panose="02040503050406030204" pitchFamily="18" charset="0"/>
                      </a:rPr>
                      <m:t>∙</m:t>
                    </m:r>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smtClean="0"/>
                  <a:t> = 0 , maka persamaan menjadi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oMath>
                </a14:m>
                <a:r>
                  <a:rPr lang="en-US" dirty="0"/>
                  <a:t> </a:t>
                </a:r>
                <a:r>
                  <a:rPr lang="en-US"/>
                  <a:t> </a:t>
                </a:r>
                <a14:m>
                  <m:oMath xmlns:m="http://schemas.openxmlformats.org/officeDocument/2006/math">
                    <m:r>
                      <a:rPr lang="id-ID" i="1">
                        <a:latin typeface="Cambria Math" panose="02040503050406030204" pitchFamily="18" charset="0"/>
                        <a:ea typeface="Cambria Math" panose="02040503050406030204" pitchFamily="18" charset="0"/>
                      </a:rPr>
                      <m:t>×</m:t>
                    </m:r>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a:t>
                </a:r>
                <a14:m>
                  <m:oMath xmlns:m="http://schemas.openxmlformats.org/officeDocument/2006/math">
                    <m:r>
                      <a:rPr lang="en-US" i="1" dirty="0">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e>
                    </m:acc>
                    <m:r>
                      <a:rPr lang="en-US" b="0" i="1">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smtClean="0"/>
                  <a:t>                                     </a:t>
                </a:r>
                <a:r>
                  <a:rPr lang="en-US" b="1" smtClean="0"/>
                  <a:t>pers.1</a:t>
                </a:r>
              </a:p>
              <a:p>
                <a:r>
                  <a:rPr lang="en-US" smtClean="0"/>
                  <a:t>Dari persamaan Maxwell 1</a:t>
                </a:r>
              </a:p>
              <a:p>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oMath>
                </a14:m>
                <a:r>
                  <a:rPr lang="en-US" dirty="0"/>
                  <a:t> </a:t>
                </a:r>
                <a:r>
                  <a:rPr lang="en-US"/>
                  <a:t> </a:t>
                </a:r>
                <a14:m>
                  <m:oMath xmlns:m="http://schemas.openxmlformats.org/officeDocument/2006/math">
                    <m:r>
                      <a:rPr lang="id-ID" i="1">
                        <a:latin typeface="Cambria Math" panose="02040503050406030204" pitchFamily="18" charset="0"/>
                        <a:ea typeface="Cambria Math" panose="02040503050406030204" pitchFamily="18" charset="0"/>
                      </a:rPr>
                      <m:t>×</m:t>
                    </m:r>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r>
                      <a:rPr lang="en-US" b="0" i="0"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𝜔𝜇</m:t>
                    </m:r>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𝐻</m:t>
                            </m:r>
                          </m:e>
                          <m:sub>
                            <m:r>
                              <a:rPr lang="en-US" i="1" dirty="0">
                                <a:latin typeface="Cambria Math" panose="02040503050406030204" pitchFamily="18" charset="0"/>
                                <a:ea typeface="Cambria Math" panose="02040503050406030204" pitchFamily="18" charset="0"/>
                              </a:rPr>
                              <m:t>𝑠</m:t>
                            </m:r>
                          </m:sub>
                        </m:sSub>
                      </m:e>
                    </m:acc>
                  </m:oMath>
                </a14:m>
                <a:endParaRPr lang="en-US" smtClean="0"/>
              </a:p>
              <a:p>
                <a:r>
                  <a:rPr lang="en-US"/>
                  <a:t> </a:t>
                </a:r>
                <a:r>
                  <a:rPr lang="en-US" smtClean="0"/>
                  <a:t>      karena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𝐻</m:t>
                            </m:r>
                          </m:e>
                          <m:sub>
                            <m:r>
                              <a:rPr lang="en-US" i="1" dirty="0">
                                <a:latin typeface="Cambria Math" panose="02040503050406030204" pitchFamily="18" charset="0"/>
                                <a:ea typeface="Cambria Math" panose="02040503050406030204" pitchFamily="18" charset="0"/>
                              </a:rPr>
                              <m:t>𝑠</m:t>
                            </m:r>
                          </m:sub>
                        </m:sSub>
                      </m:e>
                    </m:acc>
                    <m:r>
                      <a:rPr lang="en-US"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𝜎</m:t>
                    </m:r>
                    <m:r>
                      <a:rPr lang="en-US" b="0" i="1" dirty="0" smtClean="0">
                        <a:latin typeface="Cambria Math" panose="02040503050406030204" pitchFamily="18" charset="0"/>
                        <a:ea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𝑗</m:t>
                    </m:r>
                    <m:r>
                      <a:rPr lang="en-US" b="0" i="1" dirty="0" smtClean="0">
                        <a:latin typeface="Cambria Math" panose="02040503050406030204" pitchFamily="18" charset="0"/>
                        <a:ea typeface="Cambria Math" panose="02040503050406030204" pitchFamily="18" charset="0"/>
                      </a:rPr>
                      <m:t>𝜔𝜀</m:t>
                    </m:r>
                    <m:r>
                      <a:rPr lang="en-US" b="0" i="1" dirty="0" smtClean="0">
                        <a:latin typeface="Cambria Math" panose="02040503050406030204" pitchFamily="18" charset="0"/>
                        <a:ea typeface="Cambria Math" panose="02040503050406030204" pitchFamily="18" charset="0"/>
                      </a:rPr>
                      <m:t>)</m:t>
                    </m:r>
                  </m:oMath>
                </a14:m>
                <a:r>
                  <a:rPr lang="id-ID"/>
                  <a:t> </a:t>
                </a:r>
                <a14:m>
                  <m:oMath xmlns:m="http://schemas.openxmlformats.org/officeDocument/2006/math">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smtClean="0"/>
                  <a:t>, maka  menjadi </a:t>
                </a:r>
                <a14:m>
                  <m:oMath xmlns:m="http://schemas.openxmlformats.org/officeDocument/2006/math">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oMath>
                </a14:m>
                <a:r>
                  <a:rPr lang="en-US" dirty="0"/>
                  <a:t> </a:t>
                </a:r>
                <a:r>
                  <a:rPr lang="en-US"/>
                  <a:t> </a:t>
                </a:r>
                <a14:m>
                  <m:oMath xmlns:m="http://schemas.openxmlformats.org/officeDocument/2006/math">
                    <m:r>
                      <a:rPr lang="id-ID" i="1">
                        <a:latin typeface="Cambria Math" panose="02040503050406030204" pitchFamily="18" charset="0"/>
                        <a:ea typeface="Cambria Math" panose="02040503050406030204" pitchFamily="18" charset="0"/>
                      </a:rPr>
                      <m:t>×</m:t>
                    </m:r>
                    <m:acc>
                      <m:accPr>
                        <m:chr m:val="⃗"/>
                        <m:ctrlPr>
                          <a:rPr lang="id-ID" i="1">
                            <a:latin typeface="Cambria Math" panose="02040503050406030204" pitchFamily="18" charset="0"/>
                          </a:rPr>
                        </m:ctrlPr>
                      </m:accPr>
                      <m:e>
                        <m:r>
                          <a:rPr lang="id-ID"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e>
                    </m:acc>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a:t> </a:t>
                </a:r>
                <a14:m>
                  <m:oMath xmlns:m="http://schemas.openxmlformats.org/officeDocument/2006/math">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𝜔𝜇</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𝜔𝜀</m:t>
                    </m:r>
                    <m:r>
                      <a:rPr lang="en-US" i="1" dirty="0">
                        <a:latin typeface="Cambria Math" panose="02040503050406030204" pitchFamily="18" charset="0"/>
                        <a:ea typeface="Cambria Math" panose="02040503050406030204" pitchFamily="18" charset="0"/>
                      </a:rPr>
                      <m:t>)</m:t>
                    </m:r>
                  </m:oMath>
                </a14:m>
                <a:r>
                  <a:rPr lang="id-ID"/>
                  <a:t> </a:t>
                </a:r>
                <a14:m>
                  <m:oMath xmlns:m="http://schemas.openxmlformats.org/officeDocument/2006/math">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smtClean="0"/>
                  <a:t>          </a:t>
                </a:r>
                <a:r>
                  <a:rPr lang="en-US" b="1" smtClean="0"/>
                  <a:t>pers.2</a:t>
                </a:r>
              </a:p>
              <a:p>
                <a:r>
                  <a:rPr lang="en-US" smtClean="0"/>
                  <a:t>Dari pers.1 dan pers.2 , didapat :</a:t>
                </a:r>
              </a:p>
              <a:p>
                <a:r>
                  <a:rPr lang="en-US" smtClean="0"/>
                  <a:t>        </a:t>
                </a:r>
                <a14:m>
                  <m:oMath xmlns:m="http://schemas.openxmlformats.org/officeDocument/2006/math">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e>
                    </m:acc>
                    <m:r>
                      <a:rPr lang="en-US" i="1">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smtClean="0"/>
                  <a:t> = </a:t>
                </a:r>
                <a14:m>
                  <m:oMath xmlns:m="http://schemas.openxmlformats.org/officeDocument/2006/math">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𝜔𝜇</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𝜔𝜀</m:t>
                    </m:r>
                    <m:r>
                      <a:rPr lang="en-US" i="1" dirty="0">
                        <a:latin typeface="Cambria Math" panose="02040503050406030204" pitchFamily="18" charset="0"/>
                        <a:ea typeface="Cambria Math" panose="02040503050406030204" pitchFamily="18" charset="0"/>
                      </a:rPr>
                      <m:t>)</m:t>
                    </m:r>
                  </m:oMath>
                </a14:m>
                <a:r>
                  <a:rPr lang="id-ID"/>
                  <a:t> </a:t>
                </a:r>
                <a14:m>
                  <m:oMath xmlns:m="http://schemas.openxmlformats.org/officeDocument/2006/math">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smtClean="0"/>
                  <a:t>  , -&gt; Persamaan Diferensial vector Gelombang Helmholtz                </a:t>
                </a:r>
                <a:r>
                  <a:rPr lang="en-US" b="1" smtClean="0"/>
                  <a:t>pers.3</a:t>
                </a:r>
              </a:p>
              <a:p>
                <a:endParaRPr lang="en-US" smtClean="0"/>
              </a:p>
              <a:p>
                <a:endParaRPr lang="en-US" smtClean="0"/>
              </a:p>
              <a:p>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48640" y="1845734"/>
                <a:ext cx="10846191" cy="4023360"/>
              </a:xfrm>
              <a:blipFill rotWithShape="0">
                <a:blip r:embed="rId3"/>
                <a:stretch>
                  <a:fillRect l="-562" t="-2273"/>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1" y="1"/>
            <a:ext cx="1097280" cy="127416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14990"/>
            <a:ext cx="1905000" cy="762000"/>
          </a:xfrm>
          <a:prstGeom prst="rect">
            <a:avLst/>
          </a:prstGeom>
        </p:spPr>
      </p:pic>
    </p:spTree>
    <p:extLst>
      <p:ext uri="{BB962C8B-B14F-4D97-AF65-F5344CB8AC3E}">
        <p14:creationId xmlns:p14="http://schemas.microsoft.com/office/powerpoint/2010/main" val="2417028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63895"/>
          </a:xfrm>
        </p:spPr>
        <p:txBody>
          <a:bodyPr>
            <a:normAutofit fontScale="90000"/>
          </a:bodyPr>
          <a:lstStyle/>
          <a:p>
            <a:r>
              <a:rPr lang="en-US">
                <a:solidFill>
                  <a:srgbClr val="000000">
                    <a:lumMod val="75000"/>
                    <a:lumOff val="25000"/>
                  </a:srgbClr>
                </a:solidFill>
              </a:rPr>
              <a:t>2. Persamaan Gelombang Datar ( </a:t>
            </a:r>
            <a:r>
              <a:rPr lang="en-US" i="1">
                <a:solidFill>
                  <a:srgbClr val="000000">
                    <a:lumMod val="75000"/>
                    <a:lumOff val="25000"/>
                  </a:srgbClr>
                </a:solidFill>
              </a:rPr>
              <a:t>Plane Wave</a:t>
            </a:r>
            <a:r>
              <a:rPr lang="en-US">
                <a:solidFill>
                  <a:srgbClr val="000000">
                    <a:lumMod val="75000"/>
                    <a:lumOff val="25000"/>
                  </a:srgbClr>
                </a:solidFill>
              </a:rPr>
              <a:t>)</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Dari pers. 3 dapat pula dituliskan sebagai berikut :</a:t>
                </a:r>
              </a:p>
              <a:p>
                <a14:m>
                  <m:oMath xmlns:m="http://schemas.openxmlformats.org/officeDocument/2006/math">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e>
                    </m:acc>
                    <m:r>
                      <a:rPr lang="en-US" i="1">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a:t> = </a:t>
                </a:r>
                <a14:m>
                  <m:oMath xmlns:m="http://schemas.openxmlformats.org/officeDocument/2006/math">
                    <m:sSup>
                      <m:sSupPr>
                        <m:ctrlPr>
                          <a:rPr lang="en-US" i="1" dirty="0" smtClean="0">
                            <a:latin typeface="Cambria Math" panose="02040503050406030204" pitchFamily="18" charset="0"/>
                            <a:ea typeface="Cambria Math" panose="02040503050406030204" pitchFamily="18" charset="0"/>
                          </a:rPr>
                        </m:ctrlPr>
                      </m:sSupPr>
                      <m:e>
                        <m:r>
                          <a:rPr lang="en-US" i="1" dirty="0" smtClean="0">
                            <a:latin typeface="Cambria Math" panose="02040503050406030204" pitchFamily="18" charset="0"/>
                            <a:ea typeface="Cambria Math" panose="02040503050406030204" pitchFamily="18" charset="0"/>
                          </a:rPr>
                          <m:t>𝛾</m:t>
                        </m:r>
                      </m:e>
                      <m:sup>
                        <m:r>
                          <a:rPr lang="en-US" b="0" i="1" dirty="0" smtClean="0">
                            <a:latin typeface="Cambria Math" panose="02040503050406030204" pitchFamily="18" charset="0"/>
                            <a:ea typeface="Cambria Math" panose="02040503050406030204" pitchFamily="18" charset="0"/>
                          </a:rPr>
                          <m:t>2</m:t>
                        </m:r>
                      </m:sup>
                    </m:sSup>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r>
                      <a:rPr lang="en-US" b="0" i="1" dirty="0" smtClean="0">
                        <a:latin typeface="Cambria Math" panose="02040503050406030204" pitchFamily="18" charset="0"/>
                        <a:ea typeface="Cambria Math" panose="02040503050406030204" pitchFamily="18" charset="0"/>
                      </a:rPr>
                      <m:t>   </m:t>
                    </m:r>
                  </m:oMath>
                </a14:m>
                <a:r>
                  <a:rPr lang="en-US" b="0" dirty="0" smtClean="0">
                    <a:ea typeface="Cambria Math" panose="02040503050406030204" pitchFamily="18" charset="0"/>
                  </a:rPr>
                  <a:t>                                                                                                                                </a:t>
                </a:r>
                <a:r>
                  <a:rPr lang="en-US" b="1" dirty="0" smtClean="0">
                    <a:ea typeface="Cambria Math" panose="02040503050406030204" pitchFamily="18" charset="0"/>
                  </a:rPr>
                  <a:t>pers.4</a:t>
                </a:r>
              </a:p>
              <a:p>
                <a:r>
                  <a:rPr lang="en-US" smtClean="0"/>
                  <a:t>      sehingga </a:t>
                </a:r>
                <a14:m>
                  <m:oMath xmlns:m="http://schemas.openxmlformats.org/officeDocument/2006/math">
                    <m:sSup>
                      <m:sSupPr>
                        <m:ctrlPr>
                          <a:rPr lang="en-US" i="1" dirty="0">
                            <a:latin typeface="Cambria Math" panose="02040503050406030204" pitchFamily="18" charset="0"/>
                            <a:ea typeface="Cambria Math" panose="02040503050406030204" pitchFamily="18" charset="0"/>
                          </a:rPr>
                        </m:ctrlPr>
                      </m:sSupPr>
                      <m:e>
                        <m:r>
                          <a:rPr lang="en-US" i="1" dirty="0">
                            <a:latin typeface="Cambria Math" panose="02040503050406030204" pitchFamily="18" charset="0"/>
                            <a:ea typeface="Cambria Math" panose="02040503050406030204" pitchFamily="18" charset="0"/>
                          </a:rPr>
                          <m:t>𝛾</m:t>
                        </m:r>
                      </m:e>
                      <m:sup>
                        <m:r>
                          <a:rPr lang="en-US" i="1" dirty="0">
                            <a:latin typeface="Cambria Math" panose="02040503050406030204" pitchFamily="18" charset="0"/>
                            <a:ea typeface="Cambria Math" panose="02040503050406030204" pitchFamily="18" charset="0"/>
                          </a:rPr>
                          <m:t>2</m:t>
                        </m:r>
                      </m:sup>
                    </m:sSup>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𝜔𝜇</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𝜔𝜀</m:t>
                    </m:r>
                    <m:r>
                      <a:rPr lang="en-US" i="1" dirty="0">
                        <a:latin typeface="Cambria Math" panose="02040503050406030204" pitchFamily="18" charset="0"/>
                        <a:ea typeface="Cambria Math" panose="02040503050406030204" pitchFamily="18" charset="0"/>
                      </a:rPr>
                      <m:t>)</m:t>
                    </m:r>
                  </m:oMath>
                </a14:m>
                <a:r>
                  <a:rPr lang="id-ID"/>
                  <a:t> </a:t>
                </a:r>
                <a:endParaRPr lang="en-US" smtClean="0"/>
              </a:p>
              <a:p>
                <a:r>
                  <a:rPr lang="en-US"/>
                  <a:t> </a:t>
                </a:r>
                <a:r>
                  <a:rPr lang="en-US" smtClean="0"/>
                  <a:t>                      </a:t>
                </a:r>
                <a14:m>
                  <m:oMath xmlns:m="http://schemas.openxmlformats.org/officeDocument/2006/math">
                    <m:r>
                      <a:rPr lang="en-US"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 </m:t>
                    </m:r>
                    <m:rad>
                      <m:radPr>
                        <m:degHide m:val="on"/>
                        <m:ctrlPr>
                          <a:rPr lang="en-US" b="0" i="1" smtClean="0">
                            <a:latin typeface="Cambria Math" panose="02040503050406030204" pitchFamily="18" charset="0"/>
                            <a:ea typeface="Cambria Math" panose="02040503050406030204" pitchFamily="18" charset="0"/>
                          </a:rPr>
                        </m:ctrlPr>
                      </m:radPr>
                      <m:deg/>
                      <m:e>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𝜔𝜇</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𝜔𝜀</m:t>
                        </m:r>
                        <m:r>
                          <a:rPr lang="en-US" i="1" dirty="0">
                            <a:latin typeface="Cambria Math" panose="02040503050406030204" pitchFamily="18" charset="0"/>
                            <a:ea typeface="Cambria Math" panose="02040503050406030204" pitchFamily="18" charset="0"/>
                          </a:rPr>
                          <m:t>)</m:t>
                        </m:r>
                        <m:r>
                          <m:rPr>
                            <m:nor/>
                          </m:rPr>
                          <a:rPr lang="id-ID"/>
                          <m:t> </m:t>
                        </m:r>
                        <m:r>
                          <m:rPr>
                            <m:nor/>
                          </m:rPr>
                          <a:rPr lang="en-US"/>
                          <m:t> </m:t>
                        </m:r>
                      </m:e>
                    </m:rad>
                  </m:oMath>
                </a14:m>
                <a:r>
                  <a:rPr lang="en-US" smtClean="0"/>
                  <a:t> , selanjutnya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 </m:t>
                    </m:r>
                  </m:oMath>
                </a14:m>
                <a:r>
                  <a:rPr lang="en-US" smtClean="0"/>
                  <a:t> disebut </a:t>
                </a:r>
                <a:r>
                  <a:rPr lang="en-US" b="1" i="1" smtClean="0"/>
                  <a:t>konstanta propagasi</a:t>
                </a:r>
              </a:p>
              <a:p>
                <a:r>
                  <a:rPr lang="en-US" b="1" i="1"/>
                  <a:t> </a:t>
                </a:r>
                <a14:m>
                  <m:oMath xmlns:m="http://schemas.openxmlformats.org/officeDocument/2006/math">
                    <m:r>
                      <a:rPr lang="en-US" b="1"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𝜔</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𝜇𝜀</m:t>
                        </m:r>
                      </m:e>
                    </m:rad>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𝜔𝜀</m:t>
                            </m:r>
                          </m:den>
                        </m:f>
                      </m:e>
                    </m:rad>
                  </m:oMath>
                </a14:m>
                <a:endParaRPr lang="en-US" b="1" i="1" smtClean="0"/>
              </a:p>
              <a:p>
                <a:r>
                  <a:rPr lang="en-US" b="1" i="1"/>
                  <a:t> </a:t>
                </a:r>
                <a:r>
                  <a:rPr lang="en-US" b="1" i="1" smtClean="0"/>
                  <a:t>      </a:t>
                </a:r>
                <a:r>
                  <a:rPr lang="en-US" i="1" smtClean="0"/>
                  <a:t>dapat ditulis pula </a:t>
                </a:r>
                <a14:m>
                  <m:oMath xmlns:m="http://schemas.openxmlformats.org/officeDocument/2006/math">
                    <m:r>
                      <a:rPr lang="en-US" i="1">
                        <a:latin typeface="Cambria Math" panose="02040503050406030204" pitchFamily="18" charset="0"/>
                        <a:ea typeface="Cambria Math" panose="02040503050406030204" pitchFamily="18" charset="0"/>
                      </a:rPr>
                      <m:t>𝛾</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 </m:t>
                    </m:r>
                  </m:oMath>
                </a14:m>
                <a:r>
                  <a:rPr lang="en-US" b="1" i="1" smtClean="0"/>
                  <a:t> , </a:t>
                </a:r>
                <a:r>
                  <a:rPr lang="en-US" i="1" smtClean="0"/>
                  <a:t>dimana </a:t>
                </a:r>
                <a14:m>
                  <m:oMath xmlns:m="http://schemas.openxmlformats.org/officeDocument/2006/math">
                    <m:r>
                      <a:rPr lang="en-US" b="1" i="1">
                        <a:latin typeface="Cambria Math" panose="02040503050406030204" pitchFamily="18" charset="0"/>
                        <a:ea typeface="Cambria Math" panose="02040503050406030204" pitchFamily="18" charset="0"/>
                      </a:rPr>
                      <m:t>𝜶</m:t>
                    </m:r>
                  </m:oMath>
                </a14:m>
                <a:r>
                  <a:rPr lang="en-US" i="1" smtClean="0"/>
                  <a:t> adalah konstanta redaman dan </a:t>
                </a:r>
                <a14:m>
                  <m:oMath xmlns:m="http://schemas.openxmlformats.org/officeDocument/2006/math">
                    <m:r>
                      <a:rPr lang="en-US" b="1" i="1">
                        <a:latin typeface="Cambria Math" panose="02040503050406030204" pitchFamily="18" charset="0"/>
                        <a:ea typeface="Cambria Math" panose="02040503050406030204" pitchFamily="18" charset="0"/>
                      </a:rPr>
                      <m:t>𝜷</m:t>
                    </m:r>
                  </m:oMath>
                </a14:m>
                <a:r>
                  <a:rPr lang="en-US" b="1" i="1" smtClean="0"/>
                  <a:t> </a:t>
                </a:r>
                <a:r>
                  <a:rPr lang="en-US" i="1" smtClean="0"/>
                  <a:t>konstatnta fasa</a:t>
                </a:r>
                <a:endParaRPr lang="en-US" b="1" i="1"/>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r="-242"/>
                </a:stretch>
              </a:blipFill>
            </p:spPr>
            <p:txBody>
              <a:bodyPr/>
              <a:lstStyle/>
              <a:p>
                <a:r>
                  <a:rPr lang="en-US">
                    <a:noFill/>
                  </a:rPr>
                  <a:t> </a:t>
                </a:r>
              </a:p>
            </p:txBody>
          </p:sp>
        </mc:Fallback>
      </mc:AlternateContent>
    </p:spTree>
    <p:extLst>
      <p:ext uri="{BB962C8B-B14F-4D97-AF65-F5344CB8AC3E}">
        <p14:creationId xmlns:p14="http://schemas.microsoft.com/office/powerpoint/2010/main" val="8915668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51354"/>
          </a:xfrm>
        </p:spPr>
        <p:txBody>
          <a:bodyPr>
            <a:normAutofit fontScale="90000"/>
          </a:bodyPr>
          <a:lstStyle/>
          <a:p>
            <a:r>
              <a:rPr lang="en-US">
                <a:solidFill>
                  <a:srgbClr val="000000">
                    <a:lumMod val="75000"/>
                    <a:lumOff val="25000"/>
                  </a:srgbClr>
                </a:solidFill>
              </a:rPr>
              <a:t>2. Persamaan Gelombang Datar ( </a:t>
            </a:r>
            <a:r>
              <a:rPr lang="en-US" i="1">
                <a:solidFill>
                  <a:srgbClr val="000000">
                    <a:lumMod val="75000"/>
                    <a:lumOff val="25000"/>
                  </a:srgbClr>
                </a:solidFill>
              </a:rPr>
              <a:t>Plane Wave</a:t>
            </a:r>
            <a:r>
              <a:rPr lang="en-US">
                <a:solidFill>
                  <a:srgbClr val="000000">
                    <a:lumMod val="75000"/>
                    <a:lumOff val="25000"/>
                  </a:srgbClr>
                </a:solidFill>
              </a:rPr>
              <a:t>)</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mtClean="0"/>
                  <a:t>Dengan asumsi bahwa gelombang menjalar ke satu arah , maka arah lainnya dapat dianggap tidak berpengaruh. Sehingga pada </a:t>
                </a:r>
                <a:r>
                  <a:rPr lang="en-US" b="1" smtClean="0"/>
                  <a:t>pers. 4 </a:t>
                </a:r>
                <a:r>
                  <a:rPr lang="en-US" smtClean="0"/>
                  <a:t>dapat ditulis :</a:t>
                </a:r>
              </a:p>
              <a:p>
                <a14:m>
                  <m:oMath xmlns:m="http://schemas.openxmlformats.org/officeDocument/2006/math">
                    <m:acc>
                      <m:accPr>
                        <m:chr m:val="⃗"/>
                        <m:ctrlPr>
                          <a:rPr lang="en-US" i="1">
                            <a:latin typeface="Cambria Math" panose="02040503050406030204" pitchFamily="18" charset="0"/>
                          </a:rPr>
                        </m:ctrlPr>
                      </m:accPr>
                      <m:e>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e>
                    </m:acc>
                    <m:r>
                      <a:rPr lang="en-US" i="1">
                        <a:latin typeface="Cambria Math" panose="02040503050406030204" pitchFamily="18" charset="0"/>
                      </a:rPr>
                      <m:t> </m:t>
                    </m:r>
                    <m:r>
                      <a:rPr lang="en-US" i="1" dirty="0">
                        <a:latin typeface="Cambria Math" panose="02040503050406030204" pitchFamily="18" charset="0"/>
                        <a:ea typeface="Cambria Math" panose="02040503050406030204" pitchFamily="18" charset="0"/>
                      </a:rPr>
                      <m:t> </m:t>
                    </m:r>
                    <m:acc>
                      <m:accPr>
                        <m:chr m:val="⃗"/>
                        <m:ctrlPr>
                          <a:rPr lang="en-US" i="1" dirty="0">
                            <a:latin typeface="Cambria Math" panose="02040503050406030204" pitchFamily="18" charset="0"/>
                            <a:ea typeface="Cambria Math" panose="02040503050406030204" pitchFamily="18" charset="0"/>
                          </a:rPr>
                        </m:ctrlPr>
                      </m:accPr>
                      <m:e>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𝐸</m:t>
                            </m:r>
                          </m:e>
                          <m:sub>
                            <m:r>
                              <a:rPr lang="en-US" i="1" dirty="0">
                                <a:latin typeface="Cambria Math" panose="02040503050406030204" pitchFamily="18" charset="0"/>
                                <a:ea typeface="Cambria Math" panose="02040503050406030204" pitchFamily="18" charset="0"/>
                              </a:rPr>
                              <m:t>𝑠</m:t>
                            </m:r>
                          </m:sub>
                        </m:sSub>
                      </m:e>
                    </m:acc>
                  </m:oMath>
                </a14:m>
                <a:r>
                  <a:rPr lang="en-US"/>
                  <a:t> </a:t>
                </a:r>
                <a:r>
                  <a:rPr lang="en-US" smtClean="0"/>
                  <a:t>= </a:t>
                </a:r>
                <a14:m>
                  <m:oMath xmlns:m="http://schemas.openxmlformats.org/officeDocument/2006/math">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rPr>
                              <m:t>2</m:t>
                            </m:r>
                          </m:sup>
                        </m:sSup>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𝑥𝑠</m:t>
                            </m:r>
                          </m:sub>
                        </m:sSub>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𝑧</m:t>
                            </m:r>
                          </m:e>
                          <m:sup>
                            <m:r>
                              <a:rPr lang="en-US" b="0" i="1" smtClean="0">
                                <a:latin typeface="Cambria Math" panose="02040503050406030204" pitchFamily="18" charset="0"/>
                                <a:ea typeface="Cambria Math" panose="02040503050406030204" pitchFamily="18" charset="0"/>
                              </a:rPr>
                              <m:t>2</m:t>
                            </m:r>
                          </m:sup>
                        </m:sSup>
                      </m:den>
                    </m:f>
                  </m:oMath>
                </a14:m>
                <a:r>
                  <a:rPr lang="en-US" smtClean="0"/>
                  <a:t> = </a:t>
                </a:r>
                <a14:m>
                  <m:oMath xmlns:m="http://schemas.openxmlformats.org/officeDocument/2006/math">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𝜔𝜇</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𝜎</m:t>
                    </m:r>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𝑗</m:t>
                    </m:r>
                    <m:r>
                      <a:rPr lang="en-US" i="1" dirty="0">
                        <a:latin typeface="Cambria Math" panose="02040503050406030204" pitchFamily="18" charset="0"/>
                        <a:ea typeface="Cambria Math" panose="02040503050406030204" pitchFamily="18" charset="0"/>
                      </a:rPr>
                      <m:t>𝜔𝜀</m:t>
                    </m:r>
                    <m:r>
                      <a:rPr lang="en-US" i="1" dirty="0">
                        <a:latin typeface="Cambria Math" panose="02040503050406030204" pitchFamily="18" charset="0"/>
                        <a:ea typeface="Cambria Math" panose="02040503050406030204" pitchFamily="18" charset="0"/>
                      </a:rPr>
                      <m:t>)</m:t>
                    </m:r>
                  </m:oMath>
                </a14:m>
                <a:r>
                  <a:rPr lang="id-ID"/>
                  <a:t> </a:t>
                </a:r>
                <a14:m>
                  <m:oMath xmlns:m="http://schemas.openxmlformats.org/officeDocument/2006/math">
                    <m:sSub>
                      <m:sSubPr>
                        <m:ctrlPr>
                          <a:rPr lang="id-ID"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𝑥𝑠</m:t>
                        </m:r>
                      </m:sub>
                    </m:sSub>
                  </m:oMath>
                </a14:m>
                <a:r>
                  <a:rPr lang="en-US" smtClean="0"/>
                  <a:t> , fasor dari medan listrik berpolarisasi ke sb x.</a:t>
                </a:r>
              </a:p>
              <a:p>
                <a:r>
                  <a:rPr lang="en-US" smtClean="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m:t>
                            </m:r>
                          </m:e>
                          <m:sup>
                            <m:r>
                              <a:rPr lang="en-US" i="1">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𝑥𝑠</m:t>
                            </m:r>
                          </m:sub>
                        </m:sSub>
                      </m:num>
                      <m:den>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𝑧</m:t>
                            </m:r>
                          </m:e>
                          <m:sup>
                            <m:r>
                              <a:rPr lang="en-US" i="1">
                                <a:latin typeface="Cambria Math" panose="02040503050406030204" pitchFamily="18" charset="0"/>
                                <a:ea typeface="Cambria Math" panose="02040503050406030204" pitchFamily="18" charset="0"/>
                              </a:rPr>
                              <m:t>2</m:t>
                            </m:r>
                          </m:sup>
                        </m:sSup>
                      </m:den>
                    </m:f>
                  </m:oMath>
                </a14:m>
                <a:r>
                  <a:rPr lang="en-US" smtClean="0"/>
                  <a:t> = </a:t>
                </a:r>
                <a14:m>
                  <m:oMath xmlns:m="http://schemas.openxmlformats.org/officeDocument/2006/math">
                    <m:sSup>
                      <m:sSupPr>
                        <m:ctrlPr>
                          <a:rPr lang="id-ID" i="1" smtClean="0">
                            <a:latin typeface="Cambria Math" panose="02040503050406030204" pitchFamily="18" charset="0"/>
                          </a:rPr>
                        </m:ctrlPr>
                      </m:sSupPr>
                      <m:e>
                        <m:r>
                          <a:rPr lang="id-ID" i="1" smtClean="0">
                            <a:latin typeface="Cambria Math" panose="02040503050406030204" pitchFamily="18" charset="0"/>
                            <a:ea typeface="Cambria Math" panose="02040503050406030204" pitchFamily="18" charset="0"/>
                          </a:rPr>
                          <m:t>𝛾</m:t>
                        </m:r>
                      </m:e>
                      <m:sup>
                        <m:r>
                          <a:rPr lang="en-US" b="0" i="1" smtClean="0">
                            <a:latin typeface="Cambria Math" panose="02040503050406030204" pitchFamily="18" charset="0"/>
                          </a:rPr>
                          <m:t>2</m:t>
                        </m:r>
                      </m:sup>
                    </m:sSup>
                    <m:sSub>
                      <m:sSubPr>
                        <m:ctrlPr>
                          <a:rPr lang="id-ID"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𝑥𝑠</m:t>
                        </m:r>
                      </m:sub>
                    </m:sSub>
                  </m:oMath>
                </a14:m>
                <a:endParaRPr lang="en-US" smtClean="0"/>
              </a:p>
              <a:p>
                <a:r>
                  <a:rPr lang="en-US" smtClean="0"/>
                  <a:t>Dapat ditulis menjadi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𝑥𝑠</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r>
                          <a:rPr lang="en-US" b="0" i="1" smtClean="0">
                            <a:latin typeface="Cambria Math" panose="02040503050406030204" pitchFamily="18" charset="0"/>
                          </a:rPr>
                          <m:t>0</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𝑧</m:t>
                        </m:r>
                      </m:sup>
                    </m:sSup>
                  </m:oMath>
                </a14:m>
                <a:endParaRPr lang="en-US"/>
              </a:p>
              <a:p>
                <a:r>
                  <a:rPr lang="en-US" smtClean="0"/>
                  <a:t>Atau dapat juga ditulis dalam persamaan bentuk waktu medan Listrik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smtClean="0"/>
                  <a:t>(t).  </a:t>
                </a:r>
              </a:p>
              <a:p>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a:t>(</a:t>
                </a:r>
                <a:r>
                  <a:rPr lang="en-US" smtClean="0"/>
                  <a:t>t)</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𝑅𝑒</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0</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𝛽</m:t>
                                </m:r>
                              </m:e>
                            </m:d>
                            <m:r>
                              <a:rPr lang="en-US" b="0" i="1" smtClean="0">
                                <a:latin typeface="Cambria Math" panose="02040503050406030204" pitchFamily="18" charset="0"/>
                                <a:ea typeface="Cambria Math" panose="02040503050406030204" pitchFamily="18" charset="0"/>
                              </a:rPr>
                              <m:t>𝑧</m:t>
                            </m:r>
                          </m:sup>
                        </m:sSup>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sup>
                        </m:sSup>
                      </m:e>
                    </m:d>
                    <m:sSub>
                      <m:sSubPr>
                        <m:ctrlPr>
                          <a:rPr lang="en-US" b="0" i="1" smtClean="0">
                            <a:latin typeface="Cambria Math" panose="02040503050406030204" pitchFamily="18" charset="0"/>
                            <a:ea typeface="Cambria Math" panose="02040503050406030204" pitchFamily="18" charset="0"/>
                          </a:rPr>
                        </m:ctrlPr>
                      </m:sSubPr>
                      <m:e>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𝑎</m:t>
                            </m:r>
                          </m:e>
                        </m:acc>
                      </m:e>
                      <m:sub>
                        <m:r>
                          <a:rPr lang="en-US" b="0" i="1" smtClean="0">
                            <a:latin typeface="Cambria Math" panose="02040503050406030204" pitchFamily="18" charset="0"/>
                            <a:ea typeface="Cambria Math" panose="02040503050406030204" pitchFamily="18" charset="0"/>
                          </a:rPr>
                          <m:t>𝑥</m:t>
                        </m:r>
                      </m:sub>
                    </m:sSub>
                  </m:oMath>
                </a14:m>
                <a:endParaRPr lang="en-US" smtClean="0"/>
              </a:p>
              <a:p>
                <a:r>
                  <a:rPr lang="en-US" smtClean="0"/>
                  <a:t>Sehingga persamaan akhir menjadi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𝐸</m:t>
                        </m:r>
                      </m:e>
                      <m:sub>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0</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𝑧</m:t>
                        </m:r>
                      </m:sup>
                    </m:sSup>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cos</m:t>
                        </m:r>
                      </m:fName>
                      <m:e>
                        <m:d>
                          <m:dPr>
                            <m:ctrlPr>
                              <a:rPr lang="en-US" i="1" smtClean="0">
                                <a:latin typeface="Cambria Math" panose="02040503050406030204" pitchFamily="18" charset="0"/>
                                <a:ea typeface="Cambria Math" panose="02040503050406030204" pitchFamily="18" charset="0"/>
                              </a:rPr>
                            </m:ctrlPr>
                          </m:dPr>
                          <m:e>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𝑧</m:t>
                            </m:r>
                          </m:e>
                        </m:d>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i="1">
                            <a:latin typeface="Cambria Math" panose="02040503050406030204" pitchFamily="18" charset="0"/>
                            <a:ea typeface="Cambria Math" panose="02040503050406030204" pitchFamily="18" charset="0"/>
                          </a:rPr>
                          <m:t>𝑥</m:t>
                        </m:r>
                      </m:sub>
                    </m:sSub>
                  </m:oMath>
                </a14:m>
                <a:r>
                  <a:rPr lang="en-US" smtClean="0"/>
                  <a:t>                      </a:t>
                </a:r>
                <a:r>
                  <a:rPr lang="en-US" b="1" smtClean="0"/>
                  <a:t>pers.5</a:t>
                </a:r>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06" t="-1667"/>
                </a:stretch>
              </a:blipFill>
            </p:spPr>
            <p:txBody>
              <a:bodyPr/>
              <a:lstStyle/>
              <a:p>
                <a:r>
                  <a:rPr lang="en-US">
                    <a:noFill/>
                  </a:rPr>
                  <a:t> </a:t>
                </a:r>
              </a:p>
            </p:txBody>
          </p:sp>
        </mc:Fallback>
      </mc:AlternateContent>
    </p:spTree>
    <p:extLst>
      <p:ext uri="{BB962C8B-B14F-4D97-AF65-F5344CB8AC3E}">
        <p14:creationId xmlns:p14="http://schemas.microsoft.com/office/powerpoint/2010/main" val="2943238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0677"/>
          </a:xfrm>
        </p:spPr>
        <p:txBody>
          <a:bodyPr>
            <a:normAutofit fontScale="90000"/>
          </a:bodyPr>
          <a:lstStyle/>
          <a:p>
            <a:r>
              <a:rPr lang="en-US">
                <a:solidFill>
                  <a:srgbClr val="000000">
                    <a:lumMod val="75000"/>
                    <a:lumOff val="25000"/>
                  </a:srgbClr>
                </a:solidFill>
              </a:rPr>
              <a:t>2. Persamaan Gelombang Datar ( </a:t>
            </a:r>
            <a:r>
              <a:rPr lang="en-US" i="1">
                <a:solidFill>
                  <a:srgbClr val="000000">
                    <a:lumMod val="75000"/>
                    <a:lumOff val="25000"/>
                  </a:srgbClr>
                </a:solidFill>
              </a:rPr>
              <a:t>Plane Wave</a:t>
            </a:r>
            <a:r>
              <a:rPr lang="en-US">
                <a:solidFill>
                  <a:srgbClr val="000000">
                    <a:lumMod val="75000"/>
                    <a:lumOff val="25000"/>
                  </a:srgbClr>
                </a:solidFill>
              </a:rPr>
              <a:t>)</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775396"/>
                <a:ext cx="10058400" cy="4023360"/>
              </a:xfrm>
            </p:spPr>
            <p:txBody>
              <a:bodyPr>
                <a:normAutofit fontScale="92500" lnSpcReduction="20000"/>
              </a:bodyPr>
              <a:lstStyle/>
              <a:p>
                <a:pPr algn="just"/>
                <a:r>
                  <a:rPr lang="en-US" smtClean="0"/>
                  <a:t>Jika  medan listrik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oMath>
                </a14:m>
                <a:r>
                  <a:rPr lang="en-US" smtClean="0"/>
                  <a:t> dinyatakan dalam satuan Volt/ meter dan medan magnet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r>
                      <a:rPr lang="en-US" b="0" i="1" smtClean="0">
                        <a:latin typeface="Cambria Math" panose="02040503050406030204" pitchFamily="18" charset="0"/>
                      </a:rPr>
                      <m:t> </m:t>
                    </m:r>
                  </m:oMath>
                </a14:m>
                <a:r>
                  <a:rPr lang="en-US" smtClean="0"/>
                  <a:t> dinyatakan dalam Amper /meter, maka perbandingan dari medan </a:t>
                </a:r>
                <a:r>
                  <a:rPr lang="en-US"/>
                  <a:t>listrik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𝐸</m:t>
                        </m:r>
                      </m:e>
                    </m:acc>
                  </m:oMath>
                </a14:m>
                <a:r>
                  <a:rPr lang="en-US" smtClean="0"/>
                  <a:t> dan </a:t>
                </a:r>
                <a:r>
                  <a:rPr lang="en-US"/>
                  <a:t>medan magnet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𝐻</m:t>
                        </m:r>
                      </m:e>
                    </m:acc>
                  </m:oMath>
                </a14:m>
                <a:r>
                  <a:rPr lang="en-US" smtClean="0"/>
                  <a:t> adalah merupakan impedansi ( selanjutnya disebut impedansi karakteristik </a:t>
                </a:r>
                <a14:m>
                  <m:oMath xmlns:m="http://schemas.openxmlformats.org/officeDocument/2006/math">
                    <m:r>
                      <a:rPr lang="en-US" i="1">
                        <a:latin typeface="Cambria Math" panose="02040503050406030204" pitchFamily="18" charset="0"/>
                      </a:rPr>
                      <m:t> </m:t>
                    </m:r>
                    <m:r>
                      <a:rPr lang="en-US" i="1" smtClean="0">
                        <a:latin typeface="Cambria Math" panose="02040503050406030204" pitchFamily="18" charset="0"/>
                      </a:rPr>
                      <m:t>ɳ</m:t>
                    </m:r>
                  </m:oMath>
                </a14:m>
                <a:r>
                  <a:rPr lang="en-US" smtClean="0"/>
                  <a:t> ) dinyatakan dalam Ohm dapat ditulis menjadi :</a:t>
                </a:r>
              </a:p>
              <a:p>
                <a14:m>
                  <m:oMath xmlns:m="http://schemas.openxmlformats.org/officeDocument/2006/math">
                    <m:r>
                      <a:rPr lang="en-US" i="1">
                        <a:latin typeface="Cambria Math" panose="02040503050406030204" pitchFamily="18" charset="0"/>
                      </a:rPr>
                      <m:t>ɳ</m:t>
                    </m:r>
                  </m:oMath>
                </a14:m>
                <a:r>
                  <a:rPr lang="en-US" smtClean="0"/>
                  <a:t> = </a:t>
                </a:r>
                <a14:m>
                  <m:oMath xmlns:m="http://schemas.openxmlformats.org/officeDocument/2006/math">
                    <m:f>
                      <m:fPr>
                        <m:ctrlPr>
                          <a:rPr lang="en-US" i="1" smtClean="0">
                            <a:latin typeface="Cambria Math" panose="02040503050406030204" pitchFamily="18" charset="0"/>
                          </a:rPr>
                        </m:ctrlPr>
                      </m:fPr>
                      <m:num>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𝐸</m:t>
                            </m:r>
                          </m:e>
                        </m:acc>
                      </m:num>
                      <m:den>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𝐻</m:t>
                            </m:r>
                          </m:e>
                        </m:acc>
                      </m:den>
                    </m:f>
                  </m:oMath>
                </a14:m>
                <a:r>
                  <a:rPr lang="en-US" smtClean="0"/>
                  <a:t> =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𝜔𝜇</m:t>
                            </m:r>
                          </m:num>
                          <m:den>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𝜔𝜖</m:t>
                            </m:r>
                            <m:r>
                              <a:rPr lang="en-US" b="0" i="1" smtClean="0">
                                <a:latin typeface="Cambria Math" panose="02040503050406030204" pitchFamily="18" charset="0"/>
                                <a:ea typeface="Cambria Math" panose="02040503050406030204" pitchFamily="18" charset="0"/>
                              </a:rPr>
                              <m:t>)</m:t>
                            </m:r>
                          </m:den>
                        </m:f>
                      </m:e>
                    </m:rad>
                  </m:oMath>
                </a14:m>
                <a:r>
                  <a:rPr lang="en-US" smtClean="0"/>
                  <a:t>  =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𝜇</m:t>
                            </m:r>
                          </m:num>
                          <m:den>
                            <m:r>
                              <a:rPr lang="en-US" i="1" smtClean="0">
                                <a:latin typeface="Cambria Math" panose="02040503050406030204" pitchFamily="18" charset="0"/>
                                <a:ea typeface="Cambria Math" panose="02040503050406030204" pitchFamily="18" charset="0"/>
                              </a:rPr>
                              <m:t>𝜀</m:t>
                            </m:r>
                          </m:den>
                        </m:f>
                      </m:e>
                    </m:rad>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1−</m:t>
                            </m:r>
                            <m:r>
                              <a:rPr lang="en-US" b="0" i="1" smtClean="0">
                                <a:latin typeface="Cambria Math" panose="02040503050406030204" pitchFamily="18" charset="0"/>
                              </a:rPr>
                              <m:t>𝑗</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𝜔𝜀</m:t>
                                </m:r>
                              </m:den>
                            </m:f>
                          </m:e>
                        </m:rad>
                      </m:den>
                    </m:f>
                    <m:r>
                      <a:rPr lang="en-US" b="0" i="0" smtClean="0">
                        <a:latin typeface="Cambria Math" panose="02040503050406030204" pitchFamily="18" charset="0"/>
                      </a:rPr>
                      <m:t>     ;</m:t>
                    </m:r>
                  </m:oMath>
                </a14:m>
                <a:r>
                  <a:rPr lang="en-US" smtClean="0"/>
                  <a:t>      (</a:t>
                </a:r>
                <a14:m>
                  <m:oMath xmlns:m="http://schemas.openxmlformats.org/officeDocument/2006/math">
                    <m:d>
                      <m:dPr>
                        <m:begChr m:val="|"/>
                        <m:endChr m:val="|"/>
                        <m:ctrlPr>
                          <a:rPr lang="en-US" i="1" smtClean="0">
                            <a:latin typeface="Cambria Math" panose="02040503050406030204" pitchFamily="18" charset="0"/>
                          </a:rPr>
                        </m:ctrlPr>
                      </m:dPr>
                      <m:e>
                        <m:r>
                          <a:rPr lang="en-US" i="1">
                            <a:latin typeface="Cambria Math" panose="02040503050406030204" pitchFamily="18" charset="0"/>
                          </a:rPr>
                          <m:t>ɳ</m:t>
                        </m:r>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&lt;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𝜃</m:t>
                        </m:r>
                      </m:e>
                      <m:sub>
                        <m:r>
                          <a:rPr lang="en-US" b="0" i="1" smtClean="0">
                            <a:latin typeface="Cambria Math" panose="02040503050406030204" pitchFamily="18" charset="0"/>
                            <a:ea typeface="Cambria Math" panose="02040503050406030204" pitchFamily="18" charset="0"/>
                          </a:rPr>
                          <m:t>𝑛</m:t>
                        </m:r>
                      </m:sub>
                    </m:sSub>
                  </m:oMath>
                </a14:m>
                <a:r>
                  <a:rPr lang="en-US" smtClean="0"/>
                  <a:t>)  untuk </a:t>
                </a:r>
                <a14:m>
                  <m:oMath xmlns:m="http://schemas.openxmlformats.org/officeDocument/2006/math">
                    <m:r>
                      <a:rPr lang="en-US" i="1">
                        <a:latin typeface="Cambria Math" panose="02040503050406030204" pitchFamily="18" charset="0"/>
                      </a:rPr>
                      <m:t>ɳ</m:t>
                    </m:r>
                  </m:oMath>
                </a14:m>
                <a:r>
                  <a:rPr lang="en-US" smtClean="0"/>
                  <a:t>  kompleks                                    </a:t>
                </a:r>
                <a:r>
                  <a:rPr lang="en-US" b="1" smtClean="0"/>
                  <a:t>pers.6</a:t>
                </a:r>
              </a:p>
              <a:p>
                <a:r>
                  <a:rPr lang="en-US" smtClean="0"/>
                  <a:t>dimana </a:t>
                </a:r>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𝑟</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0</m:t>
                        </m:r>
                      </m:sub>
                    </m:sSub>
                    <m:r>
                      <a:rPr lang="en-US" b="0" i="1" smtClean="0">
                        <a:latin typeface="Cambria Math" panose="02040503050406030204" pitchFamily="18" charset="0"/>
                        <a:ea typeface="Cambria Math" panose="02040503050406030204" pitchFamily="18" charset="0"/>
                      </a:rPr>
                      <m:t> </m:t>
                    </m:r>
                  </m:oMath>
                </a14:m>
                <a:r>
                  <a:rPr lang="en-US" smtClean="0"/>
                  <a:t>dan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𝑟</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0</m:t>
                        </m:r>
                      </m:sub>
                    </m:sSub>
                  </m:oMath>
                </a14:m>
                <a:r>
                  <a:rPr lang="en-US" smtClean="0"/>
                  <a:t> </a:t>
                </a:r>
              </a:p>
              <a:p>
                <a:r>
                  <a:rPr lang="en-US" smtClean="0"/>
                  <a:t>Dengan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 </m:t>
                        </m:r>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0</m:t>
                        </m:r>
                      </m:sub>
                    </m:sSub>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num>
                      <m:den>
                        <m:r>
                          <a:rPr lang="en-US" b="0" i="1" smtClean="0">
                            <a:latin typeface="Cambria Math" panose="02040503050406030204" pitchFamily="18" charset="0"/>
                          </a:rPr>
                          <m:t>36</m:t>
                        </m:r>
                        <m:r>
                          <a:rPr lang="en-US" b="0" i="1" smtClean="0">
                            <a:latin typeface="Cambria Math" panose="02040503050406030204" pitchFamily="18" charset="0"/>
                            <a:ea typeface="Cambria Math" panose="02040503050406030204" pitchFamily="18" charset="0"/>
                          </a:rPr>
                          <m:t>𝜋</m:t>
                        </m:r>
                      </m:den>
                    </m:f>
                  </m:oMath>
                </a14:m>
                <a:r>
                  <a:rPr lang="en-US" smtClean="0"/>
                  <a:t>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    </m:t>
                        </m:r>
                        <m:r>
                          <a:rPr lang="en-US" b="0" i="1" smtClean="0">
                            <a:latin typeface="Cambria Math" panose="02040503050406030204" pitchFamily="18" charset="0"/>
                          </a:rPr>
                          <m:t>𝐹</m:t>
                        </m:r>
                      </m:num>
                      <m:den>
                        <m:r>
                          <a:rPr lang="en-US" b="0" i="1" smtClean="0">
                            <a:latin typeface="Cambria Math" panose="02040503050406030204" pitchFamily="18" charset="0"/>
                          </a:rPr>
                          <m:t>𝑚</m:t>
                        </m:r>
                      </m:den>
                    </m:f>
                  </m:oMath>
                </a14:m>
                <a:endParaRPr lang="en-US" smtClean="0"/>
              </a:p>
              <a:p>
                <a:r>
                  <a:rPr lang="en-US"/>
                  <a:t> </a:t>
                </a:r>
                <a:r>
                  <a:rPr lang="en-US" smtClean="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m:t>
                    </m:r>
                  </m:oMath>
                </a14:m>
                <a:r>
                  <a:rPr lang="en-US" smtClean="0"/>
                  <a: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−7</m:t>
                        </m:r>
                      </m:sup>
                    </m:sSup>
                    <m:r>
                      <a:rPr lang="en-US" b="0" i="1" smtClean="0">
                        <a:latin typeface="Cambria Math" panose="02040503050406030204" pitchFamily="18" charset="0"/>
                        <a:ea typeface="Cambria Math" panose="02040503050406030204" pitchFamily="18" charset="0"/>
                      </a:rPr>
                      <m:t> </m:t>
                    </m:r>
                  </m:oMath>
                </a14:m>
                <a:r>
                  <a:rPr lang="en-US" smtClean="0"/>
                  <a:t>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𝐻</m:t>
                        </m:r>
                      </m:num>
                      <m:den>
                        <m:r>
                          <a:rPr lang="en-US" b="0" i="1" smtClean="0">
                            <a:latin typeface="Cambria Math" panose="02040503050406030204" pitchFamily="18" charset="0"/>
                          </a:rPr>
                          <m:t>𝑚</m:t>
                        </m:r>
                      </m:den>
                    </m:f>
                  </m:oMath>
                </a14:m>
                <a:endParaRPr lang="en-US" smtClean="0"/>
              </a:p>
              <a:p>
                <a:r>
                  <a:rPr lang="en-US" smtClean="0"/>
                  <a:t>Sehingga dari </a:t>
                </a:r>
                <a:r>
                  <a:rPr lang="en-US" b="1" smtClean="0"/>
                  <a:t>pers.5</a:t>
                </a:r>
                <a:r>
                  <a:rPr lang="en-US" smtClean="0"/>
                  <a:t> medan magnet H dapat ditulis :</a:t>
                </a:r>
              </a:p>
              <a:p>
                <a:r>
                  <a:rPr lang="en-US" smtClean="0"/>
                  <a:t>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𝐻</m:t>
                        </m:r>
                      </m:e>
                    </m:acc>
                  </m:oMath>
                </a14:m>
                <a:r>
                  <a:rPr lang="en-US"/>
                  <a:t>(t)</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𝑥</m:t>
                            </m:r>
                            <m:r>
                              <a:rPr lang="en-US" b="0" i="1" smtClean="0">
                                <a:latin typeface="Cambria Math" panose="02040503050406030204" pitchFamily="18" charset="0"/>
                              </a:rPr>
                              <m:t>0</m:t>
                            </m:r>
                          </m:sub>
                        </m:sSub>
                      </m:num>
                      <m:den>
                        <m:d>
                          <m:dPr>
                            <m:begChr m:val="|"/>
                            <m:endChr m:val="|"/>
                            <m:ctrlPr>
                              <a:rPr lang="en-US" i="1">
                                <a:latin typeface="Cambria Math" panose="02040503050406030204" pitchFamily="18" charset="0"/>
                              </a:rPr>
                            </m:ctrlPr>
                          </m:dPr>
                          <m:e>
                            <m:r>
                              <a:rPr lang="en-US" i="1">
                                <a:latin typeface="Cambria Math" panose="02040503050406030204" pitchFamily="18" charset="0"/>
                              </a:rPr>
                              <m:t>ɳ</m:t>
                            </m:r>
                          </m:e>
                        </m:d>
                      </m:den>
                    </m:f>
                    <m:r>
                      <a:rPr lang="en-US" b="0" i="1" smtClean="0">
                        <a:latin typeface="Cambria Math" panose="02040503050406030204" pitchFamily="18" charset="0"/>
                        <a:ea typeface="Cambria Math" panose="02040503050406030204" pitchFamily="18" charset="0"/>
                      </a:rPr>
                      <m:t>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𝑧</m:t>
                        </m:r>
                      </m:sup>
                    </m:sSup>
                    <m:func>
                      <m:funcPr>
                        <m:ctrlPr>
                          <a:rPr lang="en-US" i="1">
                            <a:latin typeface="Cambria Math" panose="02040503050406030204" pitchFamily="18" charset="0"/>
                            <a:ea typeface="Cambria Math" panose="02040503050406030204" pitchFamily="18" charset="0"/>
                          </a:rPr>
                        </m:ctrlPr>
                      </m:funcPr>
                      <m:fName>
                        <m:r>
                          <m:rPr>
                            <m:sty m:val="p"/>
                          </m:rPr>
                          <a:rPr lang="en-US">
                            <a:latin typeface="Cambria Math" panose="02040503050406030204" pitchFamily="18" charset="0"/>
                            <a:ea typeface="Cambria Math" panose="02040503050406030204" pitchFamily="18" charset="0"/>
                          </a:rPr>
                          <m:t>cos</m:t>
                        </m:r>
                      </m:fName>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𝜃</m:t>
                                </m:r>
                              </m:e>
                              <m:sub>
                                <m:r>
                                  <a:rPr lang="en-US" i="1">
                                    <a:latin typeface="Cambria Math" panose="02040503050406030204" pitchFamily="18" charset="0"/>
                                    <a:ea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  </m:t>
                        </m:r>
                      </m:e>
                    </m:func>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𝑎</m:t>
                            </m:r>
                          </m:e>
                        </m:acc>
                      </m:e>
                      <m:sub>
                        <m:r>
                          <a:rPr lang="en-US" b="0" i="1" smtClean="0">
                            <a:latin typeface="Cambria Math" panose="02040503050406030204" pitchFamily="18" charset="0"/>
                            <a:ea typeface="Cambria Math" panose="02040503050406030204" pitchFamily="18" charset="0"/>
                          </a:rPr>
                          <m:t>𝑦</m:t>
                        </m:r>
                      </m:sub>
                    </m:sSub>
                  </m:oMath>
                </a14:m>
                <a:r>
                  <a:rPr lang="en-US" smtClean="0"/>
                  <a:t>                                                       	          </a:t>
                </a:r>
                <a:r>
                  <a:rPr lang="en-US" b="1" smtClean="0"/>
                  <a:t>pers.7</a:t>
                </a:r>
              </a:p>
              <a:p>
                <a:endParaRPr lang="en-US" smtClean="0"/>
              </a:p>
              <a:p>
                <a:endParaRPr lang="en-US"/>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775396"/>
                <a:ext cx="10058400" cy="4023360"/>
              </a:xfrm>
              <a:blipFill rotWithShape="0">
                <a:blip r:embed="rId2"/>
                <a:stretch>
                  <a:fillRect l="-545" t="-2121" r="-1455"/>
                </a:stretch>
              </a:blipFill>
            </p:spPr>
            <p:txBody>
              <a:bodyPr/>
              <a:lstStyle/>
              <a:p>
                <a:r>
                  <a:rPr lang="en-US">
                    <a:noFill/>
                  </a:rPr>
                  <a:t> </a:t>
                </a:r>
              </a:p>
            </p:txBody>
          </p:sp>
        </mc:Fallback>
      </mc:AlternateContent>
    </p:spTree>
    <p:extLst>
      <p:ext uri="{BB962C8B-B14F-4D97-AF65-F5344CB8AC3E}">
        <p14:creationId xmlns:p14="http://schemas.microsoft.com/office/powerpoint/2010/main" val="2551574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1484</TotalTime>
  <Words>909</Words>
  <Application>Microsoft Office PowerPoint</Application>
  <PresentationFormat>Widescreen</PresentationFormat>
  <Paragraphs>207</Paragraphs>
  <Slides>27</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Calibri Light</vt:lpstr>
      <vt:lpstr>Cambria Math</vt:lpstr>
      <vt:lpstr>Symbol</vt:lpstr>
      <vt:lpstr>Wingdings</vt:lpstr>
      <vt:lpstr>Retrospect</vt:lpstr>
      <vt:lpstr>Equation</vt:lpstr>
      <vt:lpstr>ELEKTROMAGNETIKA TERAPAN</vt:lpstr>
      <vt:lpstr>POKOK BAHASAN</vt:lpstr>
      <vt:lpstr>1. Definisi Gelombang Datar ( Plane Wave)</vt:lpstr>
      <vt:lpstr>1. Definisi Gelombang Datar ( Plane Wave)</vt:lpstr>
      <vt:lpstr>2. Persamaan Gelombang Datar ( Plane Wave)</vt:lpstr>
      <vt:lpstr>2. Persamaan Gelombang Datar ( Plane Wave)</vt:lpstr>
      <vt:lpstr>2. Persamaan Gelombang Datar ( Plane Wave)</vt:lpstr>
      <vt:lpstr>2. Persamaan Gelombang Datar ( Plane Wave)</vt:lpstr>
      <vt:lpstr>2. Persamaan Gelombang Datar ( Plane Wave)</vt:lpstr>
      <vt:lpstr>2. Persamaan Gelombang Datar ( Plane Wave)</vt:lpstr>
      <vt:lpstr>2. Persamaan Gelombang Datar ( Plane Wave)</vt:lpstr>
      <vt:lpstr>2. Persamaan Gelombang Datar ( Plane Wave)</vt:lpstr>
      <vt:lpstr>3. Vector Poynting </vt:lpstr>
      <vt:lpstr>3. Vector Poynting </vt:lpstr>
      <vt:lpstr>3. Vector Poynting </vt:lpstr>
      <vt:lpstr>3. Vector Poynting </vt:lpstr>
      <vt:lpstr>4.Gerak Gelombang dalam Ruang Hampa</vt:lpstr>
      <vt:lpstr>4.Gerak Gelombang dalam Ruang Hampa</vt:lpstr>
      <vt:lpstr>5. Gerak Gelombang dalam Dielektrik Sempurna</vt:lpstr>
      <vt:lpstr>5. Gerak Gelombang dalam Dielektrik Sempurna</vt:lpstr>
      <vt:lpstr>6. Penjalaran Gelombang pada Konduktor yang Baik</vt:lpstr>
      <vt:lpstr>6. Penjalaran Gelombang pada Konduktor yang Baik</vt:lpstr>
      <vt:lpstr>6. Penjalaran Gelombang pada Konduktor yang Baik</vt:lpstr>
      <vt:lpstr>6. Penjalaran Gelombang pada Konduktor yang Baik</vt:lpstr>
      <vt:lpstr>7. Polarisasi Gelombang</vt:lpstr>
      <vt:lpstr>7. Polarisasi Gelombang</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 KOMUNIKASI</dc:title>
  <dc:creator>hasanah.putri</dc:creator>
  <cp:lastModifiedBy>UNANG SUNARYA</cp:lastModifiedBy>
  <cp:revision>113</cp:revision>
  <dcterms:created xsi:type="dcterms:W3CDTF">2015-04-01T02:37:16Z</dcterms:created>
  <dcterms:modified xsi:type="dcterms:W3CDTF">2015-11-20T02:50:50Z</dcterms:modified>
</cp:coreProperties>
</file>