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69" r:id="rId3"/>
    <p:sldId id="265" r:id="rId4"/>
    <p:sldId id="270" r:id="rId5"/>
    <p:sldId id="271" r:id="rId6"/>
    <p:sldId id="272" r:id="rId7"/>
    <p:sldId id="273" r:id="rId8"/>
    <p:sldId id="274" r:id="rId9"/>
    <p:sldId id="275" r:id="rId10"/>
    <p:sldId id="278" r:id="rId11"/>
    <p:sldId id="277"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76" r:id="rId27"/>
    <p:sldId id="294" r:id="rId28"/>
    <p:sldId id="296" r:id="rId29"/>
    <p:sldId id="295" r:id="rId30"/>
    <p:sldId id="297" r:id="rId31"/>
    <p:sldId id="298" r:id="rId32"/>
    <p:sldId id="299" r:id="rId33"/>
    <p:sldId id="301" r:id="rId34"/>
    <p:sldId id="300" r:id="rId35"/>
    <p:sldId id="303" r:id="rId36"/>
    <p:sldId id="304" r:id="rId37"/>
    <p:sldId id="302" r:id="rId38"/>
    <p:sldId id="305" r:id="rId39"/>
    <p:sldId id="307" r:id="rId40"/>
    <p:sldId id="306" r:id="rId41"/>
    <p:sldId id="308" r:id="rId42"/>
    <p:sldId id="309" r:id="rId43"/>
    <p:sldId id="293" r:id="rId44"/>
    <p:sldId id="311" r:id="rId45"/>
    <p:sldId id="310" r:id="rId46"/>
    <p:sldId id="26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074"/>
    <a:srgbClr val="1B0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562" autoAdjust="0"/>
  </p:normalViewPr>
  <p:slideViewPr>
    <p:cSldViewPr snapToGrid="0">
      <p:cViewPr varScale="1">
        <p:scale>
          <a:sx n="68" d="100"/>
          <a:sy n="68" d="100"/>
        </p:scale>
        <p:origin x="816" y="66"/>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1944"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emf"/><Relationship Id="rId6" Type="http://schemas.openxmlformats.org/officeDocument/2006/relationships/image" Target="../media/image74.wmf"/><Relationship Id="rId11" Type="http://schemas.openxmlformats.org/officeDocument/2006/relationships/image" Target="../media/image79.wmf"/><Relationship Id="rId5" Type="http://schemas.openxmlformats.org/officeDocument/2006/relationships/image" Target="../media/image73.wmf"/><Relationship Id="rId10" Type="http://schemas.openxmlformats.org/officeDocument/2006/relationships/image" Target="../media/image78.wmf"/><Relationship Id="rId4" Type="http://schemas.openxmlformats.org/officeDocument/2006/relationships/image" Target="../media/image72.wmf"/><Relationship Id="rId9"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4.wmf"/><Relationship Id="rId5" Type="http://schemas.openxmlformats.org/officeDocument/2006/relationships/image" Target="../media/image91.wmf"/><Relationship Id="rId4" Type="http://schemas.openxmlformats.org/officeDocument/2006/relationships/image" Target="../media/image9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wmf"/><Relationship Id="rId1" Type="http://schemas.openxmlformats.org/officeDocument/2006/relationships/image" Target="../media/image9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92.wmf"/><Relationship Id="rId1" Type="http://schemas.openxmlformats.org/officeDocument/2006/relationships/image" Target="../media/image9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1.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6.wmf"/><Relationship Id="rId1" Type="http://schemas.openxmlformats.org/officeDocument/2006/relationships/image" Target="../media/image108.wmf"/><Relationship Id="rId4" Type="http://schemas.openxmlformats.org/officeDocument/2006/relationships/image" Target="../media/image12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92.wmf"/><Relationship Id="rId1" Type="http://schemas.openxmlformats.org/officeDocument/2006/relationships/image" Target="../media/image12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image" Target="../media/image13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3.wmf"/><Relationship Id="rId1" Type="http://schemas.openxmlformats.org/officeDocument/2006/relationships/image" Target="../media/image11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13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6D765-9544-45B1-A10F-D21400420F10}" type="datetimeFigureOut">
              <a:rPr lang="id-ID" smtClean="0"/>
              <a:t>20/11/2015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2F2AA-C6BD-4E46-858A-205DE6CDD3CA}" type="slidenum">
              <a:rPr lang="id-ID" smtClean="0"/>
              <a:t>‹#›</a:t>
            </a:fld>
            <a:endParaRPr lang="id-ID"/>
          </a:p>
        </p:txBody>
      </p:sp>
    </p:spTree>
    <p:extLst>
      <p:ext uri="{BB962C8B-B14F-4D97-AF65-F5344CB8AC3E}">
        <p14:creationId xmlns:p14="http://schemas.microsoft.com/office/powerpoint/2010/main" val="4622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a:t>
            </a:fld>
            <a:endParaRPr lang="id-ID"/>
          </a:p>
        </p:txBody>
      </p:sp>
    </p:spTree>
    <p:extLst>
      <p:ext uri="{BB962C8B-B14F-4D97-AF65-F5344CB8AC3E}">
        <p14:creationId xmlns:p14="http://schemas.microsoft.com/office/powerpoint/2010/main" val="699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11</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12</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13</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14</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15</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16</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17</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18</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19</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20</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a:t>
            </a:fld>
            <a:endParaRPr lang="id-ID"/>
          </a:p>
        </p:txBody>
      </p:sp>
    </p:spTree>
    <p:extLst>
      <p:ext uri="{BB962C8B-B14F-4D97-AF65-F5344CB8AC3E}">
        <p14:creationId xmlns:p14="http://schemas.microsoft.com/office/powerpoint/2010/main" val="104813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21</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22</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23</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24</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25</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26</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27</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28</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29</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30</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a:t>
            </a:fld>
            <a:endParaRPr lang="id-ID"/>
          </a:p>
        </p:txBody>
      </p:sp>
    </p:spTree>
    <p:extLst>
      <p:ext uri="{BB962C8B-B14F-4D97-AF65-F5344CB8AC3E}">
        <p14:creationId xmlns:p14="http://schemas.microsoft.com/office/powerpoint/2010/main" val="181394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31</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32</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33</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34</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35</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36</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37</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38</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39</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40</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5</a:t>
            </a:fld>
            <a:endParaRPr lang="id-ID"/>
          </a:p>
        </p:txBody>
      </p:sp>
    </p:spTree>
    <p:extLst>
      <p:ext uri="{BB962C8B-B14F-4D97-AF65-F5344CB8AC3E}">
        <p14:creationId xmlns:p14="http://schemas.microsoft.com/office/powerpoint/2010/main" val="3001430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41</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42</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43</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44</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45</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46</a:t>
            </a:fld>
            <a:endParaRPr lang="id-ID"/>
          </a:p>
        </p:txBody>
      </p:sp>
    </p:spTree>
    <p:extLst>
      <p:ext uri="{BB962C8B-B14F-4D97-AF65-F5344CB8AC3E}">
        <p14:creationId xmlns:p14="http://schemas.microsoft.com/office/powerpoint/2010/main" val="108976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6</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7</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8</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9</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10</a:t>
            </a:fld>
            <a:endParaRPr lang="id-ID"/>
          </a:p>
        </p:txBody>
      </p:sp>
    </p:spTree>
    <p:extLst>
      <p:ext uri="{BB962C8B-B14F-4D97-AF65-F5344CB8AC3E}">
        <p14:creationId xmlns:p14="http://schemas.microsoft.com/office/powerpoint/2010/main" val="276647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s://www.youtube.com/watch?v=KtvdaeYKCLE"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3KkOqVEa1oI" TargetMode="External"/><Relationship Id="rId5" Type="http://schemas.openxmlformats.org/officeDocument/2006/relationships/image" Target="../media/image38.jpe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1.wmf"/><Relationship Id="rId3" Type="http://schemas.openxmlformats.org/officeDocument/2006/relationships/notesSlide" Target="../notesSlides/notesSlide12.xml"/><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png"/><Relationship Id="rId11" Type="http://schemas.openxmlformats.org/officeDocument/2006/relationships/image" Target="../media/image40.wmf"/><Relationship Id="rId5" Type="http://schemas.openxmlformats.org/officeDocument/2006/relationships/image" Target="../media/image4.jpg"/><Relationship Id="rId15" Type="http://schemas.openxmlformats.org/officeDocument/2006/relationships/image" Target="../media/image42.wmf"/><Relationship Id="rId10" Type="http://schemas.openxmlformats.org/officeDocument/2006/relationships/oleObject" Target="../embeddings/oleObject17.bin"/><Relationship Id="rId4" Type="http://schemas.openxmlformats.org/officeDocument/2006/relationships/image" Target="../media/image3.jpg"/><Relationship Id="rId9" Type="http://schemas.openxmlformats.org/officeDocument/2006/relationships/image" Target="../media/image44.jpeg"/><Relationship Id="rId1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9.jpeg"/><Relationship Id="rId3" Type="http://schemas.openxmlformats.org/officeDocument/2006/relationships/notesSlide" Target="../notesSlides/notesSlide13.xml"/><Relationship Id="rId7" Type="http://schemas.openxmlformats.org/officeDocument/2006/relationships/image" Target="../media/image4.jpg"/><Relationship Id="rId12"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jpg"/><Relationship Id="rId11" Type="http://schemas.openxmlformats.org/officeDocument/2006/relationships/image" Target="../media/image47.wmf"/><Relationship Id="rId5" Type="http://schemas.openxmlformats.org/officeDocument/2006/relationships/image" Target="../media/image45.png"/><Relationship Id="rId10" Type="http://schemas.openxmlformats.org/officeDocument/2006/relationships/oleObject" Target="../embeddings/oleObject22.bin"/><Relationship Id="rId4" Type="http://schemas.openxmlformats.org/officeDocument/2006/relationships/oleObject" Target="../embeddings/oleObject20.bin"/><Relationship Id="rId9" Type="http://schemas.openxmlformats.org/officeDocument/2006/relationships/image" Target="../media/image4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52.wmf"/><Relationship Id="rId3" Type="http://schemas.openxmlformats.org/officeDocument/2006/relationships/notesSlide" Target="../notesSlides/notesSlide14.xml"/><Relationship Id="rId7" Type="http://schemas.openxmlformats.org/officeDocument/2006/relationships/image" Target="../media/image54.png"/><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jpg"/><Relationship Id="rId11" Type="http://schemas.openxmlformats.org/officeDocument/2006/relationships/image" Target="../media/image51.wmf"/><Relationship Id="rId5" Type="http://schemas.openxmlformats.org/officeDocument/2006/relationships/image" Target="../media/image3.jpg"/><Relationship Id="rId10" Type="http://schemas.openxmlformats.org/officeDocument/2006/relationships/oleObject" Target="../embeddings/oleObject24.bin"/><Relationship Id="rId4" Type="http://schemas.openxmlformats.org/officeDocument/2006/relationships/image" Target="../media/image53.png"/><Relationship Id="rId9" Type="http://schemas.openxmlformats.org/officeDocument/2006/relationships/image" Target="../media/image50.wmf"/><Relationship Id="rId1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youtube.com/watch?v=uoQelu7XRj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e1VVyMnIcnQ" TargetMode="External"/><Relationship Id="rId5" Type="http://schemas.openxmlformats.org/officeDocument/2006/relationships/image" Target="../media/image55.jpe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watch?v=N7tIi71-AjA" TargetMode="External"/><Relationship Id="rId5" Type="http://schemas.openxmlformats.org/officeDocument/2006/relationships/image" Target="../media/image56.jpe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notesSlide" Target="../notesSlides/notesSlide18.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notesSlide" Target="../notesSlides/notesSlide19.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jpeg"/><Relationship Id="rId5" Type="http://schemas.openxmlformats.org/officeDocument/2006/relationships/image" Target="../media/image4.jpg"/><Relationship Id="rId10" Type="http://schemas.openxmlformats.org/officeDocument/2006/relationships/image" Target="../media/image63.png"/><Relationship Id="rId4" Type="http://schemas.openxmlformats.org/officeDocument/2006/relationships/image" Target="../media/image3.jp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tube.com/watch?v=kdomJQvxPZE" TargetMode="External"/><Relationship Id="rId5" Type="http://schemas.openxmlformats.org/officeDocument/2006/relationships/image" Target="../media/image59.jpe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68.jpeg"/><Relationship Id="rId3" Type="http://schemas.openxmlformats.org/officeDocument/2006/relationships/notesSlide" Target="../notesSlides/notesSlide21.xml"/><Relationship Id="rId7" Type="http://schemas.openxmlformats.org/officeDocument/2006/relationships/image" Target="../media/image64.emf"/><Relationship Id="rId12"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oleObject" Target="../embeddings/oleObject30.bin"/><Relationship Id="rId5" Type="http://schemas.openxmlformats.org/officeDocument/2006/relationships/image" Target="../media/image4.jpg"/><Relationship Id="rId10" Type="http://schemas.openxmlformats.org/officeDocument/2006/relationships/image" Target="../media/image65.emf"/><Relationship Id="rId4" Type="http://schemas.openxmlformats.org/officeDocument/2006/relationships/image" Target="../media/image3.jpg"/><Relationship Id="rId9"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youtube.com/watch?v=nOSJ6nxHiH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youtube.com/watch?v=kckxzBUxTHg" TargetMode="External"/><Relationship Id="rId5" Type="http://schemas.openxmlformats.org/officeDocument/2006/relationships/image" Target="../media/image68.jpe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3.bin"/><Relationship Id="rId18" Type="http://schemas.openxmlformats.org/officeDocument/2006/relationships/image" Target="../media/image73.wmf"/><Relationship Id="rId26" Type="http://schemas.openxmlformats.org/officeDocument/2006/relationships/image" Target="../media/image77.wmf"/><Relationship Id="rId3" Type="http://schemas.openxmlformats.org/officeDocument/2006/relationships/audio" Target="../media/media4.wav"/><Relationship Id="rId21" Type="http://schemas.openxmlformats.org/officeDocument/2006/relationships/oleObject" Target="../embeddings/oleObject37.bin"/><Relationship Id="rId7" Type="http://schemas.openxmlformats.org/officeDocument/2006/relationships/image" Target="../media/image4.jpg"/><Relationship Id="rId12" Type="http://schemas.openxmlformats.org/officeDocument/2006/relationships/image" Target="../media/image70.w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microsoft.com/office/2007/relationships/media" Target="../media/media4.wav"/><Relationship Id="rId16" Type="http://schemas.openxmlformats.org/officeDocument/2006/relationships/image" Target="../media/image72.wmf"/><Relationship Id="rId20" Type="http://schemas.openxmlformats.org/officeDocument/2006/relationships/image" Target="../media/image74.wmf"/><Relationship Id="rId29" Type="http://schemas.openxmlformats.org/officeDocument/2006/relationships/oleObject" Target="../embeddings/oleObject41.bin"/><Relationship Id="rId1" Type="http://schemas.openxmlformats.org/officeDocument/2006/relationships/vmlDrawing" Target="../drawings/vmlDrawing10.vml"/><Relationship Id="rId6" Type="http://schemas.openxmlformats.org/officeDocument/2006/relationships/image" Target="../media/image3.jpg"/><Relationship Id="rId11" Type="http://schemas.openxmlformats.org/officeDocument/2006/relationships/oleObject" Target="../embeddings/oleObject32.bin"/><Relationship Id="rId24" Type="http://schemas.openxmlformats.org/officeDocument/2006/relationships/image" Target="../media/image76.wmf"/><Relationship Id="rId32" Type="http://schemas.openxmlformats.org/officeDocument/2006/relationships/image" Target="../media/image5.png"/><Relationship Id="rId5" Type="http://schemas.openxmlformats.org/officeDocument/2006/relationships/notesSlide" Target="../notesSlides/notesSlide23.xml"/><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78.wmf"/><Relationship Id="rId10" Type="http://schemas.openxmlformats.org/officeDocument/2006/relationships/image" Target="../media/image69.emf"/><Relationship Id="rId19" Type="http://schemas.openxmlformats.org/officeDocument/2006/relationships/oleObject" Target="../embeddings/oleObject36.bin"/><Relationship Id="rId31" Type="http://schemas.openxmlformats.org/officeDocument/2006/relationships/image" Target="../media/image80.png"/><Relationship Id="rId4" Type="http://schemas.openxmlformats.org/officeDocument/2006/relationships/slideLayout" Target="../slideLayouts/slideLayout2.xml"/><Relationship Id="rId9" Type="http://schemas.openxmlformats.org/officeDocument/2006/relationships/oleObject" Target="../embeddings/Microsoft_Word_97_-_2003_Document1.doc"/><Relationship Id="rId14" Type="http://schemas.openxmlformats.org/officeDocument/2006/relationships/image" Target="../media/image71.wmf"/><Relationship Id="rId22" Type="http://schemas.openxmlformats.org/officeDocument/2006/relationships/image" Target="../media/image75.wmf"/><Relationship Id="rId27" Type="http://schemas.openxmlformats.org/officeDocument/2006/relationships/oleObject" Target="../embeddings/oleObject40.bin"/><Relationship Id="rId30" Type="http://schemas.openxmlformats.org/officeDocument/2006/relationships/image" Target="../media/image79.wmf"/></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ube.com/watch?v=9Tm2c6NJH4Y" TargetMode="External"/><Relationship Id="rId5" Type="http://schemas.openxmlformats.org/officeDocument/2006/relationships/image" Target="../media/image80.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notesSlide" Target="../notesSlides/notesSlide25.xml"/><Relationship Id="rId7"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2.bin"/><Relationship Id="rId5" Type="http://schemas.openxmlformats.org/officeDocument/2006/relationships/image" Target="../media/image4.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6.xml"/><Relationship Id="rId7"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3.bin"/><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3.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7.xml"/><Relationship Id="rId7"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5.bin"/><Relationship Id="rId11" Type="http://schemas.openxmlformats.org/officeDocument/2006/relationships/image" Target="../media/image86.wmf"/><Relationship Id="rId5" Type="http://schemas.openxmlformats.org/officeDocument/2006/relationships/image" Target="../media/image4.jpg"/><Relationship Id="rId10" Type="http://schemas.openxmlformats.org/officeDocument/2006/relationships/oleObject" Target="../embeddings/oleObject47.bin"/><Relationship Id="rId4" Type="http://schemas.openxmlformats.org/officeDocument/2006/relationships/image" Target="../media/image3.jpg"/><Relationship Id="rId9" Type="http://schemas.openxmlformats.org/officeDocument/2006/relationships/image" Target="../media/image8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8.xml"/><Relationship Id="rId7" Type="http://schemas.openxmlformats.org/officeDocument/2006/relationships/image" Target="../media/image8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8.bin"/><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7.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90.wmf"/><Relationship Id="rId3" Type="http://schemas.openxmlformats.org/officeDocument/2006/relationships/notesSlide" Target="../notesSlides/notesSlide29.xml"/><Relationship Id="rId7" Type="http://schemas.openxmlformats.org/officeDocument/2006/relationships/image" Target="../media/image84.w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0.bin"/><Relationship Id="rId11" Type="http://schemas.openxmlformats.org/officeDocument/2006/relationships/image" Target="../media/image89.wmf"/><Relationship Id="rId5" Type="http://schemas.openxmlformats.org/officeDocument/2006/relationships/image" Target="../media/image4.jpg"/><Relationship Id="rId15" Type="http://schemas.openxmlformats.org/officeDocument/2006/relationships/image" Target="../media/image91.wmf"/><Relationship Id="rId10" Type="http://schemas.openxmlformats.org/officeDocument/2006/relationships/oleObject" Target="../embeddings/oleObject52.bin"/><Relationship Id="rId4" Type="http://schemas.openxmlformats.org/officeDocument/2006/relationships/image" Target="../media/image3.jpg"/><Relationship Id="rId9" Type="http://schemas.openxmlformats.org/officeDocument/2006/relationships/image" Target="../media/image88.wmf"/><Relationship Id="rId14"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95.wmf"/><Relationship Id="rId3" Type="http://schemas.openxmlformats.org/officeDocument/2006/relationships/notesSlide" Target="../notesSlides/notesSlide30.xml"/><Relationship Id="rId7" Type="http://schemas.openxmlformats.org/officeDocument/2006/relationships/image" Target="../media/image92.wmf"/><Relationship Id="rId12" Type="http://schemas.openxmlformats.org/officeDocument/2006/relationships/oleObject" Target="../embeddings/oleObject58.bin"/><Relationship Id="rId17" Type="http://schemas.openxmlformats.org/officeDocument/2006/relationships/image" Target="../media/image97.wmf"/><Relationship Id="rId2" Type="http://schemas.openxmlformats.org/officeDocument/2006/relationships/slideLayout" Target="../slideLayouts/slideLayout2.xml"/><Relationship Id="rId16" Type="http://schemas.openxmlformats.org/officeDocument/2006/relationships/oleObject" Target="../embeddings/oleObject60.bin"/><Relationship Id="rId1" Type="http://schemas.openxmlformats.org/officeDocument/2006/relationships/vmlDrawing" Target="../drawings/vmlDrawing16.vml"/><Relationship Id="rId6" Type="http://schemas.openxmlformats.org/officeDocument/2006/relationships/oleObject" Target="../embeddings/oleObject55.bin"/><Relationship Id="rId11" Type="http://schemas.openxmlformats.org/officeDocument/2006/relationships/image" Target="../media/image94.wmf"/><Relationship Id="rId5" Type="http://schemas.openxmlformats.org/officeDocument/2006/relationships/image" Target="../media/image4.jpg"/><Relationship Id="rId15" Type="http://schemas.openxmlformats.org/officeDocument/2006/relationships/image" Target="../media/image96.wmf"/><Relationship Id="rId10" Type="http://schemas.openxmlformats.org/officeDocument/2006/relationships/oleObject" Target="../embeddings/oleObject57.bin"/><Relationship Id="rId4" Type="http://schemas.openxmlformats.org/officeDocument/2006/relationships/image" Target="../media/image3.jpg"/><Relationship Id="rId9" Type="http://schemas.openxmlformats.org/officeDocument/2006/relationships/image" Target="../media/image93.wmf"/><Relationship Id="rId14" Type="http://schemas.openxmlformats.org/officeDocument/2006/relationships/oleObject" Target="../embeddings/oleObject5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31.xml"/><Relationship Id="rId7" Type="http://schemas.openxmlformats.org/officeDocument/2006/relationships/image" Target="../media/image9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1.bin"/><Relationship Id="rId11" Type="http://schemas.openxmlformats.org/officeDocument/2006/relationships/image" Target="../media/image100.emf"/><Relationship Id="rId5" Type="http://schemas.openxmlformats.org/officeDocument/2006/relationships/image" Target="../media/image4.jpg"/><Relationship Id="rId10" Type="http://schemas.openxmlformats.org/officeDocument/2006/relationships/oleObject" Target="../embeddings/oleObject63.bin"/><Relationship Id="rId4" Type="http://schemas.openxmlformats.org/officeDocument/2006/relationships/image" Target="../media/image3.jpg"/><Relationship Id="rId9" Type="http://schemas.openxmlformats.org/officeDocument/2006/relationships/image" Target="../media/image9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32.xml"/><Relationship Id="rId7" Type="http://schemas.openxmlformats.org/officeDocument/2006/relationships/image" Target="../media/image99.wmf"/><Relationship Id="rId12"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4.bin"/><Relationship Id="rId11" Type="http://schemas.openxmlformats.org/officeDocument/2006/relationships/image" Target="../media/image101.wmf"/><Relationship Id="rId5" Type="http://schemas.openxmlformats.org/officeDocument/2006/relationships/image" Target="../media/image4.jpg"/><Relationship Id="rId10" Type="http://schemas.openxmlformats.org/officeDocument/2006/relationships/oleObject" Target="../embeddings/oleObject66.bin"/><Relationship Id="rId4" Type="http://schemas.openxmlformats.org/officeDocument/2006/relationships/image" Target="../media/image3.jpg"/><Relationship Id="rId9" Type="http://schemas.openxmlformats.org/officeDocument/2006/relationships/image" Target="../media/image92.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106.wmf"/><Relationship Id="rId3" Type="http://schemas.openxmlformats.org/officeDocument/2006/relationships/notesSlide" Target="../notesSlides/notesSlide33.xml"/><Relationship Id="rId7" Type="http://schemas.openxmlformats.org/officeDocument/2006/relationships/image" Target="../media/image103.wmf"/><Relationship Id="rId12"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7.bin"/><Relationship Id="rId11" Type="http://schemas.openxmlformats.org/officeDocument/2006/relationships/image" Target="../media/image105.wmf"/><Relationship Id="rId5" Type="http://schemas.openxmlformats.org/officeDocument/2006/relationships/image" Target="../media/image4.jpg"/><Relationship Id="rId15" Type="http://schemas.openxmlformats.org/officeDocument/2006/relationships/image" Target="../media/image107.wmf"/><Relationship Id="rId10" Type="http://schemas.openxmlformats.org/officeDocument/2006/relationships/oleObject" Target="../embeddings/oleObject69.bin"/><Relationship Id="rId4" Type="http://schemas.openxmlformats.org/officeDocument/2006/relationships/image" Target="../media/image3.jpg"/><Relationship Id="rId9" Type="http://schemas.openxmlformats.org/officeDocument/2006/relationships/image" Target="../media/image104.wmf"/><Relationship Id="rId14" Type="http://schemas.openxmlformats.org/officeDocument/2006/relationships/oleObject" Target="../embeddings/oleObject71.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111.wmf"/><Relationship Id="rId3" Type="http://schemas.openxmlformats.org/officeDocument/2006/relationships/notesSlide" Target="../notesSlides/notesSlide34.xml"/><Relationship Id="rId7" Type="http://schemas.openxmlformats.org/officeDocument/2006/relationships/image" Target="../media/image108.wmf"/><Relationship Id="rId12"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72.bin"/><Relationship Id="rId11" Type="http://schemas.openxmlformats.org/officeDocument/2006/relationships/image" Target="../media/image110.wmf"/><Relationship Id="rId5" Type="http://schemas.openxmlformats.org/officeDocument/2006/relationships/image" Target="../media/image4.jpg"/><Relationship Id="rId15" Type="http://schemas.openxmlformats.org/officeDocument/2006/relationships/image" Target="../media/image112.wmf"/><Relationship Id="rId10" Type="http://schemas.openxmlformats.org/officeDocument/2006/relationships/oleObject" Target="../embeddings/oleObject74.bin"/><Relationship Id="rId4" Type="http://schemas.openxmlformats.org/officeDocument/2006/relationships/image" Target="../media/image3.jpg"/><Relationship Id="rId9" Type="http://schemas.openxmlformats.org/officeDocument/2006/relationships/image" Target="../media/image109.wmf"/><Relationship Id="rId14" Type="http://schemas.openxmlformats.org/officeDocument/2006/relationships/oleObject" Target="../embeddings/oleObject7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115.wmf"/><Relationship Id="rId18" Type="http://schemas.openxmlformats.org/officeDocument/2006/relationships/oleObject" Target="../embeddings/oleObject83.bin"/><Relationship Id="rId3" Type="http://schemas.openxmlformats.org/officeDocument/2006/relationships/notesSlide" Target="../notesSlides/notesSlide35.xml"/><Relationship Id="rId21" Type="http://schemas.openxmlformats.org/officeDocument/2006/relationships/image" Target="../media/image105.wmf"/><Relationship Id="rId7" Type="http://schemas.openxmlformats.org/officeDocument/2006/relationships/image" Target="../media/image111.wmf"/><Relationship Id="rId12" Type="http://schemas.openxmlformats.org/officeDocument/2006/relationships/oleObject" Target="../embeddings/oleObject80.bin"/><Relationship Id="rId17" Type="http://schemas.openxmlformats.org/officeDocument/2006/relationships/image" Target="../media/image117.wmf"/><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4.bin"/><Relationship Id="rId1" Type="http://schemas.openxmlformats.org/officeDocument/2006/relationships/vmlDrawing" Target="../drawings/vmlDrawing21.vml"/><Relationship Id="rId6" Type="http://schemas.openxmlformats.org/officeDocument/2006/relationships/oleObject" Target="../embeddings/oleObject77.bin"/><Relationship Id="rId11" Type="http://schemas.openxmlformats.org/officeDocument/2006/relationships/image" Target="../media/image114.wmf"/><Relationship Id="rId5" Type="http://schemas.openxmlformats.org/officeDocument/2006/relationships/image" Target="../media/image4.jpg"/><Relationship Id="rId15" Type="http://schemas.openxmlformats.org/officeDocument/2006/relationships/image" Target="../media/image116.wmf"/><Relationship Id="rId10" Type="http://schemas.openxmlformats.org/officeDocument/2006/relationships/oleObject" Target="../embeddings/oleObject79.bin"/><Relationship Id="rId19" Type="http://schemas.openxmlformats.org/officeDocument/2006/relationships/image" Target="../media/image118.wmf"/><Relationship Id="rId4" Type="http://schemas.openxmlformats.org/officeDocument/2006/relationships/image" Target="../media/image3.jpg"/><Relationship Id="rId9" Type="http://schemas.openxmlformats.org/officeDocument/2006/relationships/image" Target="../media/image113.wmf"/><Relationship Id="rId14" Type="http://schemas.openxmlformats.org/officeDocument/2006/relationships/oleObject" Target="../embeddings/oleObject8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120.wmf"/><Relationship Id="rId3" Type="http://schemas.openxmlformats.org/officeDocument/2006/relationships/notesSlide" Target="../notesSlides/notesSlide36.xml"/><Relationship Id="rId7" Type="http://schemas.openxmlformats.org/officeDocument/2006/relationships/image" Target="../media/image108.wmf"/><Relationship Id="rId12"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85.bin"/><Relationship Id="rId11" Type="http://schemas.openxmlformats.org/officeDocument/2006/relationships/image" Target="../media/image119.wmf"/><Relationship Id="rId5" Type="http://schemas.openxmlformats.org/officeDocument/2006/relationships/image" Target="../media/image4.jpg"/><Relationship Id="rId10" Type="http://schemas.openxmlformats.org/officeDocument/2006/relationships/oleObject" Target="../embeddings/oleObject87.bin"/><Relationship Id="rId4" Type="http://schemas.openxmlformats.org/officeDocument/2006/relationships/image" Target="../media/image3.jpg"/><Relationship Id="rId9" Type="http://schemas.openxmlformats.org/officeDocument/2006/relationships/image" Target="../media/image116.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notesSlide" Target="../notesSlides/notesSlide37.xml"/><Relationship Id="rId7"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89.bin"/><Relationship Id="rId11" Type="http://schemas.openxmlformats.org/officeDocument/2006/relationships/image" Target="../media/image121.wmf"/><Relationship Id="rId5" Type="http://schemas.openxmlformats.org/officeDocument/2006/relationships/image" Target="../media/image4.jpg"/><Relationship Id="rId10" Type="http://schemas.openxmlformats.org/officeDocument/2006/relationships/oleObject" Target="../embeddings/oleObject91.bin"/><Relationship Id="rId4" Type="http://schemas.openxmlformats.org/officeDocument/2006/relationships/image" Target="../media/image3.jpg"/><Relationship Id="rId9" Type="http://schemas.openxmlformats.org/officeDocument/2006/relationships/image" Target="../media/image92.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38.xml"/><Relationship Id="rId7" Type="http://schemas.openxmlformats.org/officeDocument/2006/relationships/image" Target="../media/image125.jpe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24.wmf"/><Relationship Id="rId11" Type="http://schemas.openxmlformats.org/officeDocument/2006/relationships/image" Target="../media/image123.wmf"/><Relationship Id="rId5" Type="http://schemas.openxmlformats.org/officeDocument/2006/relationships/image" Target="../media/image4.jpg"/><Relationship Id="rId10" Type="http://schemas.openxmlformats.org/officeDocument/2006/relationships/oleObject" Target="../embeddings/oleObject93.bin"/><Relationship Id="rId4" Type="http://schemas.openxmlformats.org/officeDocument/2006/relationships/image" Target="../media/image3.jpg"/><Relationship Id="rId9" Type="http://schemas.openxmlformats.org/officeDocument/2006/relationships/image" Target="../media/image122.w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nE00XcXMRqs" TargetMode="External"/><Relationship Id="rId5" Type="http://schemas.openxmlformats.org/officeDocument/2006/relationships/image" Target="../media/image6.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28.wmf"/><Relationship Id="rId3" Type="http://schemas.openxmlformats.org/officeDocument/2006/relationships/notesSlide" Target="../notesSlides/notesSlide39.xml"/><Relationship Id="rId7" Type="http://schemas.openxmlformats.org/officeDocument/2006/relationships/image" Target="../media/image130.jpeg"/><Relationship Id="rId12"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9.jpeg"/><Relationship Id="rId11" Type="http://schemas.openxmlformats.org/officeDocument/2006/relationships/image" Target="../media/image127.wmf"/><Relationship Id="rId5" Type="http://schemas.openxmlformats.org/officeDocument/2006/relationships/image" Target="../media/image4.jpg"/><Relationship Id="rId10" Type="http://schemas.openxmlformats.org/officeDocument/2006/relationships/oleObject" Target="../embeddings/oleObject95.bin"/><Relationship Id="rId4" Type="http://schemas.openxmlformats.org/officeDocument/2006/relationships/image" Target="../media/image3.jpg"/><Relationship Id="rId9" Type="http://schemas.openxmlformats.org/officeDocument/2006/relationships/image" Target="../media/image126.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notesSlide" Target="../notesSlides/notesSlide40.xml"/><Relationship Id="rId7" Type="http://schemas.openxmlformats.org/officeDocument/2006/relationships/image" Target="../media/image13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97.bin"/><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132.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notesSlide" Target="../notesSlides/notesSlide41.xml"/><Relationship Id="rId7"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99.bin"/><Relationship Id="rId11" Type="http://schemas.openxmlformats.org/officeDocument/2006/relationships/image" Target="../media/image131.wmf"/><Relationship Id="rId5" Type="http://schemas.openxmlformats.org/officeDocument/2006/relationships/image" Target="../media/image4.jpg"/><Relationship Id="rId10" Type="http://schemas.openxmlformats.org/officeDocument/2006/relationships/oleObject" Target="../embeddings/oleObject101.bin"/><Relationship Id="rId4" Type="http://schemas.openxmlformats.org/officeDocument/2006/relationships/image" Target="../media/image3.jpg"/><Relationship Id="rId9" Type="http://schemas.openxmlformats.org/officeDocument/2006/relationships/image" Target="../media/image133.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42.xml"/><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02.bin"/><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135.wmf"/></Relationships>
</file>

<file path=ppt/slides/_rels/slide44.xml.rels><?xml version="1.0" encoding="UTF-8" standalone="yes"?>
<Relationships xmlns="http://schemas.openxmlformats.org/package/2006/relationships"><Relationship Id="rId8" Type="http://schemas.openxmlformats.org/officeDocument/2006/relationships/image" Target="../media/image136.emf"/><Relationship Id="rId3" Type="http://schemas.openxmlformats.org/officeDocument/2006/relationships/notesSlide" Target="../notesSlides/notesSlide43.xml"/><Relationship Id="rId7" Type="http://schemas.openxmlformats.org/officeDocument/2006/relationships/oleObject" Target="../embeddings/Microsoft_Word_97_-_2003_Document3.doc"/><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04.bin"/><Relationship Id="rId11" Type="http://schemas.openxmlformats.org/officeDocument/2006/relationships/oleObject" Target="../embeddings/oleObject106.bin"/><Relationship Id="rId5" Type="http://schemas.openxmlformats.org/officeDocument/2006/relationships/image" Target="../media/image4.jpg"/><Relationship Id="rId10" Type="http://schemas.openxmlformats.org/officeDocument/2006/relationships/image" Target="../media/image70.wmf"/><Relationship Id="rId4" Type="http://schemas.openxmlformats.org/officeDocument/2006/relationships/image" Target="../media/image3.jpg"/><Relationship Id="rId9" Type="http://schemas.openxmlformats.org/officeDocument/2006/relationships/oleObject" Target="../embeddings/oleObject105.bin"/></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37.wmf"/><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3.bin"/><Relationship Id="rId18" Type="http://schemas.openxmlformats.org/officeDocument/2006/relationships/image" Target="../media/image11.wmf"/><Relationship Id="rId3" Type="http://schemas.openxmlformats.org/officeDocument/2006/relationships/notesSlide" Target="../notesSlides/notesSlide4.xml"/><Relationship Id="rId7" Type="http://schemas.openxmlformats.org/officeDocument/2006/relationships/image" Target="../media/image14.png"/><Relationship Id="rId12" Type="http://schemas.openxmlformats.org/officeDocument/2006/relationships/image" Target="../media/image8.wmf"/><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10.wmf"/><Relationship Id="rId20"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2.bin"/><Relationship Id="rId5" Type="http://schemas.openxmlformats.org/officeDocument/2006/relationships/image" Target="../media/image4.jpg"/><Relationship Id="rId15" Type="http://schemas.openxmlformats.org/officeDocument/2006/relationships/oleObject" Target="../embeddings/oleObject4.bin"/><Relationship Id="rId10" Type="http://schemas.openxmlformats.org/officeDocument/2006/relationships/image" Target="../media/image7.wmf"/><Relationship Id="rId19" Type="http://schemas.openxmlformats.org/officeDocument/2006/relationships/oleObject" Target="../embeddings/oleObject6.bin"/><Relationship Id="rId4" Type="http://schemas.openxmlformats.org/officeDocument/2006/relationships/image" Target="../media/image3.jpg"/><Relationship Id="rId9" Type="http://schemas.openxmlformats.org/officeDocument/2006/relationships/oleObject" Target="../embeddings/oleObject1.bin"/><Relationship Id="rId1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6.png"/><Relationship Id="rId18" Type="http://schemas.openxmlformats.org/officeDocument/2006/relationships/oleObject" Target="../embeddings/oleObject12.bin"/><Relationship Id="rId3" Type="http://schemas.openxmlformats.org/officeDocument/2006/relationships/notesSlide" Target="../notesSlides/notesSlide6.xml"/><Relationship Id="rId7" Type="http://schemas.openxmlformats.org/officeDocument/2006/relationships/oleObject" Target="../embeddings/oleObject7.bin"/><Relationship Id="rId12" Type="http://schemas.openxmlformats.org/officeDocument/2006/relationships/image" Target="../media/image21.wmf"/><Relationship Id="rId17"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image" Target="../media/image25.png"/><Relationship Id="rId11" Type="http://schemas.openxmlformats.org/officeDocument/2006/relationships/oleObject" Target="../embeddings/oleObject9.bin"/><Relationship Id="rId5" Type="http://schemas.openxmlformats.org/officeDocument/2006/relationships/image" Target="../media/image4.jpg"/><Relationship Id="rId15" Type="http://schemas.openxmlformats.org/officeDocument/2006/relationships/image" Target="../media/image22.wmf"/><Relationship Id="rId10" Type="http://schemas.openxmlformats.org/officeDocument/2006/relationships/image" Target="../media/image20.wmf"/><Relationship Id="rId19" Type="http://schemas.openxmlformats.org/officeDocument/2006/relationships/image" Target="../media/image24.wmf"/><Relationship Id="rId4" Type="http://schemas.openxmlformats.org/officeDocument/2006/relationships/image" Target="../media/image3.jpg"/><Relationship Id="rId9" Type="http://schemas.openxmlformats.org/officeDocument/2006/relationships/oleObject" Target="../embeddings/oleObject8.bin"/><Relationship Id="rId1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31.png"/><Relationship Id="rId12" Type="http://schemas.openxmlformats.org/officeDocument/2006/relationships/image" Target="../media/image28.wmf"/><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vmlDrawing" Target="../drawings/vmlDrawing3.vml"/><Relationship Id="rId6" Type="http://schemas.openxmlformats.org/officeDocument/2006/relationships/image" Target="../media/image30.png"/><Relationship Id="rId11" Type="http://schemas.openxmlformats.org/officeDocument/2006/relationships/oleObject" Target="../embeddings/oleObject14.bin"/><Relationship Id="rId5" Type="http://schemas.openxmlformats.org/officeDocument/2006/relationships/image" Target="../media/image4.jpg"/><Relationship Id="rId15" Type="http://schemas.openxmlformats.org/officeDocument/2006/relationships/image" Target="../media/image33.png"/><Relationship Id="rId10" Type="http://schemas.openxmlformats.org/officeDocument/2006/relationships/image" Target="../media/image32.jpeg"/><Relationship Id="rId4" Type="http://schemas.openxmlformats.org/officeDocument/2006/relationships/image" Target="../media/image3.jpg"/><Relationship Id="rId9" Type="http://schemas.openxmlformats.org/officeDocument/2006/relationships/image" Target="../media/image27.wmf"/><Relationship Id="rId1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12000" contrast="-20000"/>
                    </a14:imgEffect>
                  </a14:imgLayer>
                </a14:imgProps>
              </a:ext>
            </a:extLst>
          </a:blip>
          <a:stretch>
            <a:fillRect/>
          </a:stretch>
        </p:blipFill>
        <p:spPr>
          <a:xfrm rot="683022">
            <a:off x="1210374" y="4820404"/>
            <a:ext cx="1422766" cy="1287759"/>
          </a:xfrm>
          <a:prstGeom prst="rect">
            <a:avLst/>
          </a:prstGeom>
          <a:solidFill>
            <a:schemeClr val="accent1"/>
          </a:solidFill>
          <a:effectLst>
            <a:glow rad="101600">
              <a:srgbClr val="00B050">
                <a:alpha val="21000"/>
              </a:srgbClr>
            </a:glow>
            <a:innerShdw blurRad="825500">
              <a:schemeClr val="bg1">
                <a:alpha val="54000"/>
              </a:schemeClr>
            </a:innerShdw>
          </a:effectLst>
          <a:scene3d>
            <a:camera prst="orthographicFront">
              <a:rot lat="19359234" lon="284200" rev="1389690"/>
            </a:camera>
            <a:lightRig rig="brightRoom" dir="t"/>
          </a:scene3d>
          <a:sp3d z="25400" extrusionH="76200" contourW="12700" prstMaterial="plastic">
            <a:bevelT w="114300" prst="artDeco"/>
            <a:bevelB prst="slope"/>
            <a:extrusionClr>
              <a:srgbClr val="92D050"/>
            </a:extrusionClr>
            <a:contourClr>
              <a:schemeClr val="accent3">
                <a:lumMod val="40000"/>
                <a:lumOff val="60000"/>
              </a:schemeClr>
            </a:contourClr>
          </a:sp3d>
        </p:spPr>
      </p:pic>
      <p:sp>
        <p:nvSpPr>
          <p:cNvPr id="2" name="Title 1"/>
          <p:cNvSpPr>
            <a:spLocks noGrp="1"/>
          </p:cNvSpPr>
          <p:nvPr>
            <p:ph type="ctrTitle"/>
          </p:nvPr>
        </p:nvSpPr>
        <p:spPr/>
        <p:txBody>
          <a:bodyPr>
            <a:normAutofit/>
          </a:bodyPr>
          <a:lstStyle/>
          <a:p>
            <a:r>
              <a:rPr lang="id-ID" sz="6000" dirty="0" smtClean="0"/>
              <a:t>ELEKTROMAGNETIKA TERAPAN</a:t>
            </a:r>
            <a:endParaRPr lang="id-ID" sz="6000" dirty="0"/>
          </a:p>
        </p:txBody>
      </p:sp>
      <p:sp>
        <p:nvSpPr>
          <p:cNvPr id="3" name="Subtitle 2"/>
          <p:cNvSpPr>
            <a:spLocks noGrp="1"/>
          </p:cNvSpPr>
          <p:nvPr>
            <p:ph type="subTitle" idx="1"/>
          </p:nvPr>
        </p:nvSpPr>
        <p:spPr>
          <a:xfrm>
            <a:off x="1100051" y="4455620"/>
            <a:ext cx="10058400" cy="1780288"/>
          </a:xfrm>
        </p:spPr>
        <p:txBody>
          <a:bodyPr>
            <a:normAutofit fontScale="92500" lnSpcReduction="20000"/>
          </a:bodyPr>
          <a:lstStyle/>
          <a:p>
            <a:r>
              <a:rPr lang="id-ID" b="1" dirty="0" smtClean="0"/>
              <a:t>PERSAMAAN MAXWELL</a:t>
            </a:r>
          </a:p>
          <a:p>
            <a:pPr algn="r"/>
            <a:r>
              <a:rPr lang="id-ID" sz="1200" b="1" dirty="0" smtClean="0">
                <a:solidFill>
                  <a:srgbClr val="00B050"/>
                </a:solidFill>
              </a:rPr>
              <a:t>	</a:t>
            </a:r>
            <a:r>
              <a:rPr lang="id-ID" sz="1600" b="1" dirty="0" smtClean="0">
                <a:solidFill>
                  <a:schemeClr val="tx1"/>
                </a:solidFill>
              </a:rPr>
              <a:t>DWI ANDI NURMANTRIS</a:t>
            </a:r>
          </a:p>
          <a:p>
            <a:pPr algn="r"/>
            <a:r>
              <a:rPr lang="id-ID" sz="1600" b="1" dirty="0" smtClean="0">
                <a:solidFill>
                  <a:schemeClr val="tx1"/>
                </a:solidFill>
              </a:rPr>
              <a:t>	UNANG SUNARYA</a:t>
            </a:r>
          </a:p>
          <a:p>
            <a:pPr algn="r"/>
            <a:r>
              <a:rPr lang="id-ID" sz="1600" b="1" dirty="0" smtClean="0">
                <a:solidFill>
                  <a:schemeClr val="tx1"/>
                </a:solidFill>
              </a:rPr>
              <a:t>	HASANAH PUTRI</a:t>
            </a:r>
          </a:p>
          <a:p>
            <a:pPr algn="r"/>
            <a:r>
              <a:rPr lang="id-ID" sz="1600" b="1" dirty="0" smtClean="0">
                <a:solidFill>
                  <a:schemeClr val="tx1"/>
                </a:solidFill>
              </a:rPr>
              <a:t>	ATIK NOVIANTI</a:t>
            </a:r>
            <a:endParaRPr lang="id-ID" sz="1600" dirty="0">
              <a:solidFill>
                <a:schemeClr val="tx1"/>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
            <a:ext cx="1097280" cy="127416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7000" y="149900"/>
            <a:ext cx="1905000" cy="762000"/>
          </a:xfrm>
          <a:prstGeom prst="rect">
            <a:avLst/>
          </a:prstGeom>
        </p:spPr>
      </p:pic>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5038" y="3903518"/>
            <a:ext cx="2954482" cy="2954482"/>
          </a:xfrm>
          <a:prstGeom prst="rect">
            <a:avLst/>
          </a:prstGeom>
        </p:spPr>
      </p:pic>
    </p:spTree>
    <p:extLst>
      <p:ext uri="{BB962C8B-B14F-4D97-AF65-F5344CB8AC3E}">
        <p14:creationId xmlns:p14="http://schemas.microsoft.com/office/powerpoint/2010/main" val="70909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2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solidFill>
              <a:srgbClr val="EF0314"/>
            </a:solid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Coulomb</a:t>
            </a:r>
            <a:endParaRPr lang="en-US" b="1" dirty="0">
              <a:latin typeface="Comic Sans MS" pitchFamily="66" charset="0"/>
            </a:endParaRPr>
          </a:p>
        </p:txBody>
      </p:sp>
      <p:sp>
        <p:nvSpPr>
          <p:cNvPr id="165" name="TextBox 164"/>
          <p:cNvSpPr txBox="1"/>
          <p:nvPr/>
        </p:nvSpPr>
        <p:spPr>
          <a:xfrm>
            <a:off x="3663520" y="1753039"/>
            <a:ext cx="769960" cy="381000"/>
          </a:xfrm>
          <a:prstGeom prst="rect">
            <a:avLst/>
          </a:prstGeom>
          <a:solidFill>
            <a:srgbClr val="FF0000">
              <a:alpha val="18000"/>
            </a:srgbClr>
          </a:solidFill>
        </p:spPr>
        <p:txBody>
          <a:bodyPr wrap="square" rtlCol="0">
            <a:spAutoFit/>
          </a:bodyPr>
          <a:lstStyle/>
          <a:p>
            <a:r>
              <a:rPr lang="en-US" b="1" dirty="0" smtClean="0"/>
              <a:t>1785</a:t>
            </a:r>
            <a:endParaRPr lang="en-US" b="1" dirty="0"/>
          </a:p>
        </p:txBody>
      </p:sp>
      <p:sp>
        <p:nvSpPr>
          <p:cNvPr id="18" name="Rectangle 17"/>
          <p:cNvSpPr/>
          <p:nvPr/>
        </p:nvSpPr>
        <p:spPr>
          <a:xfrm>
            <a:off x="5471553" y="3178882"/>
            <a:ext cx="2736769" cy="369332"/>
          </a:xfrm>
          <a:prstGeom prst="rect">
            <a:avLst/>
          </a:prstGeom>
          <a:solidFill>
            <a:schemeClr val="accent3">
              <a:alpha val="52000"/>
            </a:schemeClr>
          </a:solidFill>
        </p:spPr>
        <p:txBody>
          <a:bodyPr wrap="square">
            <a:spAutoFit/>
          </a:bodyPr>
          <a:lstStyle/>
          <a:p>
            <a:pPr algn="ctr"/>
            <a:r>
              <a:rPr lang="id-ID" dirty="0" smtClean="0"/>
              <a:t>LIHAT VIDEO</a:t>
            </a:r>
            <a:endParaRPr lang="id-ID" dirty="0"/>
          </a:p>
        </p:txBody>
      </p:sp>
      <p:sp>
        <p:nvSpPr>
          <p:cNvPr id="3" name="Rectangle 2"/>
          <p:cNvSpPr/>
          <p:nvPr/>
        </p:nvSpPr>
        <p:spPr>
          <a:xfrm>
            <a:off x="5466538" y="3696249"/>
            <a:ext cx="2838770" cy="646331"/>
          </a:xfrm>
          <a:prstGeom prst="rect">
            <a:avLst/>
          </a:prstGeom>
        </p:spPr>
        <p:txBody>
          <a:bodyPr wrap="square">
            <a:spAutoFit/>
          </a:bodyPr>
          <a:lstStyle/>
          <a:p>
            <a:r>
              <a:rPr lang="id-ID" dirty="0">
                <a:hlinkClick r:id="rId5"/>
              </a:rPr>
              <a:t>https://www.youtube.com/watch?v=KtvdaeYKCLE</a:t>
            </a:r>
            <a:endParaRPr lang="id-ID" dirty="0"/>
          </a:p>
        </p:txBody>
      </p:sp>
      <p:pic>
        <p:nvPicPr>
          <p:cNvPr id="21" name="Picture 14" descr="D:\KULIAH\MATERI KULIAH\D3\ELECTROMAGNETIK TERAPAN\Pictures\220px-Charles_de_coulomb.jpg"/>
          <p:cNvPicPr>
            <a:picLocks noChangeAspect="1" noChangeArrowheads="1"/>
          </p:cNvPicPr>
          <p:nvPr/>
        </p:nvPicPr>
        <p:blipFill>
          <a:blip r:embed="rId6"/>
          <a:srcRect t="4904"/>
          <a:stretch>
            <a:fillRect/>
          </a:stretch>
        </p:blipFill>
        <p:spPr bwMode="auto">
          <a:xfrm>
            <a:off x="591341" y="2362231"/>
            <a:ext cx="2251365" cy="2910207"/>
          </a:xfrm>
          <a:prstGeom prst="rect">
            <a:avLst/>
          </a:prstGeom>
          <a:noFill/>
        </p:spPr>
      </p:pic>
    </p:spTree>
    <p:extLst>
      <p:ext uri="{BB962C8B-B14F-4D97-AF65-F5344CB8AC3E}">
        <p14:creationId xmlns:p14="http://schemas.microsoft.com/office/powerpoint/2010/main" val="633091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solidFill>
              <a:srgbClr val="FF0000"/>
            </a:solid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Oersted</a:t>
            </a:r>
            <a:endParaRPr lang="en-US" b="1" dirty="0">
              <a:latin typeface="Comic Sans MS" pitchFamily="66" charset="0"/>
            </a:endParaRPr>
          </a:p>
        </p:txBody>
      </p:sp>
      <p:sp>
        <p:nvSpPr>
          <p:cNvPr id="165" name="TextBox 164"/>
          <p:cNvSpPr txBox="1"/>
          <p:nvPr/>
        </p:nvSpPr>
        <p:spPr>
          <a:xfrm>
            <a:off x="3663520" y="1753039"/>
            <a:ext cx="1383026" cy="369332"/>
          </a:xfrm>
          <a:prstGeom prst="rect">
            <a:avLst/>
          </a:prstGeom>
          <a:solidFill>
            <a:srgbClr val="FF0000">
              <a:alpha val="18000"/>
            </a:srgbClr>
          </a:solidFill>
        </p:spPr>
        <p:txBody>
          <a:bodyPr wrap="square" rtlCol="0">
            <a:spAutoFit/>
          </a:bodyPr>
          <a:lstStyle/>
          <a:p>
            <a:r>
              <a:rPr lang="id-ID" b="1" dirty="0" smtClean="0"/>
              <a:t>Spring </a:t>
            </a:r>
            <a:r>
              <a:rPr lang="en-US" b="1" dirty="0" smtClean="0"/>
              <a:t>1</a:t>
            </a:r>
            <a:r>
              <a:rPr lang="id-ID" b="1" dirty="0" smtClean="0"/>
              <a:t>820</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ontent Placeholder 2"/>
          <p:cNvSpPr>
            <a:spLocks noGrp="1"/>
          </p:cNvSpPr>
          <p:nvPr>
            <p:ph idx="1"/>
          </p:nvPr>
        </p:nvSpPr>
        <p:spPr>
          <a:xfrm>
            <a:off x="8846127" y="3266027"/>
            <a:ext cx="2881746" cy="1828800"/>
          </a:xfrm>
        </p:spPr>
        <p:txBody>
          <a:bodyPr>
            <a:normAutofit fontScale="92500"/>
          </a:bodyPr>
          <a:lstStyle/>
          <a:p>
            <a:pPr marL="366713" indent="-366713">
              <a:buClrTx/>
              <a:buFont typeface="Wingdings" pitchFamily="2" charset="2"/>
              <a:buChar char="q"/>
            </a:pPr>
            <a:r>
              <a:rPr lang="id-ID" sz="1600" b="1" dirty="0" smtClean="0">
                <a:latin typeface="Arial" pitchFamily="34" charset="0"/>
                <a:cs typeface="Arial" pitchFamily="34" charset="0"/>
              </a:rPr>
              <a:t>Medan magnet ditimbulkan oleh arus listrik</a:t>
            </a:r>
            <a:endParaRPr lang="en-US" sz="1600" b="1" dirty="0" smtClean="0">
              <a:latin typeface="Arial" pitchFamily="34" charset="0"/>
              <a:cs typeface="Arial" pitchFamily="34" charset="0"/>
            </a:endParaRPr>
          </a:p>
          <a:p>
            <a:pPr marL="366713" indent="-366713">
              <a:buClrTx/>
              <a:buFont typeface="Wingdings" pitchFamily="2" charset="2"/>
              <a:buChar char="q"/>
            </a:pPr>
            <a:r>
              <a:rPr lang="en-US" sz="1600" b="1" dirty="0" smtClean="0">
                <a:latin typeface="Arial" pitchFamily="34" charset="0"/>
                <a:cs typeface="Arial" pitchFamily="34" charset="0"/>
              </a:rPr>
              <a:t>Hans Christian </a:t>
            </a:r>
            <a:r>
              <a:rPr lang="en-US" sz="1600" b="1" dirty="0" err="1" smtClean="0">
                <a:latin typeface="Arial" pitchFamily="34" charset="0"/>
                <a:cs typeface="Arial" pitchFamily="34" charset="0"/>
              </a:rPr>
              <a:t>Oersted</a:t>
            </a:r>
            <a:r>
              <a:rPr lang="en-US" sz="1600" b="1" dirty="0" smtClean="0">
                <a:latin typeface="Arial" pitchFamily="34" charset="0"/>
                <a:cs typeface="Arial" pitchFamily="34" charset="0"/>
              </a:rPr>
              <a:t> </a:t>
            </a:r>
            <a:r>
              <a:rPr lang="id-ID" sz="1600" b="1" dirty="0" smtClean="0">
                <a:latin typeface="Arial" pitchFamily="34" charset="0"/>
                <a:cs typeface="Arial" pitchFamily="34" charset="0"/>
              </a:rPr>
              <a:t> </a:t>
            </a:r>
            <a:r>
              <a:rPr lang="id-ID" sz="1600" dirty="0" smtClean="0">
                <a:latin typeface="Arial" pitchFamily="34" charset="0"/>
                <a:cs typeface="Arial" pitchFamily="34" charset="0"/>
              </a:rPr>
              <a:t>pada tahun 1820 menunjukkan bahwa kawat yang dialiri arus dapat menggerakkan kompas.</a:t>
            </a:r>
            <a:endParaRPr lang="en-US" sz="1600" dirty="0" smtClean="0">
              <a:latin typeface="Arial" pitchFamily="34" charset="0"/>
              <a:cs typeface="Arial" pitchFamily="34" charset="0"/>
            </a:endParaRPr>
          </a:p>
        </p:txBody>
      </p:sp>
      <p:pic>
        <p:nvPicPr>
          <p:cNvPr id="177" name="Picture 6" descr="C:\Serway Art Eng\Chapter30\30-09a.jpg"/>
          <p:cNvPicPr>
            <a:picLocks noChangeAspect="1" noChangeArrowheads="1"/>
          </p:cNvPicPr>
          <p:nvPr/>
        </p:nvPicPr>
        <p:blipFill>
          <a:blip r:embed="rId5"/>
          <a:srcRect l="4533" t="5556" b="12963"/>
          <a:stretch>
            <a:fillRect/>
          </a:stretch>
        </p:blipFill>
        <p:spPr bwMode="auto">
          <a:xfrm>
            <a:off x="3768461" y="3193480"/>
            <a:ext cx="2407444" cy="2514600"/>
          </a:xfrm>
          <a:prstGeom prst="rect">
            <a:avLst/>
          </a:prstGeom>
          <a:noFill/>
          <a:ln w="9525">
            <a:noFill/>
            <a:miter lim="800000"/>
            <a:headEnd/>
            <a:tailEnd/>
          </a:ln>
        </p:spPr>
      </p:pic>
      <p:pic>
        <p:nvPicPr>
          <p:cNvPr id="178" name="Picture 6" descr="C:\Serway Art Eng\Chapter30\30-09b.jpg"/>
          <p:cNvPicPr>
            <a:picLocks noChangeAspect="1" noChangeArrowheads="1"/>
          </p:cNvPicPr>
          <p:nvPr/>
        </p:nvPicPr>
        <p:blipFill>
          <a:blip r:embed="rId6"/>
          <a:srcRect l="6554" t="4948" r="3869" b="12577"/>
          <a:stretch>
            <a:fillRect/>
          </a:stretch>
        </p:blipFill>
        <p:spPr bwMode="auto">
          <a:xfrm>
            <a:off x="6359260" y="2964880"/>
            <a:ext cx="2209800" cy="2694878"/>
          </a:xfrm>
          <a:prstGeom prst="rect">
            <a:avLst/>
          </a:prstGeom>
          <a:noFill/>
          <a:ln w="9525">
            <a:noFill/>
            <a:miter lim="800000"/>
            <a:headEnd/>
            <a:tailEnd/>
          </a:ln>
        </p:spPr>
      </p:pic>
      <p:sp>
        <p:nvSpPr>
          <p:cNvPr id="179" name="TextBox 178"/>
          <p:cNvSpPr txBox="1"/>
          <p:nvPr/>
        </p:nvSpPr>
        <p:spPr>
          <a:xfrm>
            <a:off x="3816944" y="2660080"/>
            <a:ext cx="2556141" cy="307777"/>
          </a:xfrm>
          <a:prstGeom prst="rect">
            <a:avLst/>
          </a:prstGeom>
          <a:solidFill>
            <a:srgbClr val="008000">
              <a:alpha val="33000"/>
            </a:srgbClr>
          </a:solidFill>
        </p:spPr>
        <p:txBody>
          <a:bodyPr wrap="square">
            <a:spAutoFit/>
          </a:bodyPr>
          <a:lstStyle/>
          <a:p>
            <a:pPr>
              <a:defRPr/>
            </a:pPr>
            <a:r>
              <a:rPr lang="id-ID" sz="1400" b="1" dirty="0" smtClean="0">
                <a:latin typeface="Arial" pitchFamily="34" charset="0"/>
                <a:cs typeface="Arial" pitchFamily="34" charset="0"/>
              </a:rPr>
              <a:t>Tidak ada arus pada kawat</a:t>
            </a:r>
            <a:endParaRPr lang="en-US" sz="1400" b="1" dirty="0">
              <a:latin typeface="Arial" pitchFamily="34" charset="0"/>
              <a:cs typeface="Arial" pitchFamily="34" charset="0"/>
            </a:endParaRPr>
          </a:p>
        </p:txBody>
      </p:sp>
      <p:sp>
        <p:nvSpPr>
          <p:cNvPr id="180" name="TextBox 7"/>
          <p:cNvSpPr txBox="1">
            <a:spLocks noChangeArrowheads="1"/>
          </p:cNvSpPr>
          <p:nvPr/>
        </p:nvSpPr>
        <p:spPr bwMode="auto">
          <a:xfrm>
            <a:off x="6664060" y="2660081"/>
            <a:ext cx="2022740" cy="307777"/>
          </a:xfrm>
          <a:prstGeom prst="rect">
            <a:avLst/>
          </a:prstGeom>
          <a:solidFill>
            <a:srgbClr val="008000">
              <a:alpha val="32000"/>
            </a:srgbClr>
          </a:solidFill>
          <a:ln w="9525">
            <a:noFill/>
            <a:miter lim="800000"/>
            <a:headEnd/>
            <a:tailEnd/>
          </a:ln>
        </p:spPr>
        <p:txBody>
          <a:bodyPr wrap="square">
            <a:spAutoFit/>
          </a:bodyPr>
          <a:lstStyle/>
          <a:p>
            <a:r>
              <a:rPr lang="id-ID" sz="1400" b="1" dirty="0" smtClean="0">
                <a:latin typeface="Arial" pitchFamily="34" charset="0"/>
                <a:cs typeface="Arial" pitchFamily="34" charset="0"/>
              </a:rPr>
              <a:t>Ada arus pada kawat</a:t>
            </a:r>
            <a:endParaRPr lang="en-US" sz="1400" b="1" dirty="0">
              <a:latin typeface="Arial" pitchFamily="34" charset="0"/>
              <a:cs typeface="Arial" pitchFamily="34" charset="0"/>
            </a:endParaRPr>
          </a:p>
        </p:txBody>
      </p:sp>
      <p:pic>
        <p:nvPicPr>
          <p:cNvPr id="181" name="Picture 1" descr="D:\KULIAH\MATERI KULIAH\D3\ELECTROMAGNETIK TERAPAN\Pictures\220px-Ørsted.jpg"/>
          <p:cNvPicPr>
            <a:picLocks noChangeAspect="1" noChangeArrowheads="1"/>
          </p:cNvPicPr>
          <p:nvPr/>
        </p:nvPicPr>
        <p:blipFill>
          <a:blip r:embed="rId7"/>
          <a:srcRect/>
          <a:stretch>
            <a:fillRect/>
          </a:stretch>
        </p:blipFill>
        <p:spPr bwMode="auto">
          <a:xfrm>
            <a:off x="700036" y="3636148"/>
            <a:ext cx="2036263" cy="2619375"/>
          </a:xfrm>
          <a:prstGeom prst="rect">
            <a:avLst/>
          </a:prstGeom>
          <a:noFill/>
        </p:spPr>
      </p:pic>
    </p:spTree>
    <p:extLst>
      <p:ext uri="{BB962C8B-B14F-4D97-AF65-F5344CB8AC3E}">
        <p14:creationId xmlns:p14="http://schemas.microsoft.com/office/powerpoint/2010/main" val="1879207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solidFill>
              <a:srgbClr val="FF0000"/>
            </a:solid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Oersted</a:t>
            </a:r>
            <a:endParaRPr lang="en-US" b="1" dirty="0">
              <a:latin typeface="Comic Sans MS" pitchFamily="66" charset="0"/>
            </a:endParaRPr>
          </a:p>
        </p:txBody>
      </p:sp>
      <p:sp>
        <p:nvSpPr>
          <p:cNvPr id="165" name="TextBox 164"/>
          <p:cNvSpPr txBox="1"/>
          <p:nvPr/>
        </p:nvSpPr>
        <p:spPr>
          <a:xfrm>
            <a:off x="3663520" y="1753039"/>
            <a:ext cx="1383026" cy="369332"/>
          </a:xfrm>
          <a:prstGeom prst="rect">
            <a:avLst/>
          </a:prstGeom>
          <a:solidFill>
            <a:srgbClr val="FF0000">
              <a:alpha val="18000"/>
            </a:srgbClr>
          </a:solidFill>
        </p:spPr>
        <p:txBody>
          <a:bodyPr wrap="square" rtlCol="0">
            <a:spAutoFit/>
          </a:bodyPr>
          <a:lstStyle/>
          <a:p>
            <a:r>
              <a:rPr lang="id-ID" b="1" dirty="0" smtClean="0"/>
              <a:t>Spring </a:t>
            </a:r>
            <a:r>
              <a:rPr lang="en-US" b="1" dirty="0" smtClean="0"/>
              <a:t>1</a:t>
            </a:r>
            <a:r>
              <a:rPr lang="id-ID" b="1" dirty="0" smtClean="0"/>
              <a:t>820</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1" name="Picture 1" descr="D:\KULIAH\MATERI KULIAH\D3\ELECTROMAGNETIK TERAPAN\Pictures\220px-Ørsted.jpg"/>
          <p:cNvPicPr>
            <a:picLocks noChangeAspect="1" noChangeArrowheads="1"/>
          </p:cNvPicPr>
          <p:nvPr/>
        </p:nvPicPr>
        <p:blipFill>
          <a:blip r:embed="rId5"/>
          <a:srcRect/>
          <a:stretch>
            <a:fillRect/>
          </a:stretch>
        </p:blipFill>
        <p:spPr bwMode="auto">
          <a:xfrm>
            <a:off x="700036" y="3636148"/>
            <a:ext cx="2036263" cy="2619375"/>
          </a:xfrm>
          <a:prstGeom prst="rect">
            <a:avLst/>
          </a:prstGeom>
          <a:noFill/>
        </p:spPr>
      </p:pic>
      <p:sp>
        <p:nvSpPr>
          <p:cNvPr id="24" name="Rectangle 23"/>
          <p:cNvSpPr/>
          <p:nvPr/>
        </p:nvSpPr>
        <p:spPr>
          <a:xfrm>
            <a:off x="5471553" y="3178882"/>
            <a:ext cx="2736769" cy="369332"/>
          </a:xfrm>
          <a:prstGeom prst="rect">
            <a:avLst/>
          </a:prstGeom>
          <a:solidFill>
            <a:schemeClr val="accent3">
              <a:alpha val="52000"/>
            </a:schemeClr>
          </a:solidFill>
        </p:spPr>
        <p:txBody>
          <a:bodyPr wrap="square">
            <a:spAutoFit/>
          </a:bodyPr>
          <a:lstStyle/>
          <a:p>
            <a:pPr algn="ctr"/>
            <a:r>
              <a:rPr lang="id-ID" dirty="0" smtClean="0"/>
              <a:t>LIHAT VIDEO</a:t>
            </a:r>
            <a:endParaRPr lang="id-ID" dirty="0"/>
          </a:p>
        </p:txBody>
      </p:sp>
      <p:sp>
        <p:nvSpPr>
          <p:cNvPr id="15" name="Rectangle 14"/>
          <p:cNvSpPr/>
          <p:nvPr/>
        </p:nvSpPr>
        <p:spPr>
          <a:xfrm>
            <a:off x="5471553" y="3923279"/>
            <a:ext cx="2736769" cy="646331"/>
          </a:xfrm>
          <a:prstGeom prst="rect">
            <a:avLst/>
          </a:prstGeom>
        </p:spPr>
        <p:txBody>
          <a:bodyPr wrap="square">
            <a:spAutoFit/>
          </a:bodyPr>
          <a:lstStyle/>
          <a:p>
            <a:r>
              <a:rPr lang="id-ID" dirty="0">
                <a:hlinkClick r:id="rId6"/>
              </a:rPr>
              <a:t>https://www.youtube.com/watch?v=3KkOqVEa1oI</a:t>
            </a:r>
            <a:endParaRPr lang="id-ID" dirty="0"/>
          </a:p>
        </p:txBody>
      </p:sp>
    </p:spTree>
    <p:extLst>
      <p:ext uri="{BB962C8B-B14F-4D97-AF65-F5344CB8AC3E}">
        <p14:creationId xmlns:p14="http://schemas.microsoft.com/office/powerpoint/2010/main" val="254641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solidFill>
              <a:srgbClr val="FF0000"/>
            </a:solid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Ampere</a:t>
            </a:r>
            <a:endParaRPr lang="en-US" b="1" dirty="0">
              <a:latin typeface="Comic Sans MS" pitchFamily="66" charset="0"/>
            </a:endParaRPr>
          </a:p>
        </p:txBody>
      </p:sp>
      <p:sp>
        <p:nvSpPr>
          <p:cNvPr id="165" name="TextBox 164"/>
          <p:cNvSpPr txBox="1"/>
          <p:nvPr/>
        </p:nvSpPr>
        <p:spPr>
          <a:xfrm>
            <a:off x="3663520" y="1753039"/>
            <a:ext cx="1383026" cy="369332"/>
          </a:xfrm>
          <a:prstGeom prst="rect">
            <a:avLst/>
          </a:prstGeom>
          <a:solidFill>
            <a:srgbClr val="FF0000">
              <a:alpha val="18000"/>
            </a:srgbClr>
          </a:solidFill>
        </p:spPr>
        <p:txBody>
          <a:bodyPr wrap="square" rtlCol="0">
            <a:spAutoFit/>
          </a:bodyPr>
          <a:lstStyle/>
          <a:p>
            <a:r>
              <a:rPr lang="id-ID" b="1" dirty="0" smtClean="0"/>
              <a:t>July </a:t>
            </a:r>
            <a:r>
              <a:rPr lang="en-US" b="1" dirty="0" smtClean="0"/>
              <a:t>1</a:t>
            </a:r>
            <a:r>
              <a:rPr lang="id-ID" b="1" dirty="0" smtClean="0"/>
              <a:t>820</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descr="22_15"/>
          <p:cNvPicPr>
            <a:picLocks noGrp="1" noChangeAspect="1" noChangeArrowheads="1"/>
          </p:cNvPicPr>
          <p:nvPr>
            <p:ph sz="half" idx="4294967295"/>
          </p:nvPr>
        </p:nvPicPr>
        <p:blipFill>
          <a:blip r:embed="rId6"/>
          <a:srcRect/>
          <a:stretch>
            <a:fillRect/>
          </a:stretch>
        </p:blipFill>
        <p:spPr>
          <a:xfrm>
            <a:off x="3775389" y="2382724"/>
            <a:ext cx="3048000" cy="2514600"/>
          </a:xfrm>
          <a:prstGeom prst="rect">
            <a:avLst/>
          </a:prstGeom>
          <a:solidFill>
            <a:srgbClr val="99CCFF"/>
          </a:solidFill>
          <a:ln w="31750">
            <a:noFill/>
          </a:ln>
        </p:spPr>
      </p:pic>
      <p:graphicFrame>
        <p:nvGraphicFramePr>
          <p:cNvPr id="21" name="Object 6"/>
          <p:cNvGraphicFramePr>
            <a:graphicFrameLocks noChangeAspect="1"/>
          </p:cNvGraphicFramePr>
          <p:nvPr>
            <p:extLst>
              <p:ext uri="{D42A27DB-BD31-4B8C-83A1-F6EECF244321}">
                <p14:modId xmlns:p14="http://schemas.microsoft.com/office/powerpoint/2010/main" val="4138174133"/>
              </p:ext>
            </p:extLst>
          </p:nvPr>
        </p:nvGraphicFramePr>
        <p:xfrm>
          <a:off x="3806564" y="5008485"/>
          <a:ext cx="1707545" cy="675112"/>
        </p:xfrm>
        <a:graphic>
          <a:graphicData uri="http://schemas.openxmlformats.org/presentationml/2006/ole">
            <mc:AlternateContent xmlns:mc="http://schemas.openxmlformats.org/markup-compatibility/2006">
              <mc:Choice xmlns:v="urn:schemas-microsoft-com:vml" Requires="v">
                <p:oleObj spid="_x0000_s6238" name="Equation" r:id="rId7" imgW="736280" imgH="317362" progId="Equation.3">
                  <p:embed/>
                </p:oleObj>
              </mc:Choice>
              <mc:Fallback>
                <p:oleObj name="Equation" r:id="rId7" imgW="736280" imgH="31736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564" y="5008485"/>
                        <a:ext cx="1707545" cy="675112"/>
                      </a:xfrm>
                      <a:prstGeom prst="rect">
                        <a:avLst/>
                      </a:prstGeom>
                      <a:noFill/>
                      <a:ln w="9525">
                        <a:solidFill>
                          <a:srgbClr val="00FF00"/>
                        </a:solidFill>
                        <a:miter lim="800000"/>
                        <a:headEnd/>
                        <a:tailEnd/>
                      </a:ln>
                      <a:extLst/>
                    </p:spPr>
                  </p:pic>
                </p:oleObj>
              </mc:Fallback>
            </mc:AlternateContent>
          </a:graphicData>
        </a:graphic>
      </p:graphicFrame>
      <p:sp>
        <p:nvSpPr>
          <p:cNvPr id="22" name="Rectangle 3"/>
          <p:cNvSpPr txBox="1">
            <a:spLocks noChangeArrowheads="1"/>
          </p:cNvSpPr>
          <p:nvPr/>
        </p:nvSpPr>
        <p:spPr>
          <a:xfrm>
            <a:off x="7266683" y="2313451"/>
            <a:ext cx="4537390" cy="2754665"/>
          </a:xfrm>
          <a:prstGeom prst="rect">
            <a:avLst/>
          </a:prstGeom>
          <a:noFill/>
          <a:ln>
            <a:noFill/>
          </a:ln>
        </p:spPr>
        <p:txBody>
          <a:bodyPr vert="horz" lIns="91440" tIns="45720" rIns="91440" bIns="45720" rtlCol="0">
            <a:normAutofit/>
          </a:bodyPr>
          <a:lstStyle/>
          <a:p>
            <a:pPr marL="342900" lvl="0" indent="-342900" defTabSz="914400">
              <a:spcBef>
                <a:spcPct val="20000"/>
              </a:spcBef>
              <a:buFont typeface="Wingdings" pitchFamily="2" charset="2"/>
              <a:buChar char="q"/>
              <a:defRPr/>
            </a:pPr>
            <a:r>
              <a:rPr kumimoji="0" lang="id-ID" sz="2000" i="0" u="none" strike="noStrike" kern="1200" cap="none" spc="0" normalizeH="0" baseline="0" noProof="0" dirty="0" smtClean="0">
                <a:ln>
                  <a:noFill/>
                </a:ln>
                <a:solidFill>
                  <a:schemeClr val="tx1"/>
                </a:solidFill>
                <a:effectLst/>
                <a:uLnTx/>
                <a:uFillTx/>
                <a:latin typeface="Arial" pitchFamily="34" charset="0"/>
                <a:cs typeface="Arial" pitchFamily="34" charset="0"/>
              </a:rPr>
              <a:t>Hukum ampere menyatakan bahwa integral garis</a:t>
            </a:r>
            <a:r>
              <a:rPr kumimoji="0" lang="id-ID" sz="2000" i="0" u="none" strike="noStrike" kern="1200" cap="none" spc="0" normalizeH="0" noProof="0" dirty="0" smtClean="0">
                <a:ln>
                  <a:noFill/>
                </a:ln>
                <a:solidFill>
                  <a:schemeClr val="tx1"/>
                </a:solidFill>
                <a:effectLst/>
                <a:uLnTx/>
                <a:uFillTx/>
                <a:latin typeface="Arial" pitchFamily="34" charset="0"/>
                <a:cs typeface="Arial" pitchFamily="34" charset="0"/>
              </a:rPr>
              <a:t> dari medan magnet (vektor B) di sekeliling lintasan tertutup sama dengan </a:t>
            </a:r>
            <a:r>
              <a:rPr lang="en-US" sz="2000" dirty="0">
                <a:latin typeface="Arial" pitchFamily="34" charset="0"/>
                <a:cs typeface="Arial" pitchFamily="34" charset="0"/>
              </a:rPr>
              <a:t>μ</a:t>
            </a:r>
            <a:r>
              <a:rPr lang="en-US" sz="2000" baseline="-25000" dirty="0">
                <a:latin typeface="Arial" pitchFamily="34" charset="0"/>
                <a:cs typeface="Arial" pitchFamily="34" charset="0"/>
              </a:rPr>
              <a:t>0</a:t>
            </a:r>
            <a:r>
              <a:rPr lang="en-US" sz="2000" dirty="0">
                <a:latin typeface="Arial" pitchFamily="34" charset="0"/>
                <a:cs typeface="Arial" pitchFamily="34" charset="0"/>
              </a:rPr>
              <a:t> (permeability </a:t>
            </a:r>
            <a:r>
              <a:rPr lang="id-ID" sz="2000" dirty="0" smtClean="0">
                <a:latin typeface="Arial" pitchFamily="34" charset="0"/>
                <a:cs typeface="Arial" pitchFamily="34" charset="0"/>
              </a:rPr>
              <a:t>di free space</a:t>
            </a:r>
            <a:r>
              <a:rPr lang="en-US" sz="2000" dirty="0" smtClean="0">
                <a:latin typeface="Arial" pitchFamily="34" charset="0"/>
                <a:cs typeface="Arial" pitchFamily="34" charset="0"/>
              </a:rPr>
              <a:t>) </a:t>
            </a:r>
            <a:r>
              <a:rPr lang="id-ID" sz="2000" dirty="0" smtClean="0">
                <a:latin typeface="Arial" pitchFamily="34" charset="0"/>
                <a:cs typeface="Arial" pitchFamily="34" charset="0"/>
              </a:rPr>
              <a:t>dikali arus total (I) yang mengalir menembus lintasan tertutup tersebut.</a:t>
            </a:r>
            <a:endPar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200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3" name="Picture 3" descr="D:\KULIAH\MATERI KULIAH\D3\ELECTROMAGNETIK TERAPAN\Pictures\220px-Ampere1.jpg"/>
          <p:cNvPicPr>
            <a:picLocks noChangeAspect="1" noChangeArrowheads="1"/>
          </p:cNvPicPr>
          <p:nvPr/>
        </p:nvPicPr>
        <p:blipFill>
          <a:blip r:embed="rId9"/>
          <a:srcRect/>
          <a:stretch>
            <a:fillRect/>
          </a:stretch>
        </p:blipFill>
        <p:spPr bwMode="auto">
          <a:xfrm>
            <a:off x="563631" y="3325095"/>
            <a:ext cx="2362200" cy="2619894"/>
          </a:xfrm>
          <a:prstGeom prst="rect">
            <a:avLst/>
          </a:prstGeom>
          <a:noFill/>
        </p:spPr>
      </p:pic>
      <p:graphicFrame>
        <p:nvGraphicFramePr>
          <p:cNvPr id="25" name="Object 24"/>
          <p:cNvGraphicFramePr>
            <a:graphicFrameLocks noChangeAspect="1"/>
          </p:cNvGraphicFramePr>
          <p:nvPr>
            <p:extLst>
              <p:ext uri="{D42A27DB-BD31-4B8C-83A1-F6EECF244321}">
                <p14:modId xmlns:p14="http://schemas.microsoft.com/office/powerpoint/2010/main" val="1524158636"/>
              </p:ext>
            </p:extLst>
          </p:nvPr>
        </p:nvGraphicFramePr>
        <p:xfrm>
          <a:off x="3840973" y="5765342"/>
          <a:ext cx="1111250" cy="481013"/>
        </p:xfrm>
        <a:graphic>
          <a:graphicData uri="http://schemas.openxmlformats.org/presentationml/2006/ole">
            <mc:AlternateContent xmlns:mc="http://schemas.openxmlformats.org/markup-compatibility/2006">
              <mc:Choice xmlns:v="urn:schemas-microsoft-com:vml" Requires="v">
                <p:oleObj spid="_x0000_s6239" name="Equation" r:id="rId10" imgW="583920" imgH="253800" progId="Equation.3">
                  <p:embed/>
                </p:oleObj>
              </mc:Choice>
              <mc:Fallback>
                <p:oleObj name="Equation" r:id="rId10" imgW="583920" imgH="253800" progId="Equation.3">
                  <p:embed/>
                  <p:pic>
                    <p:nvPicPr>
                      <p:cNvPr id="0" name=""/>
                      <p:cNvPicPr>
                        <a:picLocks noChangeAspect="1" noChangeArrowheads="1"/>
                      </p:cNvPicPr>
                      <p:nvPr/>
                    </p:nvPicPr>
                    <p:blipFill>
                      <a:blip r:embed="rId11"/>
                      <a:srcRect/>
                      <a:stretch>
                        <a:fillRect/>
                      </a:stretch>
                    </p:blipFill>
                    <p:spPr bwMode="auto">
                      <a:xfrm>
                        <a:off x="3840973" y="5765342"/>
                        <a:ext cx="1111250" cy="481013"/>
                      </a:xfrm>
                      <a:prstGeom prst="rect">
                        <a:avLst/>
                      </a:prstGeom>
                      <a:noFill/>
                      <a:ln w="9525">
                        <a:noFill/>
                        <a:miter lim="800000"/>
                        <a:headEnd/>
                        <a:tailEnd/>
                      </a:ln>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89378493"/>
              </p:ext>
            </p:extLst>
          </p:nvPr>
        </p:nvGraphicFramePr>
        <p:xfrm>
          <a:off x="5412798" y="5842694"/>
          <a:ext cx="4251325" cy="379413"/>
        </p:xfrm>
        <a:graphic>
          <a:graphicData uri="http://schemas.openxmlformats.org/presentationml/2006/ole">
            <mc:AlternateContent xmlns:mc="http://schemas.openxmlformats.org/markup-compatibility/2006">
              <mc:Choice xmlns:v="urn:schemas-microsoft-com:vml" Requires="v">
                <p:oleObj spid="_x0000_s6240" name="Equation" r:id="rId12" imgW="2705040" imgH="241200" progId="Equation.3">
                  <p:embed/>
                </p:oleObj>
              </mc:Choice>
              <mc:Fallback>
                <p:oleObj name="Equation" r:id="rId12" imgW="2705040" imgH="241200" progId="Equation.3">
                  <p:embed/>
                  <p:pic>
                    <p:nvPicPr>
                      <p:cNvPr id="0" name=""/>
                      <p:cNvPicPr>
                        <a:picLocks noChangeAspect="1" noChangeArrowheads="1"/>
                      </p:cNvPicPr>
                      <p:nvPr/>
                    </p:nvPicPr>
                    <p:blipFill>
                      <a:blip r:embed="rId13"/>
                      <a:srcRect/>
                      <a:stretch>
                        <a:fillRect/>
                      </a:stretch>
                    </p:blipFill>
                    <p:spPr bwMode="auto">
                      <a:xfrm>
                        <a:off x="5412798" y="5842694"/>
                        <a:ext cx="4251325" cy="379413"/>
                      </a:xfrm>
                      <a:prstGeom prst="rect">
                        <a:avLst/>
                      </a:prstGeom>
                      <a:noFill/>
                      <a:ln>
                        <a:no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840675746"/>
              </p:ext>
            </p:extLst>
          </p:nvPr>
        </p:nvGraphicFramePr>
        <p:xfrm>
          <a:off x="5699127" y="5020667"/>
          <a:ext cx="1501775" cy="700676"/>
        </p:xfrm>
        <a:graphic>
          <a:graphicData uri="http://schemas.openxmlformats.org/presentationml/2006/ole">
            <mc:AlternateContent xmlns:mc="http://schemas.openxmlformats.org/markup-compatibility/2006">
              <mc:Choice xmlns:v="urn:schemas-microsoft-com:vml" Requires="v">
                <p:oleObj spid="_x0000_s6241" name="Equation" r:id="rId14" imgW="672840" imgH="342720" progId="Equation.3">
                  <p:embed/>
                </p:oleObj>
              </mc:Choice>
              <mc:Fallback>
                <p:oleObj name="Equation" r:id="rId14" imgW="672840" imgH="342720" progId="Equation.3">
                  <p:embed/>
                  <p:pic>
                    <p:nvPicPr>
                      <p:cNvPr id="0" name=""/>
                      <p:cNvPicPr>
                        <a:picLocks noChangeAspect="1" noChangeArrowheads="1"/>
                      </p:cNvPicPr>
                      <p:nvPr/>
                    </p:nvPicPr>
                    <p:blipFill>
                      <a:blip r:embed="rId15"/>
                      <a:srcRect/>
                      <a:stretch>
                        <a:fillRect/>
                      </a:stretch>
                    </p:blipFill>
                    <p:spPr bwMode="auto">
                      <a:xfrm>
                        <a:off x="5699127" y="5020667"/>
                        <a:ext cx="1501775" cy="700676"/>
                      </a:xfrm>
                      <a:prstGeom prst="rect">
                        <a:avLst/>
                      </a:prstGeom>
                      <a:noFill/>
                      <a:ln w="9525">
                        <a:solidFill>
                          <a:srgbClr val="00FF00"/>
                        </a:solidFill>
                        <a:miter lim="800000"/>
                        <a:headEnd/>
                        <a:tailEnd/>
                      </a:ln>
                    </p:spPr>
                  </p:pic>
                </p:oleObj>
              </mc:Fallback>
            </mc:AlternateContent>
          </a:graphicData>
        </a:graphic>
      </p:graphicFrame>
    </p:spTree>
    <p:extLst>
      <p:ext uri="{BB962C8B-B14F-4D97-AF65-F5344CB8AC3E}">
        <p14:creationId xmlns:p14="http://schemas.microsoft.com/office/powerpoint/2010/main" val="31662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79316982"/>
              </p:ext>
            </p:extLst>
          </p:nvPr>
        </p:nvGraphicFramePr>
        <p:xfrm>
          <a:off x="3775360" y="2310472"/>
          <a:ext cx="2968625" cy="3352800"/>
        </p:xfrm>
        <a:graphic>
          <a:graphicData uri="http://schemas.openxmlformats.org/presentationml/2006/ole">
            <mc:AlternateContent xmlns:mc="http://schemas.openxmlformats.org/markup-compatibility/2006">
              <mc:Choice xmlns:v="urn:schemas-microsoft-com:vml" Requires="v">
                <p:oleObj spid="_x0000_s7240" name="Bitmap Image" r:id="rId4" imgW="2905531" imgH="4133333" progId="PBrush">
                  <p:embed/>
                </p:oleObj>
              </mc:Choice>
              <mc:Fallback>
                <p:oleObj name="Bitmap Image" r:id="rId4" imgW="2905531" imgH="4133333"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360" y="2310472"/>
                        <a:ext cx="29686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solidFill>
              <a:srgbClr val="FF0000"/>
            </a:solid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Biot-Savart</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id-ID" b="1" dirty="0" smtClean="0"/>
              <a:t>Fall </a:t>
            </a:r>
            <a:r>
              <a:rPr lang="en-US" b="1" dirty="0" smtClean="0"/>
              <a:t>1</a:t>
            </a:r>
            <a:r>
              <a:rPr lang="id-ID" b="1" dirty="0" smtClean="0"/>
              <a:t>820</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
          <p:cNvSpPr txBox="1">
            <a:spLocks noChangeArrowheads="1"/>
          </p:cNvSpPr>
          <p:nvPr/>
        </p:nvSpPr>
        <p:spPr>
          <a:xfrm>
            <a:off x="6885709" y="2277307"/>
            <a:ext cx="5043055" cy="2183426"/>
          </a:xfrm>
          <a:prstGeom prst="rect">
            <a:avLst/>
          </a:prstGeom>
          <a:noFill/>
          <a:ln>
            <a:noFill/>
          </a:ln>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id-ID"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Hukum biot savart digunakan untuk menghitung medan magnet yang ditimbulkan oleh konduktor yang dialiri arus</a:t>
            </a:r>
            <a:endPar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id-ID"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Berdasarkan hukum ini, magnitude dari medan magnet pada suatu titik P yang ditimbulkan oleh element</a:t>
            </a:r>
            <a:r>
              <a:rPr kumimoji="0" lang="id-ID"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kecil dari arus </a:t>
            </a:r>
            <a:r>
              <a:rPr kumimoji="0" lang="en-US"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I.dl</a:t>
            </a:r>
            <a:r>
              <a:rPr kumimoji="0" lang="en-US"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t>
            </a:r>
            <a:r>
              <a:rPr kumimoji="0" lang="id-ID"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Arus yang melalui</a:t>
            </a:r>
            <a:r>
              <a:rPr kumimoji="0" lang="id-ID"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elemen</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dl</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a:t>
            </a:r>
            <a:r>
              <a:rPr kumimoji="0" lang="id-ID"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Panjang dari elemen kecil </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id-ID"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adalah</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endParaRPr kumimoji="0" lang="en-US"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aphicFrame>
        <p:nvGraphicFramePr>
          <p:cNvPr id="29" name="Object 6"/>
          <p:cNvGraphicFramePr>
            <a:graphicFrameLocks noChangeAspect="1"/>
          </p:cNvGraphicFramePr>
          <p:nvPr>
            <p:extLst>
              <p:ext uri="{D42A27DB-BD31-4B8C-83A1-F6EECF244321}">
                <p14:modId xmlns:p14="http://schemas.microsoft.com/office/powerpoint/2010/main" val="2950611534"/>
              </p:ext>
            </p:extLst>
          </p:nvPr>
        </p:nvGraphicFramePr>
        <p:xfrm>
          <a:off x="9576954" y="4965629"/>
          <a:ext cx="1946562" cy="764336"/>
        </p:xfrm>
        <a:graphic>
          <a:graphicData uri="http://schemas.openxmlformats.org/presentationml/2006/ole">
            <mc:AlternateContent xmlns:mc="http://schemas.openxmlformats.org/markup-compatibility/2006">
              <mc:Choice xmlns:v="urn:schemas-microsoft-com:vml" Requires="v">
                <p:oleObj spid="_x0000_s7241" name="Equation" r:id="rId8" imgW="1066680" imgH="393480" progId="Equation.3">
                  <p:embed/>
                </p:oleObj>
              </mc:Choice>
              <mc:Fallback>
                <p:oleObj name="Equation" r:id="rId8" imgW="106668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6954" y="4965629"/>
                        <a:ext cx="1946562" cy="764336"/>
                      </a:xfrm>
                      <a:prstGeom prst="rect">
                        <a:avLst/>
                      </a:prstGeom>
                      <a:noFill/>
                      <a:ln>
                        <a:solidFill>
                          <a:srgbClr val="00B050"/>
                        </a:solidFill>
                      </a:ln>
                      <a:effectLst/>
                      <a:extLst/>
                    </p:spPr>
                  </p:pic>
                </p:oleObj>
              </mc:Fallback>
            </mc:AlternateContent>
          </a:graphicData>
        </a:graphic>
      </p:graphicFrame>
      <p:graphicFrame>
        <p:nvGraphicFramePr>
          <p:cNvPr id="30" name="Object 4"/>
          <p:cNvGraphicFramePr>
            <a:graphicFrameLocks noChangeAspect="1"/>
          </p:cNvGraphicFramePr>
          <p:nvPr>
            <p:extLst>
              <p:ext uri="{D42A27DB-BD31-4B8C-83A1-F6EECF244321}">
                <p14:modId xmlns:p14="http://schemas.microsoft.com/office/powerpoint/2010/main" val="1628923625"/>
              </p:ext>
            </p:extLst>
          </p:nvPr>
        </p:nvGraphicFramePr>
        <p:xfrm>
          <a:off x="7271905" y="4940905"/>
          <a:ext cx="2057400" cy="771525"/>
        </p:xfrm>
        <a:graphic>
          <a:graphicData uri="http://schemas.openxmlformats.org/presentationml/2006/ole">
            <mc:AlternateContent xmlns:mc="http://schemas.openxmlformats.org/markup-compatibility/2006">
              <mc:Choice xmlns:v="urn:schemas-microsoft-com:vml" Requires="v">
                <p:oleObj spid="_x0000_s7242" name="Equation" r:id="rId10" imgW="1117440" imgH="393480" progId="Equation.3">
                  <p:embed/>
                </p:oleObj>
              </mc:Choice>
              <mc:Fallback>
                <p:oleObj name="Equation" r:id="rId10" imgW="111744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1905" y="4940905"/>
                        <a:ext cx="2057400" cy="771525"/>
                      </a:xfrm>
                      <a:prstGeom prst="rect">
                        <a:avLst/>
                      </a:prstGeom>
                      <a:noFill/>
                      <a:ln w="9525">
                        <a:solidFill>
                          <a:srgbClr val="00B050"/>
                        </a:solidFill>
                        <a:miter lim="800000"/>
                        <a:headEnd/>
                        <a:tailEnd/>
                      </a:ln>
                      <a:effectLst/>
                      <a:extLst/>
                    </p:spPr>
                  </p:pic>
                </p:oleObj>
              </mc:Fallback>
            </mc:AlternateContent>
          </a:graphicData>
        </a:graphic>
      </p:graphicFrame>
      <p:sp>
        <p:nvSpPr>
          <p:cNvPr id="31" name="Rectangle 30"/>
          <p:cNvSpPr/>
          <p:nvPr/>
        </p:nvSpPr>
        <p:spPr>
          <a:xfrm>
            <a:off x="4608369" y="4327483"/>
            <a:ext cx="1750867" cy="1077218"/>
          </a:xfrm>
          <a:prstGeom prst="rect">
            <a:avLst/>
          </a:prstGeom>
          <a:ln>
            <a:solidFill>
              <a:srgbClr val="00CC00"/>
            </a:solidFill>
          </a:ln>
        </p:spPr>
        <p:txBody>
          <a:bodyPr wrap="square">
            <a:spAutoFit/>
          </a:bodyPr>
          <a:lstStyle/>
          <a:p>
            <a:r>
              <a:rPr lang="id-ID" sz="1600" b="1" dirty="0" smtClean="0"/>
              <a:t>Menggambarkan </a:t>
            </a:r>
            <a:r>
              <a:rPr lang="id-ID" sz="1600" b="1" dirty="0" smtClean="0">
                <a:solidFill>
                  <a:srgbClr val="FF0000"/>
                </a:solidFill>
              </a:rPr>
              <a:t>MEDAN MAGNET</a:t>
            </a:r>
            <a:r>
              <a:rPr lang="en-US" sz="1600" b="1" dirty="0" smtClean="0"/>
              <a:t> </a:t>
            </a:r>
            <a:r>
              <a:rPr lang="id-ID" sz="1600" b="1" dirty="0" smtClean="0"/>
              <a:t>yang dibangkitkan</a:t>
            </a:r>
            <a:r>
              <a:rPr lang="id-ID" sz="1600" b="1" dirty="0"/>
              <a:t> </a:t>
            </a:r>
            <a:r>
              <a:rPr lang="id-ID" sz="1600" b="1" dirty="0" smtClean="0"/>
              <a:t>oleh</a:t>
            </a:r>
            <a:r>
              <a:rPr lang="en-US" sz="1600" b="1" dirty="0" smtClean="0"/>
              <a:t> </a:t>
            </a:r>
            <a:r>
              <a:rPr lang="id-ID" sz="1600" b="1" dirty="0" smtClean="0">
                <a:solidFill>
                  <a:srgbClr val="FF0000"/>
                </a:solidFill>
              </a:rPr>
              <a:t>ARUS LISTRIK</a:t>
            </a:r>
            <a:endParaRPr lang="en-US" sz="1600" b="1" dirty="0"/>
          </a:p>
        </p:txBody>
      </p:sp>
      <p:pic>
        <p:nvPicPr>
          <p:cNvPr id="32" name="Picture 9" descr="D:\KULIAH\MATERI KULIAH\D3\ELECTROMAGNETIK TERAPAN\Pictures\220px-Jean_baptiste_biot.jpg"/>
          <p:cNvPicPr>
            <a:picLocks noChangeAspect="1" noChangeArrowheads="1"/>
          </p:cNvPicPr>
          <p:nvPr/>
        </p:nvPicPr>
        <p:blipFill>
          <a:blip r:embed="rId12"/>
          <a:srcRect/>
          <a:stretch>
            <a:fillRect/>
          </a:stretch>
        </p:blipFill>
        <p:spPr bwMode="auto">
          <a:xfrm>
            <a:off x="159321" y="2916390"/>
            <a:ext cx="1812964" cy="2133719"/>
          </a:xfrm>
          <a:prstGeom prst="rect">
            <a:avLst/>
          </a:prstGeom>
          <a:noFill/>
        </p:spPr>
      </p:pic>
      <p:pic>
        <p:nvPicPr>
          <p:cNvPr id="33" name="Picture 10" descr="D:\KULIAH\MATERI KULIAH\D3\ELECTROMAGNETIK TERAPAN\Pictures\savart.jpg"/>
          <p:cNvPicPr>
            <a:picLocks noChangeAspect="1" noChangeArrowheads="1"/>
          </p:cNvPicPr>
          <p:nvPr/>
        </p:nvPicPr>
        <p:blipFill>
          <a:blip r:embed="rId13"/>
          <a:srcRect/>
          <a:stretch>
            <a:fillRect/>
          </a:stretch>
        </p:blipFill>
        <p:spPr bwMode="auto">
          <a:xfrm>
            <a:off x="1967339" y="2936493"/>
            <a:ext cx="1611646" cy="2085905"/>
          </a:xfrm>
          <a:prstGeom prst="rect">
            <a:avLst/>
          </a:prstGeom>
          <a:noFill/>
        </p:spPr>
      </p:pic>
      <p:sp>
        <p:nvSpPr>
          <p:cNvPr id="34" name="Rectangle 12"/>
          <p:cNvSpPr>
            <a:spLocks noChangeArrowheads="1"/>
          </p:cNvSpPr>
          <p:nvPr/>
        </p:nvSpPr>
        <p:spPr bwMode="auto">
          <a:xfrm>
            <a:off x="7271905" y="4523111"/>
            <a:ext cx="2590800" cy="369332"/>
          </a:xfrm>
          <a:prstGeom prst="rect">
            <a:avLst/>
          </a:prstGeom>
          <a:noFill/>
          <a:ln w="9525">
            <a:noFill/>
            <a:miter lim="800000"/>
            <a:headEnd/>
            <a:tailEnd/>
          </a:ln>
          <a:effectLst/>
        </p:spPr>
        <p:txBody>
          <a:bodyPr wrap="square" anchor="ctr">
            <a:spAutoFit/>
          </a:bodyPr>
          <a:lstStyle/>
          <a:p>
            <a:r>
              <a:rPr lang="id-ID" b="1" dirty="0" smtClean="0">
                <a:solidFill>
                  <a:srgbClr val="FF0000"/>
                </a:solidFill>
              </a:rPr>
              <a:t>Dengan Notasi Vektor</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36459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7" descr="SE31_02"/>
          <p:cNvPicPr>
            <a:picLocks noChangeAspect="1" noChangeArrowheads="1"/>
          </p:cNvPicPr>
          <p:nvPr/>
        </p:nvPicPr>
        <p:blipFill>
          <a:blip r:embed="rId4"/>
          <a:srcRect t="25000" b="18750"/>
          <a:stretch>
            <a:fillRect/>
          </a:stretch>
        </p:blipFill>
        <p:spPr bwMode="auto">
          <a:xfrm>
            <a:off x="6232827" y="2287859"/>
            <a:ext cx="4042311" cy="1705835"/>
          </a:xfrm>
          <a:prstGeom prst="rect">
            <a:avLst/>
          </a:prstGeom>
          <a:noFill/>
        </p:spPr>
      </p:pic>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solidFill>
              <a:srgbClr val="FF0000"/>
            </a:solid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Faraday</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831</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7"/>
          <a:srcRect/>
          <a:stretch>
            <a:fillRect/>
          </a:stretch>
        </p:blipFill>
        <p:spPr bwMode="auto">
          <a:xfrm>
            <a:off x="3671480" y="2295526"/>
            <a:ext cx="2659309" cy="3355058"/>
          </a:xfrm>
          <a:prstGeom prst="rect">
            <a:avLst/>
          </a:prstGeom>
          <a:noFill/>
          <a:ln w="9525">
            <a:noFill/>
            <a:miter lim="800000"/>
            <a:headEnd/>
            <a:tailEnd/>
          </a:ln>
        </p:spPr>
      </p:pic>
      <p:sp>
        <p:nvSpPr>
          <p:cNvPr id="26" name="Rectangle 25"/>
          <p:cNvSpPr/>
          <p:nvPr/>
        </p:nvSpPr>
        <p:spPr>
          <a:xfrm>
            <a:off x="6397414" y="4019706"/>
            <a:ext cx="3124200" cy="1384995"/>
          </a:xfrm>
          <a:prstGeom prst="rect">
            <a:avLst/>
          </a:prstGeom>
          <a:ln>
            <a:solidFill>
              <a:srgbClr val="00B050"/>
            </a:solidFill>
          </a:ln>
        </p:spPr>
        <p:txBody>
          <a:bodyPr wrap="square">
            <a:spAutoFit/>
          </a:bodyPr>
          <a:lstStyle/>
          <a:p>
            <a:r>
              <a:rPr lang="id-ID" sz="1400" b="1" dirty="0" smtClean="0">
                <a:latin typeface="Times New Roman" pitchFamily="18" charset="0"/>
                <a:cs typeface="Times New Roman" pitchFamily="18" charset="0"/>
              </a:rPr>
              <a:t>Hukum faraday tentang induksi : </a:t>
            </a:r>
            <a:r>
              <a:rPr lang="id-ID" sz="1400" dirty="0" smtClean="0">
                <a:latin typeface="Times New Roman" pitchFamily="18" charset="0"/>
                <a:cs typeface="Times New Roman" pitchFamily="18" charset="0"/>
              </a:rPr>
              <a:t>EMF terinduksi pada rangkaian/ circuit berubah secara proporsional dengan perubahan flux magnet yang berubah terhadap waktu yang menembus rangkaian/circuit tersebut</a:t>
            </a:r>
            <a:r>
              <a:rPr lang="id-ID" sz="1400" b="1" dirty="0" smtClean="0">
                <a:latin typeface="Times New Roman" pitchFamily="18" charset="0"/>
                <a:cs typeface="Times New Roman" pitchFamily="18" charset="0"/>
              </a:rPr>
              <a:t>.</a:t>
            </a:r>
            <a:endParaRPr lang="en-US" sz="1400" b="1" dirty="0" smtClean="0">
              <a:latin typeface="Times New Roman" pitchFamily="18" charset="0"/>
              <a:cs typeface="Times New Roman" pitchFamily="18" charset="0"/>
            </a:endParaRPr>
          </a:p>
        </p:txBody>
      </p:sp>
      <p:graphicFrame>
        <p:nvGraphicFramePr>
          <p:cNvPr id="27" name="Object 2"/>
          <p:cNvGraphicFramePr>
            <a:graphicFrameLocks noChangeAspect="1"/>
          </p:cNvGraphicFramePr>
          <p:nvPr>
            <p:extLst>
              <p:ext uri="{D42A27DB-BD31-4B8C-83A1-F6EECF244321}">
                <p14:modId xmlns:p14="http://schemas.microsoft.com/office/powerpoint/2010/main" val="228750571"/>
              </p:ext>
            </p:extLst>
          </p:nvPr>
        </p:nvGraphicFramePr>
        <p:xfrm>
          <a:off x="10785331" y="3434768"/>
          <a:ext cx="1081088" cy="525462"/>
        </p:xfrm>
        <a:graphic>
          <a:graphicData uri="http://schemas.openxmlformats.org/presentationml/2006/ole">
            <mc:AlternateContent xmlns:mc="http://schemas.openxmlformats.org/markup-compatibility/2006">
              <mc:Choice xmlns:v="urn:schemas-microsoft-com:vml" Requires="v">
                <p:oleObj spid="_x0000_s8266" name="Equation" r:id="rId8" imgW="914400" imgH="393480" progId="Equation.3">
                  <p:embed/>
                </p:oleObj>
              </mc:Choice>
              <mc:Fallback>
                <p:oleObj name="Equation" r:id="rId8" imgW="914400" imgH="393480" progId="Equation.3">
                  <p:embed/>
                  <p:pic>
                    <p:nvPicPr>
                      <p:cNvPr id="0" name=""/>
                      <p:cNvPicPr>
                        <a:picLocks noChangeAspect="1" noChangeArrowheads="1"/>
                      </p:cNvPicPr>
                      <p:nvPr/>
                    </p:nvPicPr>
                    <p:blipFill>
                      <a:blip r:embed="rId9"/>
                      <a:srcRect/>
                      <a:stretch>
                        <a:fillRect/>
                      </a:stretch>
                    </p:blipFill>
                    <p:spPr bwMode="auto">
                      <a:xfrm>
                        <a:off x="10785331" y="3434768"/>
                        <a:ext cx="1081088" cy="525462"/>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p:cNvSpPr/>
          <p:nvPr/>
        </p:nvSpPr>
        <p:spPr>
          <a:xfrm>
            <a:off x="9566564" y="4019706"/>
            <a:ext cx="2282459" cy="276999"/>
          </a:xfrm>
          <a:prstGeom prst="rect">
            <a:avLst/>
          </a:prstGeom>
        </p:spPr>
        <p:txBody>
          <a:bodyPr wrap="square">
            <a:spAutoFit/>
          </a:bodyPr>
          <a:lstStyle/>
          <a:p>
            <a:r>
              <a:rPr lang="id-ID" sz="1200" dirty="0" smtClean="0">
                <a:latin typeface="Times New Roman" pitchFamily="18" charset="0"/>
                <a:cs typeface="Times New Roman" pitchFamily="18" charset="0"/>
              </a:rPr>
              <a:t>dimana</a:t>
            </a:r>
            <a:r>
              <a:rPr lang="en-US" sz="1200" dirty="0" smtClean="0">
                <a:latin typeface="Times New Roman" pitchFamily="18" charset="0"/>
                <a:cs typeface="Times New Roman" pitchFamily="18" charset="0"/>
              </a:rPr>
              <a:t> </a:t>
            </a:r>
            <a:r>
              <a:rPr lang="el-GR" sz="1200" dirty="0" smtClean="0">
                <a:latin typeface="Times New Roman" pitchFamily="18" charset="0"/>
                <a:cs typeface="Times New Roman" pitchFamily="18" charset="0"/>
              </a:rPr>
              <a:t>Φ</a:t>
            </a:r>
            <a:r>
              <a:rPr lang="en-US" sz="1200" baseline="-25000" dirty="0" smtClean="0">
                <a:latin typeface="Times New Roman" pitchFamily="18" charset="0"/>
                <a:cs typeface="Times New Roman" pitchFamily="18" charset="0"/>
              </a:rPr>
              <a:t>B</a:t>
            </a:r>
            <a:r>
              <a:rPr lang="en-US" sz="1200" dirty="0" smtClean="0">
                <a:latin typeface="Times New Roman" pitchFamily="18" charset="0"/>
                <a:cs typeface="Times New Roman" pitchFamily="18" charset="0"/>
              </a:rPr>
              <a:t> </a:t>
            </a:r>
            <a:r>
              <a:rPr lang="id-ID" sz="1200" dirty="0" smtClean="0">
                <a:latin typeface="Times New Roman" pitchFamily="18" charset="0"/>
                <a:cs typeface="Times New Roman" pitchFamily="18" charset="0"/>
              </a:rPr>
              <a:t>adalah </a:t>
            </a:r>
            <a:r>
              <a:rPr lang="id-ID" sz="1200" u="sng" dirty="0" smtClean="0">
                <a:latin typeface="Times New Roman" pitchFamily="18" charset="0"/>
                <a:cs typeface="Times New Roman" pitchFamily="18" charset="0"/>
              </a:rPr>
              <a:t>flux magnetik</a:t>
            </a:r>
            <a:endParaRPr lang="en-US" sz="1200" u="sng" dirty="0">
              <a:latin typeface="Times New Roman" pitchFamily="18" charset="0"/>
              <a:cs typeface="Times New Roman" pitchFamily="18" charset="0"/>
            </a:endParaRPr>
          </a:p>
        </p:txBody>
      </p:sp>
      <p:graphicFrame>
        <p:nvGraphicFramePr>
          <p:cNvPr id="36" name="Object 3"/>
          <p:cNvGraphicFramePr>
            <a:graphicFrameLocks noChangeAspect="1"/>
          </p:cNvGraphicFramePr>
          <p:nvPr>
            <p:extLst>
              <p:ext uri="{D42A27DB-BD31-4B8C-83A1-F6EECF244321}">
                <p14:modId xmlns:p14="http://schemas.microsoft.com/office/powerpoint/2010/main" val="2482666473"/>
              </p:ext>
            </p:extLst>
          </p:nvPr>
        </p:nvGraphicFramePr>
        <p:xfrm>
          <a:off x="9603022" y="3503630"/>
          <a:ext cx="1066800" cy="412898"/>
        </p:xfrm>
        <a:graphic>
          <a:graphicData uri="http://schemas.openxmlformats.org/presentationml/2006/ole">
            <mc:AlternateContent xmlns:mc="http://schemas.openxmlformats.org/markup-compatibility/2006">
              <mc:Choice xmlns:v="urn:schemas-microsoft-com:vml" Requires="v">
                <p:oleObj spid="_x0000_s8267" name="Equation" r:id="rId10" imgW="876240" imgH="279360" progId="Equation.3">
                  <p:embed/>
                </p:oleObj>
              </mc:Choice>
              <mc:Fallback>
                <p:oleObj name="Equation" r:id="rId10" imgW="876240" imgH="2793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3022" y="3503630"/>
                        <a:ext cx="1066800" cy="41289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2"/>
          <p:cNvGraphicFramePr>
            <a:graphicFrameLocks noChangeAspect="1"/>
          </p:cNvGraphicFramePr>
          <p:nvPr>
            <p:extLst>
              <p:ext uri="{D42A27DB-BD31-4B8C-83A1-F6EECF244321}">
                <p14:modId xmlns:p14="http://schemas.microsoft.com/office/powerpoint/2010/main" val="3572184010"/>
              </p:ext>
            </p:extLst>
          </p:nvPr>
        </p:nvGraphicFramePr>
        <p:xfrm>
          <a:off x="9694140" y="5650584"/>
          <a:ext cx="1517650" cy="596900"/>
        </p:xfrm>
        <a:graphic>
          <a:graphicData uri="http://schemas.openxmlformats.org/presentationml/2006/ole">
            <mc:AlternateContent xmlns:mc="http://schemas.openxmlformats.org/markup-compatibility/2006">
              <mc:Choice xmlns:v="urn:schemas-microsoft-com:vml" Requires="v">
                <p:oleObj spid="_x0000_s8268" name="Equation" r:id="rId12" imgW="1091880" imgH="393480" progId="Equation.3">
                  <p:embed/>
                </p:oleObj>
              </mc:Choice>
              <mc:Fallback>
                <p:oleObj name="Equation" r:id="rId12" imgW="109188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4140" y="5650584"/>
                        <a:ext cx="1517650" cy="5969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tangle 37"/>
          <p:cNvSpPr/>
          <p:nvPr/>
        </p:nvSpPr>
        <p:spPr>
          <a:xfrm>
            <a:off x="9580419" y="4367311"/>
            <a:ext cx="2251364" cy="1200329"/>
          </a:xfrm>
          <a:prstGeom prst="rect">
            <a:avLst/>
          </a:prstGeom>
        </p:spPr>
        <p:txBody>
          <a:bodyPr wrap="square">
            <a:spAutoFit/>
          </a:bodyPr>
          <a:lstStyle/>
          <a:p>
            <a:r>
              <a:rPr lang="id-ID" sz="1200" b="1" dirty="0" smtClean="0">
                <a:latin typeface="Times New Roman" pitchFamily="18" charset="0"/>
                <a:cs typeface="Times New Roman" pitchFamily="18" charset="0"/>
              </a:rPr>
              <a:t>Jika rangkaian/circuit adalah suatu lilitan yang terdiri dari N loop yang memiliki luas area yang sama dan perubahan flux magnet mengenai seluruh loop, maka EMF sebesar :</a:t>
            </a:r>
            <a:endParaRPr lang="en-US" sz="1200" b="1" dirty="0">
              <a:latin typeface="Times New Roman" pitchFamily="18" charset="0"/>
              <a:cs typeface="Times New Roman" pitchFamily="18" charset="0"/>
            </a:endParaRPr>
          </a:p>
        </p:txBody>
      </p:sp>
      <p:sp>
        <p:nvSpPr>
          <p:cNvPr id="40" name="Text Box 8"/>
          <p:cNvSpPr txBox="1">
            <a:spLocks noChangeArrowheads="1"/>
          </p:cNvSpPr>
          <p:nvPr/>
        </p:nvSpPr>
        <p:spPr bwMode="auto">
          <a:xfrm>
            <a:off x="10167517" y="2271025"/>
            <a:ext cx="1761247" cy="646331"/>
          </a:xfrm>
          <a:prstGeom prst="rect">
            <a:avLst/>
          </a:prstGeom>
          <a:noFill/>
          <a:ln w="9525">
            <a:noFill/>
            <a:miter lim="800000"/>
            <a:headEnd/>
            <a:tailEnd/>
          </a:ln>
          <a:effectLst/>
        </p:spPr>
        <p:txBody>
          <a:bodyPr wrap="square">
            <a:spAutoFit/>
          </a:bodyPr>
          <a:lstStyle/>
          <a:p>
            <a:r>
              <a:rPr lang="id-ID" sz="1200" dirty="0" smtClean="0">
                <a:latin typeface="Times New Roman" pitchFamily="18" charset="0"/>
                <a:cs typeface="Times New Roman" pitchFamily="18" charset="0"/>
              </a:rPr>
              <a:t>Jarum pada galvanometer bergerak sesaat ketika saklar terhubung</a:t>
            </a:r>
            <a:endParaRPr lang="en-US" sz="1200" dirty="0">
              <a:latin typeface="Times New Roman" pitchFamily="18" charset="0"/>
              <a:cs typeface="Times New Roman" pitchFamily="18" charset="0"/>
            </a:endParaRPr>
          </a:p>
        </p:txBody>
      </p:sp>
      <p:sp>
        <p:nvSpPr>
          <p:cNvPr id="41" name="Rectangle 40"/>
          <p:cNvSpPr/>
          <p:nvPr/>
        </p:nvSpPr>
        <p:spPr>
          <a:xfrm>
            <a:off x="6275959" y="5607486"/>
            <a:ext cx="3152786" cy="338554"/>
          </a:xfrm>
          <a:prstGeom prst="rect">
            <a:avLst/>
          </a:prstGeom>
        </p:spPr>
        <p:txBody>
          <a:bodyPr wrap="none">
            <a:spAutoFit/>
          </a:bodyPr>
          <a:lstStyle/>
          <a:p>
            <a:r>
              <a:rPr lang="en-US" sz="1600" b="1" dirty="0" smtClean="0">
                <a:latin typeface="Times New Roman" pitchFamily="18" charset="0"/>
                <a:cs typeface="Times New Roman" pitchFamily="18" charset="0"/>
              </a:rPr>
              <a:t>EMF = </a:t>
            </a:r>
            <a:r>
              <a:rPr lang="id-ID" sz="1600" b="1" dirty="0" smtClean="0">
                <a:solidFill>
                  <a:srgbClr val="FF0000"/>
                </a:solidFill>
                <a:latin typeface="Times New Roman" pitchFamily="18" charset="0"/>
                <a:cs typeface="Times New Roman" pitchFamily="18" charset="0"/>
              </a:rPr>
              <a:t>Electromotive Force </a:t>
            </a:r>
            <a:r>
              <a:rPr lang="en-US" sz="1600" b="1" dirty="0" smtClean="0">
                <a:latin typeface="Times New Roman" pitchFamily="18" charset="0"/>
                <a:cs typeface="Times New Roman" pitchFamily="18" charset="0"/>
              </a:rPr>
              <a:t>(volt)</a:t>
            </a:r>
            <a:endParaRPr lang="en-US" sz="1600" b="1" dirty="0">
              <a:latin typeface="Times New Roman" pitchFamily="18" charset="0"/>
              <a:cs typeface="Times New Roman" pitchFamily="18" charset="0"/>
            </a:endParaRPr>
          </a:p>
        </p:txBody>
      </p:sp>
      <p:pic>
        <p:nvPicPr>
          <p:cNvPr id="42" name="Picture 5" descr="D:\KULIAH\MATERI KULIAH\D3\ELECTROMAGNETIK TERAPAN\Pictures\faraday.jpg"/>
          <p:cNvPicPr>
            <a:picLocks noChangeAspect="1" noChangeArrowheads="1"/>
          </p:cNvPicPr>
          <p:nvPr/>
        </p:nvPicPr>
        <p:blipFill>
          <a:blip r:embed="rId14"/>
          <a:srcRect t="10196"/>
          <a:stretch>
            <a:fillRect/>
          </a:stretch>
        </p:blipFill>
        <p:spPr bwMode="auto">
          <a:xfrm>
            <a:off x="923861" y="1753039"/>
            <a:ext cx="1729923" cy="2386100"/>
          </a:xfrm>
          <a:prstGeom prst="rect">
            <a:avLst/>
          </a:prstGeom>
          <a:noFill/>
        </p:spPr>
      </p:pic>
    </p:spTree>
    <p:extLst>
      <p:ext uri="{BB962C8B-B14F-4D97-AF65-F5344CB8AC3E}">
        <p14:creationId xmlns:p14="http://schemas.microsoft.com/office/powerpoint/2010/main" val="31711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solidFill>
              <a:srgbClr val="FF0000"/>
            </a:solid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Faraday</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831</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5" descr="D:\KULIAH\MATERI KULIAH\D3\ELECTROMAGNETIK TERAPAN\Pictures\faraday.jpg"/>
          <p:cNvPicPr>
            <a:picLocks noChangeAspect="1" noChangeArrowheads="1"/>
          </p:cNvPicPr>
          <p:nvPr/>
        </p:nvPicPr>
        <p:blipFill>
          <a:blip r:embed="rId5"/>
          <a:srcRect t="10196"/>
          <a:stretch>
            <a:fillRect/>
          </a:stretch>
        </p:blipFill>
        <p:spPr bwMode="auto">
          <a:xfrm>
            <a:off x="923861" y="1753039"/>
            <a:ext cx="1729923" cy="2386100"/>
          </a:xfrm>
          <a:prstGeom prst="rect">
            <a:avLst/>
          </a:prstGeom>
          <a:noFill/>
        </p:spPr>
      </p:pic>
      <p:sp>
        <p:nvSpPr>
          <p:cNvPr id="28" name="Rectangle 27"/>
          <p:cNvSpPr/>
          <p:nvPr/>
        </p:nvSpPr>
        <p:spPr>
          <a:xfrm>
            <a:off x="6275117" y="2890569"/>
            <a:ext cx="2736769" cy="369332"/>
          </a:xfrm>
          <a:prstGeom prst="rect">
            <a:avLst/>
          </a:prstGeom>
          <a:solidFill>
            <a:schemeClr val="accent3">
              <a:alpha val="52000"/>
            </a:schemeClr>
          </a:solidFill>
        </p:spPr>
        <p:txBody>
          <a:bodyPr wrap="square">
            <a:spAutoFit/>
          </a:bodyPr>
          <a:lstStyle/>
          <a:p>
            <a:pPr algn="ctr"/>
            <a:r>
              <a:rPr lang="id-ID" dirty="0" smtClean="0"/>
              <a:t>LIHAT VIDEO</a:t>
            </a:r>
            <a:endParaRPr lang="id-ID" dirty="0"/>
          </a:p>
        </p:txBody>
      </p:sp>
      <p:sp>
        <p:nvSpPr>
          <p:cNvPr id="3" name="Rectangle 2"/>
          <p:cNvSpPr/>
          <p:nvPr/>
        </p:nvSpPr>
        <p:spPr>
          <a:xfrm>
            <a:off x="5138616" y="3500708"/>
            <a:ext cx="5009769" cy="369332"/>
          </a:xfrm>
          <a:prstGeom prst="rect">
            <a:avLst/>
          </a:prstGeom>
        </p:spPr>
        <p:txBody>
          <a:bodyPr wrap="none">
            <a:spAutoFit/>
          </a:bodyPr>
          <a:lstStyle/>
          <a:p>
            <a:r>
              <a:rPr lang="id-ID" dirty="0">
                <a:hlinkClick r:id="rId6"/>
              </a:rPr>
              <a:t>https://www.youtube.com/watch?v=e1VVyMnIcnQ</a:t>
            </a:r>
            <a:endParaRPr lang="id-ID" dirty="0"/>
          </a:p>
        </p:txBody>
      </p:sp>
      <p:sp>
        <p:nvSpPr>
          <p:cNvPr id="15" name="Rectangle 14"/>
          <p:cNvSpPr/>
          <p:nvPr/>
        </p:nvSpPr>
        <p:spPr>
          <a:xfrm>
            <a:off x="5238126" y="4061779"/>
            <a:ext cx="4871655" cy="369332"/>
          </a:xfrm>
          <a:prstGeom prst="rect">
            <a:avLst/>
          </a:prstGeom>
        </p:spPr>
        <p:txBody>
          <a:bodyPr wrap="none">
            <a:spAutoFit/>
          </a:bodyPr>
          <a:lstStyle/>
          <a:p>
            <a:r>
              <a:rPr lang="id-ID" dirty="0">
                <a:hlinkClick r:id="rId7"/>
              </a:rPr>
              <a:t>https://www.youtube.com/watch?v=uoQelu7XRjk</a:t>
            </a:r>
            <a:endParaRPr lang="id-ID" dirty="0"/>
          </a:p>
        </p:txBody>
      </p:sp>
    </p:spTree>
    <p:extLst>
      <p:ext uri="{BB962C8B-B14F-4D97-AF65-F5344CB8AC3E}">
        <p14:creationId xmlns:p14="http://schemas.microsoft.com/office/powerpoint/2010/main" val="2494045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solidFill>
              <a:srgbClr val="FF0000"/>
            </a:solid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Lenz</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833</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814962" y="3071459"/>
            <a:ext cx="2438400" cy="2308324"/>
          </a:xfrm>
          <a:prstGeom prst="rect">
            <a:avLst/>
          </a:prstGeom>
          <a:ln>
            <a:solidFill>
              <a:srgbClr val="00B050"/>
            </a:solidFill>
          </a:ln>
        </p:spPr>
        <p:txBody>
          <a:bodyPr wrap="square">
            <a:spAutoFit/>
          </a:bodyPr>
          <a:lstStyle/>
          <a:p>
            <a:pPr algn="ctr"/>
            <a:r>
              <a:rPr lang="en-US" dirty="0" smtClean="0"/>
              <a:t>“ </a:t>
            </a:r>
            <a:r>
              <a:rPr lang="en-US" i="1" dirty="0" err="1" smtClean="0"/>
              <a:t>emf</a:t>
            </a:r>
            <a:r>
              <a:rPr lang="en-US" i="1" dirty="0" smtClean="0"/>
              <a:t> yang </a:t>
            </a:r>
            <a:r>
              <a:rPr lang="en-US" i="1" dirty="0" err="1" smtClean="0"/>
              <a:t>dihasilkan</a:t>
            </a:r>
            <a:r>
              <a:rPr lang="en-US" i="1" dirty="0" smtClean="0"/>
              <a:t> </a:t>
            </a:r>
            <a:r>
              <a:rPr lang="en-US" i="1" dirty="0" err="1" smtClean="0"/>
              <a:t>sedemikian</a:t>
            </a:r>
            <a:r>
              <a:rPr lang="en-US" i="1" dirty="0" smtClean="0"/>
              <a:t> </a:t>
            </a:r>
            <a:r>
              <a:rPr lang="en-US" i="1" dirty="0" err="1" smtClean="0"/>
              <a:t>hingga</a:t>
            </a:r>
            <a:r>
              <a:rPr lang="en-US" i="1" dirty="0" smtClean="0"/>
              <a:t> </a:t>
            </a:r>
            <a:r>
              <a:rPr lang="en-US" i="1" dirty="0" err="1" smtClean="0"/>
              <a:t>jika</a:t>
            </a:r>
            <a:r>
              <a:rPr lang="en-US" i="1" dirty="0" smtClean="0"/>
              <a:t> </a:t>
            </a:r>
            <a:r>
              <a:rPr lang="en-US" i="1" dirty="0" err="1" smtClean="0"/>
              <a:t>arus</a:t>
            </a:r>
            <a:r>
              <a:rPr lang="en-US" i="1" dirty="0" smtClean="0"/>
              <a:t> </a:t>
            </a:r>
            <a:r>
              <a:rPr lang="en-US" i="1" dirty="0" err="1" smtClean="0"/>
              <a:t>dihasilkan</a:t>
            </a:r>
            <a:r>
              <a:rPr lang="en-US" i="1" dirty="0" smtClean="0"/>
              <a:t> </a:t>
            </a:r>
            <a:r>
              <a:rPr lang="en-US" i="1" dirty="0" err="1" smtClean="0"/>
              <a:t>oleh</a:t>
            </a:r>
            <a:r>
              <a:rPr lang="en-US" i="1" dirty="0" smtClean="0"/>
              <a:t> </a:t>
            </a:r>
            <a:r>
              <a:rPr lang="en-US" i="1" dirty="0" err="1" smtClean="0"/>
              <a:t>emf</a:t>
            </a:r>
            <a:r>
              <a:rPr lang="en-US" i="1" dirty="0" smtClean="0"/>
              <a:t> </a:t>
            </a:r>
            <a:r>
              <a:rPr lang="en-US" i="1" dirty="0" err="1" smtClean="0"/>
              <a:t>tersebut</a:t>
            </a:r>
            <a:r>
              <a:rPr lang="en-US" i="1" dirty="0" smtClean="0"/>
              <a:t>, </a:t>
            </a:r>
            <a:r>
              <a:rPr lang="en-US" i="1" dirty="0" err="1" smtClean="0"/>
              <a:t>maka</a:t>
            </a:r>
            <a:r>
              <a:rPr lang="en-US" i="1" dirty="0" smtClean="0"/>
              <a:t> </a:t>
            </a:r>
            <a:r>
              <a:rPr lang="en-US" i="1" dirty="0" err="1" smtClean="0"/>
              <a:t>fluks</a:t>
            </a:r>
            <a:r>
              <a:rPr lang="en-US" i="1" dirty="0" smtClean="0"/>
              <a:t> yang </a:t>
            </a:r>
            <a:r>
              <a:rPr lang="en-US" i="1" dirty="0" err="1" smtClean="0"/>
              <a:t>disebabkan</a:t>
            </a:r>
            <a:r>
              <a:rPr lang="en-US" i="1" dirty="0" smtClean="0"/>
              <a:t> </a:t>
            </a:r>
            <a:r>
              <a:rPr lang="en-US" i="1" dirty="0" err="1" smtClean="0"/>
              <a:t>arus</a:t>
            </a:r>
            <a:r>
              <a:rPr lang="en-US" i="1" dirty="0" smtClean="0"/>
              <a:t> </a:t>
            </a:r>
            <a:r>
              <a:rPr lang="en-US" i="1" dirty="0" err="1" smtClean="0"/>
              <a:t>ini</a:t>
            </a:r>
            <a:r>
              <a:rPr lang="en-US" i="1" dirty="0" smtClean="0"/>
              <a:t> </a:t>
            </a:r>
            <a:r>
              <a:rPr lang="en-US" i="1" dirty="0" err="1" smtClean="0"/>
              <a:t>akan</a:t>
            </a:r>
            <a:r>
              <a:rPr lang="en-US" i="1" dirty="0" smtClean="0"/>
              <a:t> </a:t>
            </a:r>
            <a:r>
              <a:rPr lang="en-US" i="1" dirty="0" err="1" smtClean="0"/>
              <a:t>cenderung</a:t>
            </a:r>
            <a:r>
              <a:rPr lang="en-US" i="1" dirty="0" smtClean="0"/>
              <a:t> </a:t>
            </a:r>
            <a:r>
              <a:rPr lang="en-US" i="1" dirty="0" err="1" smtClean="0"/>
              <a:t>melawan</a:t>
            </a:r>
            <a:r>
              <a:rPr lang="en-US" i="1" dirty="0" smtClean="0"/>
              <a:t> </a:t>
            </a:r>
            <a:r>
              <a:rPr lang="en-US" i="1" dirty="0" err="1" smtClean="0"/>
              <a:t>perubahan</a:t>
            </a:r>
            <a:r>
              <a:rPr lang="en-US" i="1" dirty="0" smtClean="0"/>
              <a:t> </a:t>
            </a:r>
            <a:r>
              <a:rPr lang="en-US" i="1" dirty="0" err="1" smtClean="0"/>
              <a:t>fluks</a:t>
            </a:r>
            <a:r>
              <a:rPr lang="en-US" i="1" dirty="0" smtClean="0"/>
              <a:t> </a:t>
            </a:r>
            <a:r>
              <a:rPr lang="en-US" i="1" dirty="0" err="1" smtClean="0"/>
              <a:t>asal</a:t>
            </a:r>
            <a:r>
              <a:rPr lang="en-US" i="1" dirty="0" smtClean="0"/>
              <a:t> “ </a:t>
            </a:r>
            <a:endParaRPr lang="en-US" dirty="0"/>
          </a:p>
        </p:txBody>
      </p:sp>
      <p:pic>
        <p:nvPicPr>
          <p:cNvPr id="21" name="Picture 10" descr="D:\KULIAH\MATERI KULIAH\D3\ELECTROMAGNETIK TERAPAN\Pictures\220px-Heinrich_Friedrich_Emil_Lenz.jpg"/>
          <p:cNvPicPr>
            <a:picLocks noChangeAspect="1" noChangeArrowheads="1"/>
          </p:cNvPicPr>
          <p:nvPr/>
        </p:nvPicPr>
        <p:blipFill>
          <a:blip r:embed="rId5"/>
          <a:srcRect/>
          <a:stretch>
            <a:fillRect/>
          </a:stretch>
        </p:blipFill>
        <p:spPr bwMode="auto">
          <a:xfrm>
            <a:off x="360219" y="1863879"/>
            <a:ext cx="2362200" cy="2619895"/>
          </a:xfrm>
          <a:prstGeom prst="rect">
            <a:avLst/>
          </a:prstGeom>
          <a:noFill/>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3000" y="2410272"/>
            <a:ext cx="2757030" cy="307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7246" y="5304209"/>
            <a:ext cx="1870337" cy="1015663"/>
          </a:xfrm>
          <a:prstGeom prst="rect">
            <a:avLst/>
          </a:prstGeom>
        </p:spPr>
        <p:txBody>
          <a:bodyPr wrap="square">
            <a:spAutoFit/>
          </a:bodyPr>
          <a:lstStyle/>
          <a:p>
            <a:r>
              <a:rPr lang="id-ID" sz="1200" dirty="0" smtClean="0">
                <a:latin typeface="Times New Roman" pitchFamily="18" charset="0"/>
                <a:cs typeface="Times New Roman" pitchFamily="18" charset="0"/>
              </a:rPr>
              <a:t>(1) Flux yang menembus loop meningkat dengan arah kebawah ketika magnet dimasukkan dalam loop</a:t>
            </a:r>
            <a:endParaRPr lang="id-ID" sz="1200" dirty="0">
              <a:latin typeface="Times New Roman" pitchFamily="18" charset="0"/>
              <a:cs typeface="Times New Roman" pitchFamily="18" charset="0"/>
            </a:endParaRPr>
          </a:p>
        </p:txBody>
      </p:sp>
      <p:sp>
        <p:nvSpPr>
          <p:cNvPr id="24" name="Rectangle 23"/>
          <p:cNvSpPr/>
          <p:nvPr/>
        </p:nvSpPr>
        <p:spPr>
          <a:xfrm>
            <a:off x="6553260" y="2238390"/>
            <a:ext cx="1870337" cy="1015663"/>
          </a:xfrm>
          <a:prstGeom prst="rect">
            <a:avLst/>
          </a:prstGeom>
        </p:spPr>
        <p:txBody>
          <a:bodyPr wrap="square">
            <a:spAutoFit/>
          </a:bodyPr>
          <a:lstStyle/>
          <a:p>
            <a:r>
              <a:rPr lang="id-ID" sz="1200" dirty="0" smtClean="0">
                <a:latin typeface="Times New Roman" pitchFamily="18" charset="0"/>
                <a:cs typeface="Times New Roman" pitchFamily="18" charset="0"/>
              </a:rPr>
              <a:t>(2) Loop butuh untuk menghasilkan medan magnet yang mengarah keatas untuk melawan perubahan flux</a:t>
            </a:r>
            <a:endParaRPr lang="id-ID" sz="1200" dirty="0">
              <a:latin typeface="Times New Roman" pitchFamily="18" charset="0"/>
              <a:cs typeface="Times New Roman" pitchFamily="18" charset="0"/>
            </a:endParaRPr>
          </a:p>
        </p:txBody>
      </p:sp>
      <p:sp>
        <p:nvSpPr>
          <p:cNvPr id="25" name="Rectangle 24"/>
          <p:cNvSpPr/>
          <p:nvPr/>
        </p:nvSpPr>
        <p:spPr>
          <a:xfrm>
            <a:off x="6241515" y="5246617"/>
            <a:ext cx="2334469" cy="1015663"/>
          </a:xfrm>
          <a:prstGeom prst="rect">
            <a:avLst/>
          </a:prstGeom>
        </p:spPr>
        <p:txBody>
          <a:bodyPr wrap="square">
            <a:spAutoFit/>
          </a:bodyPr>
          <a:lstStyle/>
          <a:p>
            <a:r>
              <a:rPr lang="id-ID" sz="1200" dirty="0" smtClean="0">
                <a:latin typeface="Times New Roman" pitchFamily="18" charset="0"/>
                <a:cs typeface="Times New Roman" pitchFamily="18" charset="0"/>
              </a:rPr>
              <a:t>(3) Berdasarkan aturan tangan kanan, arus yang berlawanan dengan arah jarum jam dibutuhkan untuk menginduksi medan magnet yang arahnya keatas</a:t>
            </a:r>
            <a:endParaRPr lang="id-ID" sz="1200" dirty="0">
              <a:latin typeface="Times New Roman" pitchFamily="18" charset="0"/>
              <a:cs typeface="Times New Roman" pitchFamily="18" charset="0"/>
            </a:endParaRPr>
          </a:p>
        </p:txBody>
      </p:sp>
    </p:spTree>
    <p:extLst>
      <p:ext uri="{BB962C8B-B14F-4D97-AF65-F5344CB8AC3E}">
        <p14:creationId xmlns:p14="http://schemas.microsoft.com/office/powerpoint/2010/main" val="3350470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solidFill>
              <a:srgbClr val="FF0000"/>
            </a:solid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Lenz</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833</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0" descr="D:\KULIAH\MATERI KULIAH\D3\ELECTROMAGNETIK TERAPAN\Pictures\220px-Heinrich_Friedrich_Emil_Lenz.jpg"/>
          <p:cNvPicPr>
            <a:picLocks noChangeAspect="1" noChangeArrowheads="1"/>
          </p:cNvPicPr>
          <p:nvPr/>
        </p:nvPicPr>
        <p:blipFill>
          <a:blip r:embed="rId5"/>
          <a:srcRect/>
          <a:stretch>
            <a:fillRect/>
          </a:stretch>
        </p:blipFill>
        <p:spPr bwMode="auto">
          <a:xfrm>
            <a:off x="360219" y="1863879"/>
            <a:ext cx="2362200" cy="2619895"/>
          </a:xfrm>
          <a:prstGeom prst="rect">
            <a:avLst/>
          </a:prstGeom>
          <a:noFill/>
        </p:spPr>
      </p:pic>
      <p:sp>
        <p:nvSpPr>
          <p:cNvPr id="23" name="Rectangle 22"/>
          <p:cNvSpPr/>
          <p:nvPr/>
        </p:nvSpPr>
        <p:spPr>
          <a:xfrm>
            <a:off x="6275117" y="2890569"/>
            <a:ext cx="2736769" cy="369332"/>
          </a:xfrm>
          <a:prstGeom prst="rect">
            <a:avLst/>
          </a:prstGeom>
          <a:solidFill>
            <a:schemeClr val="accent3">
              <a:alpha val="52000"/>
            </a:schemeClr>
          </a:solidFill>
        </p:spPr>
        <p:txBody>
          <a:bodyPr wrap="square">
            <a:spAutoFit/>
          </a:bodyPr>
          <a:lstStyle/>
          <a:p>
            <a:pPr algn="ctr"/>
            <a:r>
              <a:rPr lang="id-ID" dirty="0" smtClean="0"/>
              <a:t>LIHAT VIDEO</a:t>
            </a:r>
            <a:endParaRPr lang="id-ID" dirty="0"/>
          </a:p>
        </p:txBody>
      </p:sp>
      <p:sp>
        <p:nvSpPr>
          <p:cNvPr id="15" name="Rectangle 14"/>
          <p:cNvSpPr/>
          <p:nvPr/>
        </p:nvSpPr>
        <p:spPr>
          <a:xfrm>
            <a:off x="5166769" y="3619305"/>
            <a:ext cx="4740208" cy="369332"/>
          </a:xfrm>
          <a:prstGeom prst="rect">
            <a:avLst/>
          </a:prstGeom>
        </p:spPr>
        <p:txBody>
          <a:bodyPr wrap="none">
            <a:spAutoFit/>
          </a:bodyPr>
          <a:lstStyle/>
          <a:p>
            <a:r>
              <a:rPr lang="id-ID" dirty="0">
                <a:hlinkClick r:id="rId6"/>
              </a:rPr>
              <a:t>https://www.youtube.com/watch?v=N7tIi71-AjA</a:t>
            </a:r>
            <a:endParaRPr lang="id-ID" dirty="0"/>
          </a:p>
        </p:txBody>
      </p:sp>
    </p:spTree>
    <p:extLst>
      <p:ext uri="{BB962C8B-B14F-4D97-AF65-F5344CB8AC3E}">
        <p14:creationId xmlns:p14="http://schemas.microsoft.com/office/powerpoint/2010/main" val="295897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a:ln w="31750">
            <a:solidFill>
              <a:srgbClr val="FF0000"/>
            </a:solidFill>
          </a:ln>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no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Gauss untuk Medan Listrik</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832</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4"/>
          <p:cNvGraphicFramePr>
            <a:graphicFrameLocks/>
          </p:cNvGraphicFramePr>
          <p:nvPr>
            <p:extLst>
              <p:ext uri="{D42A27DB-BD31-4B8C-83A1-F6EECF244321}">
                <p14:modId xmlns:p14="http://schemas.microsoft.com/office/powerpoint/2010/main" val="71589482"/>
              </p:ext>
            </p:extLst>
          </p:nvPr>
        </p:nvGraphicFramePr>
        <p:xfrm>
          <a:off x="8229167" y="4488204"/>
          <a:ext cx="2224087" cy="1069975"/>
        </p:xfrm>
        <a:graphic>
          <a:graphicData uri="http://schemas.openxmlformats.org/presentationml/2006/ole">
            <mc:AlternateContent xmlns:mc="http://schemas.openxmlformats.org/markup-compatibility/2006">
              <mc:Choice xmlns:v="urn:schemas-microsoft-com:vml" Requires="v">
                <p:oleObj spid="_x0000_s10261" name="Equation" r:id="rId6" imgW="1384200" imgH="545760" progId="">
                  <p:embed/>
                </p:oleObj>
              </mc:Choice>
              <mc:Fallback>
                <p:oleObj name="Equation" r:id="rId6" imgW="1384200" imgH="5457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167" y="4488204"/>
                        <a:ext cx="2224087" cy="1069975"/>
                      </a:xfrm>
                      <a:prstGeom prst="rect">
                        <a:avLst/>
                      </a:prstGeom>
                      <a:noFill/>
                      <a:ln w="25400">
                        <a:solidFill>
                          <a:srgbClr val="00FF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5"/>
          <p:cNvSpPr txBox="1">
            <a:spLocks noChangeArrowheads="1"/>
          </p:cNvSpPr>
          <p:nvPr/>
        </p:nvSpPr>
        <p:spPr bwMode="auto">
          <a:xfrm>
            <a:off x="8021795" y="2746195"/>
            <a:ext cx="3560605" cy="1477328"/>
          </a:xfrm>
          <a:prstGeom prst="rect">
            <a:avLst/>
          </a:prstGeom>
          <a:noFill/>
          <a:ln w="12700">
            <a:noFill/>
            <a:miter lim="800000"/>
            <a:headEnd type="none" w="sm" len="sm"/>
            <a:tailEnd type="none" w="sm" len="sm"/>
          </a:ln>
          <a:effectLst/>
        </p:spPr>
        <p:txBody>
          <a:bodyPr wrap="square">
            <a:spAutoFit/>
          </a:bodyPr>
          <a:lstStyle/>
          <a:p>
            <a:r>
              <a:rPr lang="id-ID" altLang="ko-KR" b="1" dirty="0" smtClean="0">
                <a:latin typeface="Arial" pitchFamily="34" charset="0"/>
                <a:ea typeface="굴림" charset="-127"/>
                <a:cs typeface="Arial" pitchFamily="34" charset="0"/>
              </a:rPr>
              <a:t>Total flux listrik yang menembus permukaan tertutup sebanding dengan jumlah muatan didalam permukaan tertutup tersebut</a:t>
            </a:r>
            <a:endParaRPr lang="en-US" altLang="ko-KR" sz="1800" b="1" dirty="0">
              <a:latin typeface="Arial" pitchFamily="34" charset="0"/>
              <a:ea typeface="굴림" charset="-127"/>
              <a:cs typeface="Arial" pitchFamily="34" charset="0"/>
            </a:endParaRPr>
          </a:p>
        </p:txBody>
      </p:sp>
      <p:pic>
        <p:nvPicPr>
          <p:cNvPr id="25" name="Picture 4" descr="D:\KULIAH\MATERI KULIAH\D3\ELECTROMAGNETIK TERAPAN\Pictures\Carl_Friedrich_Gauss.jpg"/>
          <p:cNvPicPr>
            <a:picLocks noChangeAspect="1" noChangeArrowheads="1"/>
          </p:cNvPicPr>
          <p:nvPr/>
        </p:nvPicPr>
        <p:blipFill>
          <a:blip r:embed="rId8"/>
          <a:srcRect/>
          <a:stretch>
            <a:fillRect/>
          </a:stretch>
        </p:blipFill>
        <p:spPr bwMode="auto">
          <a:xfrm>
            <a:off x="893807" y="4180426"/>
            <a:ext cx="1627719" cy="2084713"/>
          </a:xfrm>
          <a:prstGeom prst="rect">
            <a:avLst/>
          </a:prstGeom>
          <a:noFill/>
        </p:spPr>
      </p:pic>
      <p:pic>
        <p:nvPicPr>
          <p:cNvPr id="102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7977" y="2574807"/>
            <a:ext cx="374332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274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TUJUAN PERKULIAHAN </a:t>
            </a:r>
            <a:endParaRPr lang="id-ID" dirty="0"/>
          </a:p>
        </p:txBody>
      </p:sp>
      <p:sp>
        <p:nvSpPr>
          <p:cNvPr id="3" name="Content Placeholder 2"/>
          <p:cNvSpPr>
            <a:spLocks noGrp="1"/>
          </p:cNvSpPr>
          <p:nvPr>
            <p:ph idx="1"/>
          </p:nvPr>
        </p:nvSpPr>
        <p:spPr>
          <a:xfrm>
            <a:off x="1097280" y="1873444"/>
            <a:ext cx="10058400" cy="3225030"/>
          </a:xfrm>
        </p:spPr>
        <p:txBody>
          <a:bodyPr>
            <a:normAutofit/>
          </a:bodyPr>
          <a:lstStyle/>
          <a:p>
            <a:pPr marL="0" indent="0">
              <a:buNone/>
            </a:pPr>
            <a:r>
              <a:rPr lang="id-ID" sz="2400" dirty="0" smtClean="0">
                <a:solidFill>
                  <a:schemeClr val="tx1"/>
                </a:solidFill>
              </a:rPr>
              <a:t>Setelah mengikuti perkuliahan modul 3 ini diharapkan :</a:t>
            </a:r>
          </a:p>
          <a:p>
            <a:pPr marL="366713" indent="-366713">
              <a:buClrTx/>
              <a:buFont typeface="Wingdings" pitchFamily="2" charset="2"/>
              <a:buChar char="q"/>
            </a:pPr>
            <a:r>
              <a:rPr lang="id-ID" sz="2400" dirty="0" smtClean="0">
                <a:solidFill>
                  <a:schemeClr val="tx1"/>
                </a:solidFill>
              </a:rPr>
              <a:t>Mahasiswa memahami hukum-hukum yang mendasari teori medan elektromagnetika</a:t>
            </a:r>
          </a:p>
          <a:p>
            <a:pPr marL="366713" indent="-366713">
              <a:buClrTx/>
              <a:buFont typeface="Wingdings" pitchFamily="2" charset="2"/>
              <a:buChar char="q"/>
            </a:pPr>
            <a:r>
              <a:rPr lang="id-ID" sz="2400" dirty="0" smtClean="0">
                <a:solidFill>
                  <a:schemeClr val="tx1"/>
                </a:solidFill>
              </a:rPr>
              <a:t>Mahasiswa </a:t>
            </a:r>
            <a:r>
              <a:rPr lang="id-ID" sz="2400" dirty="0">
                <a:solidFill>
                  <a:schemeClr val="tx1"/>
                </a:solidFill>
              </a:rPr>
              <a:t>mampu menuliskan persamaan Maxwell dan mampu menjelaskan pengertian fisiknya                               </a:t>
            </a:r>
            <a:endParaRPr lang="id-ID" sz="2400" dirty="0" smtClean="0">
              <a:solidFill>
                <a:schemeClr val="tx1"/>
              </a:solidFill>
            </a:endParaRPr>
          </a:p>
          <a:p>
            <a:pPr marL="366713" indent="-366713">
              <a:buClrTx/>
              <a:buFont typeface="Wingdings" pitchFamily="2" charset="2"/>
              <a:buChar char="q"/>
            </a:pPr>
            <a:r>
              <a:rPr lang="id-ID" sz="2400" dirty="0">
                <a:solidFill>
                  <a:schemeClr val="tx1"/>
                </a:solidFill>
              </a:rPr>
              <a:t>M</a:t>
            </a:r>
            <a:r>
              <a:rPr lang="id-ID" sz="2400" dirty="0" smtClean="0">
                <a:solidFill>
                  <a:schemeClr val="tx1"/>
                </a:solidFill>
              </a:rPr>
              <a:t>ahasiswa </a:t>
            </a:r>
            <a:r>
              <a:rPr lang="id-ID" sz="2400" dirty="0">
                <a:solidFill>
                  <a:schemeClr val="tx1"/>
                </a:solidFill>
              </a:rPr>
              <a:t>memahami Persamaan maxwel dalam bentuk integral dan bentuk diferensial</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839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2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a:ln w="31750">
            <a:solidFill>
              <a:srgbClr val="FF0000"/>
            </a:solidFill>
          </a:ln>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no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Gauss untuk Medan Magnet</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832</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descr="D:\KULIAH\MATERI KULIAH\D3\ELECTROMAGNETIK TERAPAN\Pictures\Carl_Friedrich_Gauss.jpg"/>
          <p:cNvPicPr>
            <a:picLocks noChangeAspect="1" noChangeArrowheads="1"/>
          </p:cNvPicPr>
          <p:nvPr/>
        </p:nvPicPr>
        <p:blipFill>
          <a:blip r:embed="rId6"/>
          <a:srcRect/>
          <a:stretch>
            <a:fillRect/>
          </a:stretch>
        </p:blipFill>
        <p:spPr bwMode="auto">
          <a:xfrm>
            <a:off x="893807" y="4180426"/>
            <a:ext cx="1627719" cy="2084713"/>
          </a:xfrm>
          <a:prstGeom prst="rect">
            <a:avLst/>
          </a:prstGeom>
          <a:noFill/>
        </p:spPr>
      </p:pic>
      <p:sp>
        <p:nvSpPr>
          <p:cNvPr id="24" name="Text Box 7"/>
          <p:cNvSpPr txBox="1">
            <a:spLocks noChangeArrowheads="1"/>
          </p:cNvSpPr>
          <p:nvPr/>
        </p:nvSpPr>
        <p:spPr bwMode="auto">
          <a:xfrm>
            <a:off x="7426034" y="2297340"/>
            <a:ext cx="4558145" cy="4247317"/>
          </a:xfrm>
          <a:prstGeom prst="rect">
            <a:avLst/>
          </a:prstGeom>
          <a:noFill/>
          <a:ln w="9525" algn="ctr">
            <a:noFill/>
            <a:miter lim="800000"/>
            <a:headEnd/>
            <a:tailEnd/>
          </a:ln>
          <a:effectLst/>
        </p:spPr>
        <p:txBody>
          <a:bodyPr wrap="square">
            <a:spAutoFit/>
          </a:bodyPr>
          <a:lstStyle/>
          <a:p>
            <a:r>
              <a:rPr lang="id-ID" altLang="zh-CN" dirty="0" smtClean="0">
                <a:latin typeface="Arial" pitchFamily="34" charset="0"/>
              </a:rPr>
              <a:t>Karena garis gaya medan listrik membentuk suatu loop, sehingga bagaimanapun permukaan gaus dibentuk, selalu jumlah garis yang masuk menembus permukaan sama dengan jumlah garis gaya yang menembus keluar permukaan. Sehingga flux magnet pada permukaan tertutup selalu 0 :</a:t>
            </a:r>
            <a:endParaRPr lang="en-US" altLang="zh-CN" dirty="0">
              <a:latin typeface="Arial" pitchFamily="34" charset="0"/>
            </a:endParaRPr>
          </a:p>
          <a:p>
            <a:endParaRPr lang="en-US" altLang="zh-CN" dirty="0">
              <a:latin typeface="Arial" pitchFamily="34" charset="0"/>
            </a:endParaRPr>
          </a:p>
          <a:p>
            <a:endParaRPr lang="en-US" altLang="zh-CN" dirty="0">
              <a:latin typeface="Arial" pitchFamily="34" charset="0"/>
            </a:endParaRPr>
          </a:p>
          <a:p>
            <a:endParaRPr lang="id-ID" altLang="zh-CN" dirty="0" smtClean="0">
              <a:latin typeface="Arial" pitchFamily="34" charset="0"/>
            </a:endParaRPr>
          </a:p>
          <a:p>
            <a:endParaRPr lang="id-ID" altLang="zh-CN" dirty="0">
              <a:latin typeface="Arial" pitchFamily="34" charset="0"/>
            </a:endParaRPr>
          </a:p>
          <a:p>
            <a:r>
              <a:rPr lang="id-ID" altLang="zh-CN" dirty="0" smtClean="0">
                <a:latin typeface="Arial" pitchFamily="34" charset="0"/>
              </a:rPr>
              <a:t>Dengan kata lain, Magnetik Monopole belum ditemukan.</a:t>
            </a:r>
            <a:endParaRPr lang="en-US" altLang="zh-CN" dirty="0" smtClean="0">
              <a:latin typeface="Arial" pitchFamily="34" charset="0"/>
            </a:endParaRPr>
          </a:p>
          <a:p>
            <a:endParaRPr lang="en-US" altLang="zh-CN" dirty="0">
              <a:latin typeface="Arial" pitchFamily="34" charset="0"/>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629156406"/>
              </p:ext>
            </p:extLst>
          </p:nvPr>
        </p:nvGraphicFramePr>
        <p:xfrm>
          <a:off x="7585228" y="4638684"/>
          <a:ext cx="4194948" cy="802591"/>
        </p:xfrm>
        <a:graphic>
          <a:graphicData uri="http://schemas.openxmlformats.org/presentationml/2006/ole">
            <mc:AlternateContent xmlns:mc="http://schemas.openxmlformats.org/markup-compatibility/2006">
              <mc:Choice xmlns:v="urn:schemas-microsoft-com:vml" Requires="v">
                <p:oleObj spid="_x0000_s11288" name="Equation" r:id="rId7" imgW="1892160" imgH="393480" progId="Equation.3">
                  <p:embed/>
                </p:oleObj>
              </mc:Choice>
              <mc:Fallback>
                <p:oleObj name="Equation" r:id="rId7" imgW="1892160" imgH="393480" progId="Equation.3">
                  <p:embed/>
                  <p:pic>
                    <p:nvPicPr>
                      <p:cNvPr id="0" name=""/>
                      <p:cNvPicPr>
                        <a:picLocks noChangeAspect="1" noChangeArrowheads="1"/>
                      </p:cNvPicPr>
                      <p:nvPr/>
                    </p:nvPicPr>
                    <p:blipFill>
                      <a:blip r:embed="rId8"/>
                      <a:srcRect/>
                      <a:stretch>
                        <a:fillRect/>
                      </a:stretch>
                    </p:blipFill>
                    <p:spPr bwMode="auto">
                      <a:xfrm>
                        <a:off x="7585228" y="4638684"/>
                        <a:ext cx="4194948" cy="802591"/>
                      </a:xfrm>
                      <a:prstGeom prst="rect">
                        <a:avLst/>
                      </a:prstGeom>
                      <a:noFill/>
                      <a:ln w="9525">
                        <a:solidFill>
                          <a:srgbClr val="00FF00"/>
                        </a:solidFill>
                        <a:miter lim="800000"/>
                        <a:headEnd/>
                        <a:tailEnd/>
                      </a:ln>
                      <a:extLst/>
                    </p:spPr>
                  </p:pic>
                </p:oleObj>
              </mc:Fallback>
            </mc:AlternateContent>
          </a:graphicData>
        </a:graphic>
      </p:graphicFrame>
      <p:pic>
        <p:nvPicPr>
          <p:cNvPr id="1126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7346" y="2255052"/>
            <a:ext cx="3424641" cy="194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1201" y="4249701"/>
            <a:ext cx="3410785" cy="198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029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a:ln w="31750">
            <a:solidFill>
              <a:srgbClr val="FF0000"/>
            </a:solidFill>
          </a:ln>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no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Gauss untuk Medan Magnet</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832</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4" descr="D:\KULIAH\MATERI KULIAH\D3\ELECTROMAGNETIK TERAPAN\Pictures\Carl_Friedrich_Gauss.jpg"/>
          <p:cNvPicPr>
            <a:picLocks noChangeAspect="1" noChangeArrowheads="1"/>
          </p:cNvPicPr>
          <p:nvPr/>
        </p:nvPicPr>
        <p:blipFill>
          <a:blip r:embed="rId5"/>
          <a:srcRect/>
          <a:stretch>
            <a:fillRect/>
          </a:stretch>
        </p:blipFill>
        <p:spPr bwMode="auto">
          <a:xfrm>
            <a:off x="893807" y="4180426"/>
            <a:ext cx="1627719" cy="2084713"/>
          </a:xfrm>
          <a:prstGeom prst="rect">
            <a:avLst/>
          </a:prstGeom>
          <a:noFill/>
        </p:spPr>
      </p:pic>
      <p:sp>
        <p:nvSpPr>
          <p:cNvPr id="22" name="Rectangle 21"/>
          <p:cNvSpPr/>
          <p:nvPr/>
        </p:nvSpPr>
        <p:spPr>
          <a:xfrm>
            <a:off x="6275116" y="3249973"/>
            <a:ext cx="2736769" cy="369332"/>
          </a:xfrm>
          <a:prstGeom prst="rect">
            <a:avLst/>
          </a:prstGeom>
          <a:solidFill>
            <a:schemeClr val="accent3">
              <a:alpha val="52000"/>
            </a:schemeClr>
          </a:solidFill>
        </p:spPr>
        <p:txBody>
          <a:bodyPr wrap="square">
            <a:spAutoFit/>
          </a:bodyPr>
          <a:lstStyle/>
          <a:p>
            <a:pPr algn="ctr"/>
            <a:r>
              <a:rPr lang="id-ID" dirty="0" smtClean="0"/>
              <a:t>LIHAT VIDEO</a:t>
            </a:r>
            <a:endParaRPr lang="id-ID" dirty="0"/>
          </a:p>
        </p:txBody>
      </p:sp>
      <p:sp>
        <p:nvSpPr>
          <p:cNvPr id="3" name="Rectangle 2"/>
          <p:cNvSpPr/>
          <p:nvPr/>
        </p:nvSpPr>
        <p:spPr>
          <a:xfrm>
            <a:off x="5165963" y="3866527"/>
            <a:ext cx="4955074" cy="369332"/>
          </a:xfrm>
          <a:prstGeom prst="rect">
            <a:avLst/>
          </a:prstGeom>
        </p:spPr>
        <p:txBody>
          <a:bodyPr wrap="none">
            <a:spAutoFit/>
          </a:bodyPr>
          <a:lstStyle/>
          <a:p>
            <a:r>
              <a:rPr lang="id-ID" dirty="0">
                <a:hlinkClick r:id="rId6"/>
              </a:rPr>
              <a:t>https://www.youtube.com/watch?v=kdomJQvxPZE</a:t>
            </a:r>
            <a:endParaRPr lang="id-ID" dirty="0"/>
          </a:p>
        </p:txBody>
      </p:sp>
    </p:spTree>
    <p:extLst>
      <p:ext uri="{BB962C8B-B14F-4D97-AF65-F5344CB8AC3E}">
        <p14:creationId xmlns:p14="http://schemas.microsoft.com/office/powerpoint/2010/main" val="100005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no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a:ln w="31750">
            <a:solidFill>
              <a:srgbClr val="FF0000"/>
            </a:solidFill>
          </a:ln>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Gaya Lorenz</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892-1904</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4"/>
          <p:cNvSpPr txBox="1">
            <a:spLocks noChangeArrowheads="1"/>
          </p:cNvSpPr>
          <p:nvPr/>
        </p:nvSpPr>
        <p:spPr bwMode="auto">
          <a:xfrm>
            <a:off x="7791462" y="4433086"/>
            <a:ext cx="3929483" cy="1077218"/>
          </a:xfrm>
          <a:prstGeom prst="rect">
            <a:avLst/>
          </a:prstGeom>
          <a:solidFill>
            <a:srgbClr val="66FF33">
              <a:alpha val="27000"/>
            </a:srgbClr>
          </a:solidFill>
          <a:ln w="9525">
            <a:noFill/>
            <a:miter lim="800000"/>
            <a:headEnd/>
            <a:tailEnd/>
          </a:ln>
          <a:effectLst/>
        </p:spPr>
        <p:txBody>
          <a:bodyPr wrap="square">
            <a:spAutoFit/>
          </a:bodyPr>
          <a:lstStyle/>
          <a:p>
            <a:pPr eaLnBrk="0" hangingPunct="0">
              <a:spcBef>
                <a:spcPct val="0"/>
              </a:spcBef>
              <a:buFont typeface="Wingdings" pitchFamily="2" charset="2"/>
              <a:buNone/>
            </a:pPr>
            <a:r>
              <a:rPr lang="en-US" sz="1600" b="1" dirty="0" smtClean="0">
                <a:solidFill>
                  <a:schemeClr val="tx1"/>
                </a:solidFill>
                <a:latin typeface="Times New Roman" pitchFamily="18" charset="0"/>
                <a:cs typeface="Times New Roman" pitchFamily="18" charset="0"/>
                <a:sym typeface="Symbol" pitchFamily="18" charset="2"/>
              </a:rPr>
              <a:t>Gaya </a:t>
            </a:r>
            <a:r>
              <a:rPr lang="en-US" sz="1600" b="1" dirty="0">
                <a:solidFill>
                  <a:schemeClr val="tx1"/>
                </a:solidFill>
                <a:latin typeface="Times New Roman" pitchFamily="18" charset="0"/>
                <a:cs typeface="Times New Roman" pitchFamily="18" charset="0"/>
                <a:sym typeface="Symbol" pitchFamily="18" charset="2"/>
              </a:rPr>
              <a:t>Lorentz </a:t>
            </a:r>
            <a:r>
              <a:rPr lang="en-US" sz="1600" dirty="0" err="1">
                <a:solidFill>
                  <a:schemeClr val="tx1"/>
                </a:solidFill>
                <a:latin typeface="Times New Roman" pitchFamily="18" charset="0"/>
                <a:cs typeface="Times New Roman" pitchFamily="18" charset="0"/>
                <a:sym typeface="Symbol" pitchFamily="18" charset="2"/>
              </a:rPr>
              <a:t>adalah</a:t>
            </a:r>
            <a:r>
              <a:rPr lang="en-US" sz="1600" dirty="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interaksi</a:t>
            </a:r>
            <a:r>
              <a:rPr lang="en-US" sz="1600" dirty="0">
                <a:solidFill>
                  <a:schemeClr val="tx1"/>
                </a:solidFill>
                <a:latin typeface="Times New Roman" pitchFamily="18" charset="0"/>
                <a:cs typeface="Times New Roman" pitchFamily="18" charset="0"/>
                <a:sym typeface="Symbol" pitchFamily="18" charset="2"/>
              </a:rPr>
              <a:t> </a:t>
            </a:r>
            <a:r>
              <a:rPr lang="en-US" sz="1600" dirty="0" smtClean="0">
                <a:solidFill>
                  <a:schemeClr val="tx1"/>
                </a:solidFill>
                <a:latin typeface="Times New Roman" pitchFamily="18" charset="0"/>
                <a:cs typeface="Times New Roman" pitchFamily="18" charset="0"/>
                <a:sym typeface="Symbol" pitchFamily="18" charset="2"/>
              </a:rPr>
              <a:t>yang </a:t>
            </a:r>
            <a:r>
              <a:rPr lang="en-US" sz="1600" dirty="0" err="1">
                <a:solidFill>
                  <a:schemeClr val="tx1"/>
                </a:solidFill>
                <a:latin typeface="Times New Roman" pitchFamily="18" charset="0"/>
                <a:cs typeface="Times New Roman" pitchFamily="18" charset="0"/>
                <a:sym typeface="Symbol" pitchFamily="18" charset="2"/>
              </a:rPr>
              <a:t>terjadi</a:t>
            </a:r>
            <a:r>
              <a:rPr lang="en-US" sz="1600" dirty="0">
                <a:solidFill>
                  <a:schemeClr val="tx1"/>
                </a:solidFill>
                <a:latin typeface="Times New Roman" pitchFamily="18" charset="0"/>
                <a:cs typeface="Times New Roman" pitchFamily="18" charset="0"/>
                <a:sym typeface="Symbol" pitchFamily="18" charset="2"/>
              </a:rPr>
              <a:t> </a:t>
            </a:r>
            <a:r>
              <a:rPr lang="en-US" sz="1600" dirty="0" err="1">
                <a:solidFill>
                  <a:schemeClr val="tx1"/>
                </a:solidFill>
                <a:latin typeface="Times New Roman" pitchFamily="18" charset="0"/>
                <a:cs typeface="Times New Roman" pitchFamily="18" charset="0"/>
                <a:sym typeface="Symbol" pitchFamily="18" charset="2"/>
              </a:rPr>
              <a:t>pada</a:t>
            </a:r>
            <a:r>
              <a:rPr lang="en-US" sz="1600" dirty="0">
                <a:solidFill>
                  <a:schemeClr val="tx1"/>
                </a:solidFill>
                <a:latin typeface="Times New Roman" pitchFamily="18" charset="0"/>
                <a:cs typeface="Times New Roman" pitchFamily="18" charset="0"/>
                <a:sym typeface="Symbol" pitchFamily="18" charset="2"/>
              </a:rPr>
              <a:t> </a:t>
            </a:r>
            <a:r>
              <a:rPr lang="en-US" sz="1600" dirty="0" err="1">
                <a:solidFill>
                  <a:schemeClr val="tx1"/>
                </a:solidFill>
                <a:latin typeface="Times New Roman" pitchFamily="18" charset="0"/>
                <a:cs typeface="Times New Roman" pitchFamily="18" charset="0"/>
                <a:sym typeface="Symbol" pitchFamily="18" charset="2"/>
              </a:rPr>
              <a:t>muatan</a:t>
            </a:r>
            <a:r>
              <a:rPr lang="en-US" sz="1600" dirty="0">
                <a:solidFill>
                  <a:schemeClr val="tx1"/>
                </a:solidFill>
                <a:latin typeface="Times New Roman" pitchFamily="18" charset="0"/>
                <a:cs typeface="Times New Roman" pitchFamily="18" charset="0"/>
                <a:sym typeface="Symbol" pitchFamily="18" charset="2"/>
              </a:rPr>
              <a:t> </a:t>
            </a:r>
            <a:r>
              <a:rPr lang="en-US" sz="1600" dirty="0" err="1">
                <a:solidFill>
                  <a:schemeClr val="tx1"/>
                </a:solidFill>
                <a:latin typeface="Times New Roman" pitchFamily="18" charset="0"/>
                <a:cs typeface="Times New Roman" pitchFamily="18" charset="0"/>
                <a:sym typeface="Symbol" pitchFamily="18" charset="2"/>
              </a:rPr>
              <a:t>bergerak</a:t>
            </a:r>
            <a:r>
              <a:rPr lang="en-US" sz="1600" dirty="0">
                <a:solidFill>
                  <a:schemeClr val="tx1"/>
                </a:solidFill>
                <a:latin typeface="Times New Roman" pitchFamily="18" charset="0"/>
                <a:cs typeface="Times New Roman" pitchFamily="18" charset="0"/>
                <a:sym typeface="Symbol" pitchFamily="18" charset="2"/>
              </a:rPr>
              <a:t> yang </a:t>
            </a:r>
            <a:r>
              <a:rPr lang="en-US" sz="1600" dirty="0" err="1" smtClean="0">
                <a:solidFill>
                  <a:schemeClr val="tx1"/>
                </a:solidFill>
                <a:latin typeface="Times New Roman" pitchFamily="18" charset="0"/>
                <a:cs typeface="Times New Roman" pitchFamily="18" charset="0"/>
                <a:sym typeface="Symbol" pitchFamily="18" charset="2"/>
              </a:rPr>
              <a:t>berada</a:t>
            </a:r>
            <a:r>
              <a:rPr lang="en-US" sz="1600" dirty="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dalam</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a:solidFill>
                  <a:schemeClr val="tx1"/>
                </a:solidFill>
                <a:latin typeface="Times New Roman" pitchFamily="18" charset="0"/>
                <a:cs typeface="Times New Roman" pitchFamily="18" charset="0"/>
                <a:sym typeface="Symbol" pitchFamily="18" charset="2"/>
              </a:rPr>
              <a:t>pengaruh</a:t>
            </a:r>
            <a:r>
              <a:rPr lang="en-US" sz="1600" dirty="0">
                <a:solidFill>
                  <a:schemeClr val="tx1"/>
                </a:solidFill>
                <a:latin typeface="Times New Roman" pitchFamily="18" charset="0"/>
                <a:cs typeface="Times New Roman" pitchFamily="18" charset="0"/>
                <a:sym typeface="Symbol" pitchFamily="18" charset="2"/>
              </a:rPr>
              <a:t> </a:t>
            </a:r>
            <a:r>
              <a:rPr lang="en-US" sz="1600" dirty="0" err="1">
                <a:solidFill>
                  <a:schemeClr val="tx1"/>
                </a:solidFill>
                <a:latin typeface="Times New Roman" pitchFamily="18" charset="0"/>
                <a:cs typeface="Times New Roman" pitchFamily="18" charset="0"/>
                <a:sym typeface="Symbol" pitchFamily="18" charset="2"/>
              </a:rPr>
              <a:t>kerapatan</a:t>
            </a:r>
            <a:r>
              <a:rPr lang="en-US" sz="1600" dirty="0">
                <a:solidFill>
                  <a:schemeClr val="tx1"/>
                </a:solidFill>
                <a:latin typeface="Times New Roman" pitchFamily="18" charset="0"/>
                <a:cs typeface="Times New Roman" pitchFamily="18" charset="0"/>
                <a:sym typeface="Symbol" pitchFamily="18" charset="2"/>
              </a:rPr>
              <a:t> </a:t>
            </a:r>
            <a:r>
              <a:rPr lang="en-US" sz="1600" dirty="0" err="1">
                <a:solidFill>
                  <a:schemeClr val="tx1"/>
                </a:solidFill>
                <a:latin typeface="Times New Roman" pitchFamily="18" charset="0"/>
                <a:cs typeface="Times New Roman" pitchFamily="18" charset="0"/>
                <a:sym typeface="Symbol" pitchFamily="18" charset="2"/>
              </a:rPr>
              <a:t>fluks</a:t>
            </a:r>
            <a:r>
              <a:rPr lang="en-US" sz="1600" dirty="0">
                <a:solidFill>
                  <a:schemeClr val="tx1"/>
                </a:solidFill>
                <a:latin typeface="Times New Roman" pitchFamily="18" charset="0"/>
                <a:cs typeface="Times New Roman" pitchFamily="18" charset="0"/>
                <a:sym typeface="Symbol" pitchFamily="18" charset="2"/>
              </a:rPr>
              <a:t> </a:t>
            </a:r>
            <a:r>
              <a:rPr lang="en-US" sz="1600" dirty="0" smtClean="0">
                <a:solidFill>
                  <a:schemeClr val="tx1"/>
                </a:solidFill>
                <a:latin typeface="Times New Roman" pitchFamily="18" charset="0"/>
                <a:cs typeface="Times New Roman" pitchFamily="18" charset="0"/>
                <a:sym typeface="Symbol" pitchFamily="18" charset="2"/>
              </a:rPr>
              <a:t>magnet.(</a:t>
            </a:r>
            <a:r>
              <a:rPr lang="en-US" sz="1600" dirty="0" err="1" smtClean="0">
                <a:solidFill>
                  <a:schemeClr val="tx1"/>
                </a:solidFill>
                <a:latin typeface="Times New Roman" pitchFamily="18" charset="0"/>
                <a:cs typeface="Times New Roman" pitchFamily="18" charset="0"/>
                <a:sym typeface="Symbol" pitchFamily="18" charset="2"/>
              </a:rPr>
              <a:t>kombinasi</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gaya</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listrik</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dan</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gaya</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maknet</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pada</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muatan</a:t>
            </a:r>
            <a:r>
              <a:rPr lang="en-US" sz="1600" dirty="0" smtClean="0">
                <a:solidFill>
                  <a:schemeClr val="tx1"/>
                </a:solidFill>
                <a:latin typeface="Times New Roman" pitchFamily="18" charset="0"/>
                <a:cs typeface="Times New Roman" pitchFamily="18" charset="0"/>
                <a:sym typeface="Symbol" pitchFamily="18" charset="2"/>
              </a:rPr>
              <a:t> q)</a:t>
            </a:r>
            <a:endParaRPr lang="en-US" sz="1600" b="1" dirty="0">
              <a:solidFill>
                <a:schemeClr val="tx1"/>
              </a:solidFill>
              <a:latin typeface="Times New Roman" pitchFamily="18" charset="0"/>
              <a:cs typeface="Times New Roman" pitchFamily="18" charset="0"/>
              <a:sym typeface="Symbol" pitchFamily="18" charset="2"/>
            </a:endParaRPr>
          </a:p>
        </p:txBody>
      </p:sp>
      <p:graphicFrame>
        <p:nvGraphicFramePr>
          <p:cNvPr id="21" name="Object 5"/>
          <p:cNvGraphicFramePr>
            <a:graphicFrameLocks noChangeAspect="1"/>
          </p:cNvGraphicFramePr>
          <p:nvPr>
            <p:extLst>
              <p:ext uri="{D42A27DB-BD31-4B8C-83A1-F6EECF244321}">
                <p14:modId xmlns:p14="http://schemas.microsoft.com/office/powerpoint/2010/main" val="867924568"/>
              </p:ext>
            </p:extLst>
          </p:nvPr>
        </p:nvGraphicFramePr>
        <p:xfrm>
          <a:off x="3977931" y="3866485"/>
          <a:ext cx="1524000" cy="482600"/>
        </p:xfrm>
        <a:graphic>
          <a:graphicData uri="http://schemas.openxmlformats.org/presentationml/2006/ole">
            <mc:AlternateContent xmlns:mc="http://schemas.openxmlformats.org/markup-compatibility/2006">
              <mc:Choice xmlns:v="urn:schemas-microsoft-com:vml" Requires="v">
                <p:oleObj spid="_x0000_s12338" name="Equation" r:id="rId6" imgW="749160" imgH="241200" progId="Equation.3">
                  <p:embed/>
                </p:oleObj>
              </mc:Choice>
              <mc:Fallback>
                <p:oleObj name="Equation" r:id="rId6" imgW="74916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7931" y="3866485"/>
                        <a:ext cx="1524000" cy="4826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3934715" y="4450854"/>
            <a:ext cx="3810000" cy="738664"/>
          </a:xfrm>
          <a:prstGeom prst="rect">
            <a:avLst/>
          </a:prstGeom>
          <a:noFill/>
          <a:ln w="9525">
            <a:noFill/>
            <a:miter lim="800000"/>
            <a:headEnd/>
            <a:tailEnd/>
          </a:ln>
          <a:effectLst/>
        </p:spPr>
        <p:txBody>
          <a:bodyPr wrap="square">
            <a:spAutoFit/>
          </a:bodyPr>
          <a:lstStyle/>
          <a:p>
            <a:pPr eaLnBrk="0" hangingPunct="0">
              <a:spcBef>
                <a:spcPct val="0"/>
              </a:spcBef>
              <a:buClr>
                <a:schemeClr val="tx1"/>
              </a:buClr>
              <a:buFont typeface="Wingdings" pitchFamily="2" charset="2"/>
              <a:buChar char="ü"/>
            </a:pPr>
            <a:r>
              <a:rPr lang="en-US" sz="1400" dirty="0" smtClean="0">
                <a:solidFill>
                  <a:srgbClr val="FFFF00"/>
                </a:solidFill>
                <a:sym typeface="Symbol" pitchFamily="18" charset="2"/>
              </a:rPr>
              <a:t> </a:t>
            </a:r>
            <a:r>
              <a:rPr lang="en-US" sz="1400" dirty="0" smtClean="0">
                <a:solidFill>
                  <a:schemeClr val="tx1"/>
                </a:solidFill>
                <a:latin typeface="Times New Roman" pitchFamily="18" charset="0"/>
                <a:cs typeface="Times New Roman" pitchFamily="18" charset="0"/>
                <a:sym typeface="Symbol" pitchFamily="18" charset="2"/>
              </a:rPr>
              <a:t>Gaya magnet F</a:t>
            </a:r>
            <a:r>
              <a:rPr lang="en-US" sz="1400" baseline="-25000" dirty="0" smtClean="0">
                <a:solidFill>
                  <a:schemeClr val="tx1"/>
                </a:solidFill>
                <a:latin typeface="Times New Roman" pitchFamily="18" charset="0"/>
                <a:cs typeface="Times New Roman" pitchFamily="18" charset="0"/>
                <a:sym typeface="Symbol" pitchFamily="18" charset="2"/>
              </a:rPr>
              <a:t>B</a:t>
            </a:r>
            <a:r>
              <a:rPr lang="en-US" sz="1400" dirty="0" smtClean="0">
                <a:latin typeface="Times New Roman" pitchFamily="18" charset="0"/>
                <a:cs typeface="Times New Roman" pitchFamily="18" charset="0"/>
                <a:sym typeface="Symbol" pitchFamily="18" charset="2"/>
              </a:rPr>
              <a:t> </a:t>
            </a:r>
            <a:r>
              <a:rPr lang="en-US" sz="1400" dirty="0" smtClean="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sebanding</a:t>
            </a:r>
            <a:r>
              <a:rPr lang="en-US" sz="1400" dirty="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dengan</a:t>
            </a:r>
            <a:r>
              <a:rPr lang="en-US" sz="1400" dirty="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muatan</a:t>
            </a:r>
            <a:r>
              <a:rPr lang="en-US" sz="1400" dirty="0">
                <a:solidFill>
                  <a:schemeClr val="tx1"/>
                </a:solidFill>
                <a:latin typeface="Times New Roman" pitchFamily="18" charset="0"/>
                <a:cs typeface="Times New Roman" pitchFamily="18" charset="0"/>
                <a:sym typeface="Symbol" pitchFamily="18" charset="2"/>
              </a:rPr>
              <a:t> </a:t>
            </a:r>
            <a:r>
              <a:rPr lang="en-US" sz="1400" i="1" dirty="0">
                <a:solidFill>
                  <a:schemeClr val="tx1"/>
                </a:solidFill>
                <a:latin typeface="Times New Roman" pitchFamily="18" charset="0"/>
                <a:cs typeface="Times New Roman" pitchFamily="18" charset="0"/>
                <a:sym typeface="Symbol" pitchFamily="18" charset="2"/>
              </a:rPr>
              <a:t>q</a:t>
            </a:r>
            <a:r>
              <a:rPr lang="en-US" sz="1400" dirty="0">
                <a:solidFill>
                  <a:schemeClr val="tx1"/>
                </a:solidFill>
                <a:latin typeface="Times New Roman" pitchFamily="18" charset="0"/>
                <a:cs typeface="Times New Roman" pitchFamily="18" charset="0"/>
                <a:sym typeface="Symbol" pitchFamily="18" charset="2"/>
              </a:rPr>
              <a:t>, </a:t>
            </a:r>
            <a:endParaRPr lang="en-US" sz="1400" dirty="0" smtClean="0">
              <a:solidFill>
                <a:schemeClr val="tx1"/>
              </a:solidFill>
              <a:latin typeface="Times New Roman" pitchFamily="18" charset="0"/>
              <a:cs typeface="Times New Roman" pitchFamily="18" charset="0"/>
              <a:sym typeface="Symbol" pitchFamily="18" charset="2"/>
            </a:endParaRPr>
          </a:p>
          <a:p>
            <a:pPr eaLnBrk="0" hangingPunct="0">
              <a:spcBef>
                <a:spcPct val="0"/>
              </a:spcBef>
              <a:buFont typeface="Wingdings" pitchFamily="2" charset="2"/>
              <a:buNone/>
            </a:pPr>
            <a:r>
              <a:rPr lang="en-US" sz="1400" dirty="0" smtClean="0">
                <a:solidFill>
                  <a:schemeClr val="tx1"/>
                </a:solidFill>
                <a:latin typeface="Times New Roman" pitchFamily="18" charset="0"/>
                <a:cs typeface="Times New Roman" pitchFamily="18" charset="0"/>
                <a:sym typeface="Symbol" pitchFamily="18" charset="2"/>
              </a:rPr>
              <a:t>    </a:t>
            </a:r>
            <a:r>
              <a:rPr lang="en-US" sz="1400" dirty="0" err="1" smtClean="0">
                <a:solidFill>
                  <a:schemeClr val="tx1"/>
                </a:solidFill>
                <a:latin typeface="Times New Roman" pitchFamily="18" charset="0"/>
                <a:cs typeface="Times New Roman" pitchFamily="18" charset="0"/>
                <a:sym typeface="Symbol" pitchFamily="18" charset="2"/>
              </a:rPr>
              <a:t>kecepatan</a:t>
            </a:r>
            <a:r>
              <a:rPr lang="en-US" sz="1400" dirty="0" smtClean="0">
                <a:solidFill>
                  <a:schemeClr val="tx1"/>
                </a:solidFill>
                <a:latin typeface="Times New Roman" pitchFamily="18" charset="0"/>
                <a:cs typeface="Times New Roman" pitchFamily="18" charset="0"/>
                <a:sym typeface="Symbol" pitchFamily="18" charset="2"/>
              </a:rPr>
              <a:t> </a:t>
            </a:r>
            <a:r>
              <a:rPr lang="en-US" sz="1400" b="1" dirty="0" smtClean="0">
                <a:solidFill>
                  <a:schemeClr val="tx1"/>
                </a:solidFill>
                <a:latin typeface="Times New Roman" pitchFamily="18" charset="0"/>
                <a:cs typeface="Times New Roman" pitchFamily="18" charset="0"/>
                <a:sym typeface="Symbol" pitchFamily="18" charset="2"/>
              </a:rPr>
              <a:t>v</a:t>
            </a:r>
            <a:r>
              <a:rPr lang="en-US" sz="1400" dirty="0" smtClean="0">
                <a:solidFill>
                  <a:schemeClr val="tx1"/>
                </a:solidFill>
                <a:latin typeface="Times New Roman" pitchFamily="18" charset="0"/>
                <a:cs typeface="Times New Roman" pitchFamily="18" charset="0"/>
                <a:sym typeface="Symbol" pitchFamily="18" charset="2"/>
              </a:rPr>
              <a:t>, </a:t>
            </a:r>
            <a:r>
              <a:rPr lang="en-US" sz="1400" dirty="0" err="1" smtClean="0">
                <a:solidFill>
                  <a:schemeClr val="tx1"/>
                </a:solidFill>
                <a:latin typeface="Times New Roman" pitchFamily="18" charset="0"/>
                <a:cs typeface="Times New Roman" pitchFamily="18" charset="0"/>
                <a:sym typeface="Symbol" pitchFamily="18" charset="2"/>
              </a:rPr>
              <a:t>kerapatan</a:t>
            </a:r>
            <a:r>
              <a:rPr lang="en-US" sz="1400" dirty="0" smtClean="0">
                <a:solidFill>
                  <a:schemeClr val="tx1"/>
                </a:solidFill>
                <a:latin typeface="Times New Roman" pitchFamily="18" charset="0"/>
                <a:cs typeface="Times New Roman" pitchFamily="18" charset="0"/>
                <a:sym typeface="Symbol" pitchFamily="18" charset="2"/>
              </a:rPr>
              <a:t> </a:t>
            </a:r>
            <a:r>
              <a:rPr lang="en-US" sz="1400" dirty="0" err="1" smtClean="0">
                <a:solidFill>
                  <a:schemeClr val="tx1"/>
                </a:solidFill>
                <a:latin typeface="Times New Roman" pitchFamily="18" charset="0"/>
                <a:cs typeface="Times New Roman" pitchFamily="18" charset="0"/>
                <a:sym typeface="Symbol" pitchFamily="18" charset="2"/>
              </a:rPr>
              <a:t>fluks</a:t>
            </a:r>
            <a:r>
              <a:rPr lang="en-US" sz="1400" dirty="0" smtClean="0">
                <a:solidFill>
                  <a:schemeClr val="tx1"/>
                </a:solidFill>
                <a:latin typeface="Times New Roman" pitchFamily="18" charset="0"/>
                <a:cs typeface="Times New Roman" pitchFamily="18" charset="0"/>
                <a:sym typeface="Symbol" pitchFamily="18" charset="2"/>
              </a:rPr>
              <a:t> magnet </a:t>
            </a:r>
            <a:r>
              <a:rPr lang="en-US" sz="1400" b="1" dirty="0" smtClean="0">
                <a:solidFill>
                  <a:schemeClr val="tx1"/>
                </a:solidFill>
                <a:latin typeface="Times New Roman" pitchFamily="18" charset="0"/>
                <a:cs typeface="Times New Roman" pitchFamily="18" charset="0"/>
                <a:sym typeface="Symbol" pitchFamily="18" charset="2"/>
              </a:rPr>
              <a:t>B</a:t>
            </a:r>
            <a:r>
              <a:rPr lang="en-US" sz="1400" dirty="0" smtClean="0">
                <a:solidFill>
                  <a:schemeClr val="tx1"/>
                </a:solidFill>
                <a:latin typeface="Times New Roman" pitchFamily="18" charset="0"/>
                <a:cs typeface="Times New Roman" pitchFamily="18" charset="0"/>
                <a:sym typeface="Symbol" pitchFamily="18" charset="2"/>
              </a:rPr>
              <a:t>, </a:t>
            </a:r>
            <a:r>
              <a:rPr lang="en-US" sz="1400" dirty="0" err="1" smtClean="0">
                <a:solidFill>
                  <a:schemeClr val="tx1"/>
                </a:solidFill>
                <a:latin typeface="Times New Roman" pitchFamily="18" charset="0"/>
                <a:cs typeface="Times New Roman" pitchFamily="18" charset="0"/>
                <a:sym typeface="Symbol" pitchFamily="18" charset="2"/>
              </a:rPr>
              <a:t>dan</a:t>
            </a:r>
            <a:endParaRPr lang="en-US" sz="1400" dirty="0" smtClean="0">
              <a:solidFill>
                <a:schemeClr val="tx1"/>
              </a:solidFill>
              <a:latin typeface="Times New Roman" pitchFamily="18" charset="0"/>
              <a:cs typeface="Times New Roman" pitchFamily="18" charset="0"/>
              <a:sym typeface="Symbol" pitchFamily="18" charset="2"/>
            </a:endParaRPr>
          </a:p>
          <a:p>
            <a:pPr eaLnBrk="0" hangingPunct="0">
              <a:spcBef>
                <a:spcPct val="0"/>
              </a:spcBef>
              <a:buFont typeface="Wingdings" pitchFamily="2" charset="2"/>
              <a:buNone/>
            </a:pPr>
            <a:r>
              <a:rPr lang="en-US" sz="1400" dirty="0" smtClean="0">
                <a:solidFill>
                  <a:schemeClr val="tx1"/>
                </a:solidFill>
                <a:latin typeface="Times New Roman" pitchFamily="18" charset="0"/>
                <a:cs typeface="Times New Roman" pitchFamily="18" charset="0"/>
                <a:sym typeface="Symbol" pitchFamily="18" charset="2"/>
              </a:rPr>
              <a:t>    </a:t>
            </a:r>
            <a:r>
              <a:rPr lang="en-US" sz="1400" dirty="0">
                <a:solidFill>
                  <a:schemeClr val="tx1"/>
                </a:solidFill>
                <a:latin typeface="Times New Roman" pitchFamily="18" charset="0"/>
                <a:cs typeface="Times New Roman" pitchFamily="18" charset="0"/>
                <a:sym typeface="Symbol" pitchFamily="18" charset="2"/>
              </a:rPr>
              <a:t>sinus </a:t>
            </a:r>
            <a:r>
              <a:rPr lang="en-US" sz="1400" dirty="0" err="1">
                <a:solidFill>
                  <a:schemeClr val="tx1"/>
                </a:solidFill>
                <a:latin typeface="Times New Roman" pitchFamily="18" charset="0"/>
                <a:cs typeface="Times New Roman" pitchFamily="18" charset="0"/>
                <a:sym typeface="Symbol" pitchFamily="18" charset="2"/>
              </a:rPr>
              <a:t>sudut</a:t>
            </a:r>
            <a:r>
              <a:rPr lang="en-US" sz="1400" dirty="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antara</a:t>
            </a:r>
            <a:r>
              <a:rPr lang="en-US" sz="1400" dirty="0">
                <a:solidFill>
                  <a:schemeClr val="tx1"/>
                </a:solidFill>
                <a:latin typeface="Times New Roman" pitchFamily="18" charset="0"/>
                <a:cs typeface="Times New Roman" pitchFamily="18" charset="0"/>
                <a:sym typeface="Symbol" pitchFamily="18" charset="2"/>
              </a:rPr>
              <a:t> </a:t>
            </a:r>
            <a:r>
              <a:rPr lang="en-US" sz="1400" b="1" dirty="0">
                <a:solidFill>
                  <a:schemeClr val="tx1"/>
                </a:solidFill>
                <a:latin typeface="Times New Roman" pitchFamily="18" charset="0"/>
                <a:cs typeface="Times New Roman" pitchFamily="18" charset="0"/>
                <a:sym typeface="Symbol" pitchFamily="18" charset="2"/>
              </a:rPr>
              <a:t>v</a:t>
            </a:r>
            <a:r>
              <a:rPr lang="en-US" sz="1400" dirty="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dengan</a:t>
            </a:r>
            <a:r>
              <a:rPr lang="en-US" sz="1400" dirty="0">
                <a:solidFill>
                  <a:schemeClr val="tx1"/>
                </a:solidFill>
                <a:latin typeface="Times New Roman" pitchFamily="18" charset="0"/>
                <a:cs typeface="Times New Roman" pitchFamily="18" charset="0"/>
                <a:sym typeface="Symbol" pitchFamily="18" charset="2"/>
              </a:rPr>
              <a:t> </a:t>
            </a:r>
            <a:r>
              <a:rPr lang="en-US" sz="1400" b="1" dirty="0">
                <a:solidFill>
                  <a:schemeClr val="tx1"/>
                </a:solidFill>
                <a:latin typeface="Times New Roman" pitchFamily="18" charset="0"/>
                <a:cs typeface="Times New Roman" pitchFamily="18" charset="0"/>
                <a:sym typeface="Symbol" pitchFamily="18" charset="2"/>
              </a:rPr>
              <a:t>B</a:t>
            </a:r>
          </a:p>
        </p:txBody>
      </p:sp>
      <p:sp>
        <p:nvSpPr>
          <p:cNvPr id="24" name="Text Box 8"/>
          <p:cNvSpPr txBox="1">
            <a:spLocks noChangeArrowheads="1"/>
          </p:cNvSpPr>
          <p:nvPr/>
        </p:nvSpPr>
        <p:spPr bwMode="auto">
          <a:xfrm>
            <a:off x="3920428" y="5136654"/>
            <a:ext cx="3519487" cy="954107"/>
          </a:xfrm>
          <a:prstGeom prst="rect">
            <a:avLst/>
          </a:prstGeom>
          <a:noFill/>
          <a:ln w="9525">
            <a:noFill/>
            <a:miter lim="800000"/>
            <a:headEnd/>
            <a:tailEnd/>
          </a:ln>
          <a:effectLst/>
        </p:spPr>
        <p:txBody>
          <a:bodyPr wrap="square">
            <a:spAutoFit/>
          </a:bodyPr>
          <a:lstStyle/>
          <a:p>
            <a:pPr marL="177800" indent="-177800" eaLnBrk="0" hangingPunct="0">
              <a:spcBef>
                <a:spcPct val="0"/>
              </a:spcBef>
              <a:buClr>
                <a:schemeClr val="tx1"/>
              </a:buClr>
              <a:buFont typeface="Wingdings" pitchFamily="2" charset="2"/>
              <a:buChar char="ü"/>
            </a:pPr>
            <a:r>
              <a:rPr lang="en-US" sz="1400" dirty="0">
                <a:solidFill>
                  <a:srgbClr val="FFFF00"/>
                </a:solidFill>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Arah</a:t>
            </a:r>
            <a:r>
              <a:rPr lang="en-US" sz="1400" dirty="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gaya</a:t>
            </a:r>
            <a:r>
              <a:rPr lang="en-US" sz="1400" dirty="0">
                <a:solidFill>
                  <a:schemeClr val="tx1"/>
                </a:solidFill>
                <a:latin typeface="Times New Roman" pitchFamily="18" charset="0"/>
                <a:cs typeface="Times New Roman" pitchFamily="18" charset="0"/>
                <a:sym typeface="Symbol" pitchFamily="18" charset="2"/>
              </a:rPr>
              <a:t> </a:t>
            </a:r>
            <a:r>
              <a:rPr lang="en-US" sz="1400" dirty="0" smtClean="0">
                <a:solidFill>
                  <a:schemeClr val="tx1"/>
                </a:solidFill>
                <a:latin typeface="Times New Roman" pitchFamily="18" charset="0"/>
                <a:cs typeface="Times New Roman" pitchFamily="18" charset="0"/>
                <a:sym typeface="Symbol" pitchFamily="18" charset="2"/>
              </a:rPr>
              <a:t>Magnet </a:t>
            </a:r>
            <a:r>
              <a:rPr lang="en-US" sz="1400" dirty="0" err="1" smtClean="0">
                <a:solidFill>
                  <a:schemeClr val="tx1"/>
                </a:solidFill>
                <a:latin typeface="Times New Roman" pitchFamily="18" charset="0"/>
                <a:cs typeface="Times New Roman" pitchFamily="18" charset="0"/>
                <a:sym typeface="Symbol" pitchFamily="18" charset="2"/>
              </a:rPr>
              <a:t>tegak</a:t>
            </a:r>
            <a:r>
              <a:rPr lang="en-US" sz="1400" dirty="0" smtClean="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lurus</a:t>
            </a:r>
            <a:r>
              <a:rPr lang="en-US" sz="1400" dirty="0">
                <a:solidFill>
                  <a:schemeClr val="tx1"/>
                </a:solidFill>
                <a:latin typeface="Times New Roman" pitchFamily="18" charset="0"/>
                <a:cs typeface="Times New Roman" pitchFamily="18" charset="0"/>
                <a:sym typeface="Symbol" pitchFamily="18" charset="2"/>
              </a:rPr>
              <a:t> </a:t>
            </a:r>
            <a:r>
              <a:rPr lang="en-US" sz="1400" dirty="0" err="1">
                <a:solidFill>
                  <a:schemeClr val="tx1"/>
                </a:solidFill>
                <a:latin typeface="Times New Roman" pitchFamily="18" charset="0"/>
                <a:cs typeface="Times New Roman" pitchFamily="18" charset="0"/>
                <a:sym typeface="Symbol" pitchFamily="18" charset="2"/>
              </a:rPr>
              <a:t>terhadap</a:t>
            </a:r>
            <a:r>
              <a:rPr lang="en-US" sz="1400" dirty="0">
                <a:solidFill>
                  <a:schemeClr val="tx1"/>
                </a:solidFill>
                <a:latin typeface="Times New Roman" pitchFamily="18" charset="0"/>
                <a:cs typeface="Times New Roman" pitchFamily="18" charset="0"/>
                <a:sym typeface="Symbol" pitchFamily="18" charset="2"/>
              </a:rPr>
              <a:t> </a:t>
            </a:r>
            <a:r>
              <a:rPr lang="en-US" sz="1400" dirty="0" err="1" smtClean="0">
                <a:solidFill>
                  <a:schemeClr val="tx1"/>
                </a:solidFill>
                <a:latin typeface="Times New Roman" pitchFamily="18" charset="0"/>
                <a:cs typeface="Times New Roman" pitchFamily="18" charset="0"/>
                <a:sym typeface="Symbol" pitchFamily="18" charset="2"/>
              </a:rPr>
              <a:t>arah</a:t>
            </a:r>
            <a:r>
              <a:rPr lang="en-US" sz="1400" dirty="0">
                <a:latin typeface="Times New Roman" pitchFamily="18" charset="0"/>
                <a:cs typeface="Times New Roman" pitchFamily="18" charset="0"/>
                <a:sym typeface="Symbol" pitchFamily="18" charset="2"/>
              </a:rPr>
              <a:t> </a:t>
            </a:r>
            <a:r>
              <a:rPr lang="en-US" sz="1400" b="1" dirty="0" smtClean="0">
                <a:solidFill>
                  <a:schemeClr val="tx1"/>
                </a:solidFill>
                <a:latin typeface="Times New Roman" pitchFamily="18" charset="0"/>
                <a:cs typeface="Times New Roman" pitchFamily="18" charset="0"/>
                <a:sym typeface="Symbol" pitchFamily="18" charset="2"/>
              </a:rPr>
              <a:t>v </a:t>
            </a:r>
            <a:r>
              <a:rPr lang="en-US" sz="1400" dirty="0" err="1">
                <a:solidFill>
                  <a:schemeClr val="tx1"/>
                </a:solidFill>
                <a:latin typeface="Times New Roman" pitchFamily="18" charset="0"/>
                <a:cs typeface="Times New Roman" pitchFamily="18" charset="0"/>
                <a:sym typeface="Symbol" pitchFamily="18" charset="2"/>
              </a:rPr>
              <a:t>dan</a:t>
            </a:r>
            <a:r>
              <a:rPr lang="en-US" sz="1400" b="1" dirty="0">
                <a:solidFill>
                  <a:schemeClr val="tx1"/>
                </a:solidFill>
                <a:latin typeface="Times New Roman" pitchFamily="18" charset="0"/>
                <a:cs typeface="Times New Roman" pitchFamily="18" charset="0"/>
                <a:sym typeface="Symbol" pitchFamily="18" charset="2"/>
              </a:rPr>
              <a:t> </a:t>
            </a:r>
            <a:r>
              <a:rPr lang="en-US" sz="1400" b="1" dirty="0" smtClean="0">
                <a:solidFill>
                  <a:schemeClr val="tx1"/>
                </a:solidFill>
                <a:latin typeface="Times New Roman" pitchFamily="18" charset="0"/>
                <a:cs typeface="Times New Roman" pitchFamily="18" charset="0"/>
                <a:sym typeface="Symbol" pitchFamily="18" charset="2"/>
              </a:rPr>
              <a:t>B </a:t>
            </a:r>
            <a:r>
              <a:rPr lang="en-US" sz="1400" dirty="0" err="1" smtClean="0">
                <a:latin typeface="Times New Roman" pitchFamily="18" charset="0"/>
                <a:cs typeface="Times New Roman" pitchFamily="18" charset="0"/>
                <a:sym typeface="Symbol" pitchFamily="18" charset="2"/>
              </a:rPr>
              <a:t>dan</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akan</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mengikuti</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arah</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maju</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skrup</a:t>
            </a:r>
            <a:r>
              <a:rPr lang="en-US" sz="1400" dirty="0" smtClean="0">
                <a:latin typeface="Times New Roman" pitchFamily="18" charset="0"/>
                <a:cs typeface="Times New Roman" pitchFamily="18" charset="0"/>
                <a:sym typeface="Symbol" pitchFamily="18" charset="2"/>
              </a:rPr>
              <a:t> yang </a:t>
            </a:r>
            <a:r>
              <a:rPr lang="en-US" sz="1400" dirty="0" err="1" smtClean="0">
                <a:latin typeface="Times New Roman" pitchFamily="18" charset="0"/>
                <a:cs typeface="Times New Roman" pitchFamily="18" charset="0"/>
                <a:sym typeface="Symbol" pitchFamily="18" charset="2"/>
              </a:rPr>
              <a:t>diputar</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dari</a:t>
            </a:r>
            <a:r>
              <a:rPr lang="en-US" sz="1400" dirty="0" smtClean="0">
                <a:latin typeface="Times New Roman" pitchFamily="18" charset="0"/>
                <a:cs typeface="Times New Roman" pitchFamily="18" charset="0"/>
                <a:sym typeface="Symbol" pitchFamily="18" charset="2"/>
              </a:rPr>
              <a:t> </a:t>
            </a:r>
            <a:r>
              <a:rPr lang="en-US" sz="1400" dirty="0" err="1" smtClean="0">
                <a:solidFill>
                  <a:srgbClr val="FF0000"/>
                </a:solidFill>
                <a:latin typeface="Times New Roman" pitchFamily="18" charset="0"/>
                <a:cs typeface="Times New Roman" pitchFamily="18" charset="0"/>
                <a:sym typeface="Symbol" pitchFamily="18" charset="2"/>
              </a:rPr>
              <a:t>vekt</a:t>
            </a:r>
            <a:r>
              <a:rPr lang="id-ID" sz="1400" dirty="0" smtClean="0">
                <a:solidFill>
                  <a:srgbClr val="FF0000"/>
                </a:solidFill>
                <a:latin typeface="Times New Roman" pitchFamily="18" charset="0"/>
                <a:cs typeface="Times New Roman" pitchFamily="18" charset="0"/>
                <a:sym typeface="Symbol" pitchFamily="18" charset="2"/>
              </a:rPr>
              <a:t>or </a:t>
            </a:r>
            <a:r>
              <a:rPr lang="en-US" sz="1400" dirty="0" err="1" smtClean="0">
                <a:latin typeface="Times New Roman" pitchFamily="18" charset="0"/>
                <a:cs typeface="Times New Roman" pitchFamily="18" charset="0"/>
                <a:sym typeface="Symbol" pitchFamily="18" charset="2"/>
              </a:rPr>
              <a:t>arah</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gerak</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muatan</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listrik</a:t>
            </a:r>
            <a:r>
              <a:rPr lang="en-US" sz="1400" dirty="0" smtClean="0">
                <a:latin typeface="Times New Roman" pitchFamily="18" charset="0"/>
                <a:cs typeface="Times New Roman" pitchFamily="18" charset="0"/>
                <a:sym typeface="Symbol" pitchFamily="18" charset="2"/>
              </a:rPr>
              <a:t> (v) </a:t>
            </a:r>
            <a:r>
              <a:rPr lang="en-US" sz="1400" dirty="0" err="1" smtClean="0">
                <a:latin typeface="Times New Roman" pitchFamily="18" charset="0"/>
                <a:cs typeface="Times New Roman" pitchFamily="18" charset="0"/>
                <a:sym typeface="Symbol" pitchFamily="18" charset="2"/>
              </a:rPr>
              <a:t>ke</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arah</a:t>
            </a:r>
            <a:r>
              <a:rPr lang="en-US" sz="1400" dirty="0" smtClean="0">
                <a:latin typeface="Times New Roman" pitchFamily="18" charset="0"/>
                <a:cs typeface="Times New Roman" pitchFamily="18" charset="0"/>
                <a:sym typeface="Symbol" pitchFamily="18" charset="2"/>
              </a:rPr>
              <a:t> </a:t>
            </a:r>
            <a:r>
              <a:rPr lang="en-US" sz="1400" dirty="0" err="1" smtClean="0">
                <a:latin typeface="Times New Roman" pitchFamily="18" charset="0"/>
                <a:cs typeface="Times New Roman" pitchFamily="18" charset="0"/>
                <a:sym typeface="Symbol" pitchFamily="18" charset="2"/>
              </a:rPr>
              <a:t>medan</a:t>
            </a:r>
            <a:r>
              <a:rPr lang="en-US" sz="1400" dirty="0" smtClean="0">
                <a:latin typeface="Times New Roman" pitchFamily="18" charset="0"/>
                <a:cs typeface="Times New Roman" pitchFamily="18" charset="0"/>
                <a:sym typeface="Symbol" pitchFamily="18" charset="2"/>
              </a:rPr>
              <a:t> magnet B</a:t>
            </a:r>
            <a:endParaRPr lang="en-US" sz="1400" dirty="0">
              <a:latin typeface="Times New Roman" pitchFamily="18" charset="0"/>
              <a:cs typeface="Times New Roman" pitchFamily="18" charset="0"/>
              <a:sym typeface="Symbol" pitchFamily="18" charset="2"/>
            </a:endParaRPr>
          </a:p>
        </p:txBody>
      </p:sp>
      <p:grpSp>
        <p:nvGrpSpPr>
          <p:cNvPr id="26" name="Group 25"/>
          <p:cNvGrpSpPr>
            <a:grpSpLocks noChangeAspect="1"/>
          </p:cNvGrpSpPr>
          <p:nvPr/>
        </p:nvGrpSpPr>
        <p:grpSpPr>
          <a:xfrm>
            <a:off x="9410626" y="2310472"/>
            <a:ext cx="1990474" cy="1907977"/>
            <a:chOff x="1779588" y="380022"/>
            <a:chExt cx="5645150" cy="5411178"/>
          </a:xfrm>
        </p:grpSpPr>
        <p:pic>
          <p:nvPicPr>
            <p:cNvPr id="27" name="Picture 32"/>
            <p:cNvPicPr>
              <a:picLocks noChangeAspect="1" noChangeArrowheads="1"/>
            </p:cNvPicPr>
            <p:nvPr/>
          </p:nvPicPr>
          <p:blipFill>
            <a:blip r:embed="rId8"/>
            <a:srcRect/>
            <a:stretch>
              <a:fillRect/>
            </a:stretch>
          </p:blipFill>
          <p:spPr bwMode="auto">
            <a:xfrm>
              <a:off x="1779588" y="1066800"/>
              <a:ext cx="5572125" cy="4724400"/>
            </a:xfrm>
            <a:prstGeom prst="rect">
              <a:avLst/>
            </a:prstGeom>
            <a:noFill/>
            <a:ln w="9525">
              <a:noFill/>
              <a:miter lim="800000"/>
              <a:headEnd/>
              <a:tailEnd/>
            </a:ln>
            <a:effectLst/>
          </p:spPr>
        </p:pic>
        <p:sp>
          <p:nvSpPr>
            <p:cNvPr id="28" name="Rectangle 38"/>
            <p:cNvSpPr>
              <a:spLocks noChangeArrowheads="1"/>
            </p:cNvSpPr>
            <p:nvPr/>
          </p:nvSpPr>
          <p:spPr bwMode="auto">
            <a:xfrm>
              <a:off x="5911974" y="380022"/>
              <a:ext cx="1125457" cy="872881"/>
            </a:xfrm>
            <a:prstGeom prst="rect">
              <a:avLst/>
            </a:prstGeom>
            <a:solidFill>
              <a:srgbClr val="B2B2B2">
                <a:alpha val="99001"/>
              </a:srgbClr>
            </a:solidFill>
            <a:ln w="9525">
              <a:solidFill>
                <a:srgbClr val="0000FF"/>
              </a:solidFill>
              <a:miter lim="800000"/>
              <a:headEnd/>
              <a:tailEnd/>
            </a:ln>
            <a:effectLst/>
          </p:spPr>
          <p:txBody>
            <a:bodyPr wrap="square" anchor="ctr">
              <a:spAutoFit/>
            </a:bodyPr>
            <a:lstStyle/>
            <a:p>
              <a:pPr algn="ctr" rtl="0"/>
              <a:r>
                <a:rPr lang="en-US" sz="1400" b="1" dirty="0" smtClean="0"/>
                <a:t>F</a:t>
              </a:r>
              <a:r>
                <a:rPr lang="en-US" sz="1400" i="1" baseline="-30000" dirty="0" smtClean="0"/>
                <a:t>B</a:t>
              </a:r>
              <a:endParaRPr lang="en-US" sz="1400" dirty="0"/>
            </a:p>
          </p:txBody>
        </p:sp>
        <p:sp>
          <p:nvSpPr>
            <p:cNvPr id="29" name="Rectangle 39"/>
            <p:cNvSpPr>
              <a:spLocks noChangeArrowheads="1"/>
            </p:cNvSpPr>
            <p:nvPr/>
          </p:nvSpPr>
          <p:spPr bwMode="auto">
            <a:xfrm>
              <a:off x="5537200" y="2646363"/>
              <a:ext cx="431799" cy="466726"/>
            </a:xfrm>
            <a:prstGeom prst="rect">
              <a:avLst/>
            </a:prstGeom>
            <a:solidFill>
              <a:srgbClr val="B2B2B2">
                <a:alpha val="99001"/>
              </a:srgbClr>
            </a:solidFill>
            <a:ln w="9525">
              <a:solidFill>
                <a:srgbClr val="0000FF"/>
              </a:solidFill>
              <a:miter lim="800000"/>
              <a:headEnd/>
              <a:tailEnd/>
            </a:ln>
            <a:effectLst/>
          </p:spPr>
          <p:txBody>
            <a:bodyPr anchor="ctr">
              <a:spAutoFit/>
            </a:bodyPr>
            <a:lstStyle/>
            <a:p>
              <a:pPr algn="ctr" rtl="0"/>
              <a:r>
                <a:rPr lang="en-US" b="1" dirty="0"/>
                <a:t>v</a:t>
              </a:r>
              <a:endParaRPr lang="en-US" sz="1800" dirty="0"/>
            </a:p>
          </p:txBody>
        </p:sp>
        <p:sp>
          <p:nvSpPr>
            <p:cNvPr id="30" name="Rectangle 40"/>
            <p:cNvSpPr>
              <a:spLocks noChangeArrowheads="1"/>
            </p:cNvSpPr>
            <p:nvPr/>
          </p:nvSpPr>
          <p:spPr bwMode="auto">
            <a:xfrm>
              <a:off x="6962775" y="2774950"/>
              <a:ext cx="461963" cy="466726"/>
            </a:xfrm>
            <a:prstGeom prst="rect">
              <a:avLst/>
            </a:prstGeom>
            <a:solidFill>
              <a:srgbClr val="B2B2B2">
                <a:alpha val="99001"/>
              </a:srgbClr>
            </a:solidFill>
            <a:ln w="9525">
              <a:solidFill>
                <a:srgbClr val="0000FF"/>
              </a:solidFill>
              <a:miter lim="800000"/>
              <a:headEnd/>
              <a:tailEnd/>
            </a:ln>
            <a:effectLst/>
          </p:spPr>
          <p:txBody>
            <a:bodyPr anchor="ctr">
              <a:spAutoFit/>
            </a:bodyPr>
            <a:lstStyle/>
            <a:p>
              <a:pPr algn="ctr" rtl="0"/>
              <a:r>
                <a:rPr lang="en-US" b="1" dirty="0"/>
                <a:t>B</a:t>
              </a:r>
              <a:endParaRPr lang="en-US" sz="1800" dirty="0"/>
            </a:p>
          </p:txBody>
        </p:sp>
      </p:grpSp>
      <p:sp>
        <p:nvSpPr>
          <p:cNvPr id="31" name="Text Box 7"/>
          <p:cNvSpPr txBox="1">
            <a:spLocks noChangeArrowheads="1"/>
          </p:cNvSpPr>
          <p:nvPr/>
        </p:nvSpPr>
        <p:spPr bwMode="auto">
          <a:xfrm>
            <a:off x="3706115" y="2237535"/>
            <a:ext cx="5943600" cy="338554"/>
          </a:xfrm>
          <a:prstGeom prst="rect">
            <a:avLst/>
          </a:prstGeom>
          <a:noFill/>
          <a:ln w="9525">
            <a:noFill/>
            <a:miter lim="800000"/>
            <a:headEnd/>
            <a:tailEnd/>
          </a:ln>
          <a:effectLst/>
        </p:spPr>
        <p:txBody>
          <a:bodyPr wrap="square">
            <a:spAutoFit/>
          </a:bodyPr>
          <a:lstStyle/>
          <a:p>
            <a:pPr marL="285750" indent="-285750" eaLnBrk="0" hangingPunct="0">
              <a:spcBef>
                <a:spcPct val="0"/>
              </a:spcBef>
              <a:buClr>
                <a:schemeClr val="tx1"/>
              </a:buClr>
              <a:buFont typeface="Wingdings" pitchFamily="2" charset="2"/>
              <a:buChar char="q"/>
            </a:pPr>
            <a:r>
              <a:rPr lang="en-US" sz="1600" dirty="0" smtClean="0">
                <a:solidFill>
                  <a:srgbClr val="FFFF00"/>
                </a:solidFill>
                <a:sym typeface="Symbol" pitchFamily="18" charset="2"/>
              </a:rPr>
              <a:t> </a:t>
            </a:r>
            <a:r>
              <a:rPr lang="en-US" sz="1600" dirty="0" smtClean="0">
                <a:solidFill>
                  <a:schemeClr val="tx1"/>
                </a:solidFill>
                <a:latin typeface="Times New Roman" pitchFamily="18" charset="0"/>
                <a:cs typeface="Times New Roman" pitchFamily="18" charset="0"/>
                <a:sym typeface="Symbol" pitchFamily="18" charset="2"/>
              </a:rPr>
              <a:t>Gaya </a:t>
            </a:r>
            <a:r>
              <a:rPr lang="en-US" sz="1600" dirty="0" err="1" smtClean="0">
                <a:solidFill>
                  <a:schemeClr val="tx1"/>
                </a:solidFill>
                <a:latin typeface="Times New Roman" pitchFamily="18" charset="0"/>
                <a:cs typeface="Times New Roman" pitchFamily="18" charset="0"/>
                <a:sym typeface="Symbol" pitchFamily="18" charset="2"/>
              </a:rPr>
              <a:t>Listrik</a:t>
            </a:r>
            <a:r>
              <a:rPr lang="en-US" sz="1600" dirty="0" smtClean="0">
                <a:solidFill>
                  <a:schemeClr val="tx1"/>
                </a:solidFill>
                <a:latin typeface="Times New Roman" pitchFamily="18" charset="0"/>
                <a:cs typeface="Times New Roman" pitchFamily="18" charset="0"/>
                <a:sym typeface="Symbol" pitchFamily="18" charset="2"/>
              </a:rPr>
              <a:t>/Electric Force </a:t>
            </a:r>
            <a:r>
              <a:rPr lang="en-US" sz="1600" dirty="0" err="1" smtClean="0">
                <a:solidFill>
                  <a:schemeClr val="tx1"/>
                </a:solidFill>
                <a:latin typeface="Times New Roman" pitchFamily="18" charset="0"/>
                <a:cs typeface="Times New Roman" pitchFamily="18" charset="0"/>
                <a:sym typeface="Symbol" pitchFamily="18" charset="2"/>
              </a:rPr>
              <a:t>dari</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hk</a:t>
            </a:r>
            <a:r>
              <a:rPr lang="en-US" sz="1600" dirty="0" smtClean="0">
                <a:solidFill>
                  <a:schemeClr val="tx1"/>
                </a:solidFill>
                <a:latin typeface="Times New Roman" pitchFamily="18" charset="0"/>
                <a:cs typeface="Times New Roman" pitchFamily="18" charset="0"/>
                <a:sym typeface="Symbol" pitchFamily="18" charset="2"/>
              </a:rPr>
              <a:t> Coulomb :</a:t>
            </a:r>
            <a:endParaRPr lang="en-US" sz="1600" b="1" dirty="0">
              <a:solidFill>
                <a:schemeClr val="tx1"/>
              </a:solidFill>
              <a:latin typeface="Times New Roman" pitchFamily="18" charset="0"/>
              <a:cs typeface="Times New Roman" pitchFamily="18" charset="0"/>
              <a:sym typeface="Symbol" pitchFamily="18" charset="2"/>
            </a:endParaRPr>
          </a:p>
        </p:txBody>
      </p:sp>
      <p:graphicFrame>
        <p:nvGraphicFramePr>
          <p:cNvPr id="32" name="Object 14"/>
          <p:cNvGraphicFramePr>
            <a:graphicFrameLocks noChangeAspect="1"/>
          </p:cNvGraphicFramePr>
          <p:nvPr>
            <p:extLst>
              <p:ext uri="{D42A27DB-BD31-4B8C-83A1-F6EECF244321}">
                <p14:modId xmlns:p14="http://schemas.microsoft.com/office/powerpoint/2010/main" val="833055133"/>
              </p:ext>
            </p:extLst>
          </p:nvPr>
        </p:nvGraphicFramePr>
        <p:xfrm>
          <a:off x="4010916" y="2639320"/>
          <a:ext cx="1295400" cy="455915"/>
        </p:xfrm>
        <a:graphic>
          <a:graphicData uri="http://schemas.openxmlformats.org/presentationml/2006/ole">
            <mc:AlternateContent xmlns:mc="http://schemas.openxmlformats.org/markup-compatibility/2006">
              <mc:Choice xmlns:v="urn:schemas-microsoft-com:vml" Requires="v">
                <p:oleObj spid="_x0000_s12339" name="Equation" r:id="rId9" imgW="672840" imgH="241200" progId="Equation.3">
                  <p:embed/>
                </p:oleObj>
              </mc:Choice>
              <mc:Fallback>
                <p:oleObj name="Equation" r:id="rId9" imgW="6728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0916" y="2639320"/>
                        <a:ext cx="1295400" cy="45591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3706115" y="3173548"/>
            <a:ext cx="5943600" cy="584775"/>
          </a:xfrm>
          <a:prstGeom prst="rect">
            <a:avLst/>
          </a:prstGeom>
          <a:noFill/>
          <a:ln w="9525">
            <a:noFill/>
            <a:miter lim="800000"/>
            <a:headEnd/>
            <a:tailEnd/>
          </a:ln>
          <a:effectLst/>
        </p:spPr>
        <p:txBody>
          <a:bodyPr wrap="square">
            <a:spAutoFit/>
          </a:bodyPr>
          <a:lstStyle/>
          <a:p>
            <a:pPr marL="285750" indent="-285750" eaLnBrk="0" hangingPunct="0">
              <a:spcBef>
                <a:spcPct val="0"/>
              </a:spcBef>
              <a:buClr>
                <a:schemeClr val="tx1"/>
              </a:buClr>
              <a:buFont typeface="Wingdings" pitchFamily="2" charset="2"/>
              <a:buChar char="q"/>
            </a:pPr>
            <a:r>
              <a:rPr lang="en-US" sz="1600" dirty="0" smtClean="0">
                <a:solidFill>
                  <a:srgbClr val="FFFF00"/>
                </a:solidFill>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Jika</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muatan</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tersebut</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bergerak</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dengan</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kecepatan</a:t>
            </a:r>
            <a:r>
              <a:rPr lang="en-US" sz="1600" dirty="0" smtClean="0">
                <a:solidFill>
                  <a:schemeClr val="tx1"/>
                </a:solidFill>
                <a:latin typeface="Times New Roman" pitchFamily="18" charset="0"/>
                <a:cs typeface="Times New Roman" pitchFamily="18" charset="0"/>
                <a:sym typeface="Symbol" pitchFamily="18" charset="2"/>
              </a:rPr>
              <a:t> v </a:t>
            </a:r>
            <a:r>
              <a:rPr lang="en-US" sz="1600" dirty="0" err="1" smtClean="0">
                <a:solidFill>
                  <a:schemeClr val="tx1"/>
                </a:solidFill>
                <a:latin typeface="Times New Roman" pitchFamily="18" charset="0"/>
                <a:cs typeface="Times New Roman" pitchFamily="18" charset="0"/>
                <a:sym typeface="Symbol" pitchFamily="18" charset="2"/>
              </a:rPr>
              <a:t>pada</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suatu</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kerapatan</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fluks</a:t>
            </a:r>
            <a:r>
              <a:rPr lang="en-US" sz="1600" dirty="0" smtClean="0">
                <a:solidFill>
                  <a:schemeClr val="tx1"/>
                </a:solidFill>
                <a:latin typeface="Times New Roman" pitchFamily="18" charset="0"/>
                <a:cs typeface="Times New Roman" pitchFamily="18" charset="0"/>
                <a:sym typeface="Symbol" pitchFamily="18" charset="2"/>
              </a:rPr>
              <a:t> magnet </a:t>
            </a:r>
            <a:r>
              <a:rPr lang="en-US" sz="1600" dirty="0" err="1" smtClean="0">
                <a:solidFill>
                  <a:schemeClr val="tx1"/>
                </a:solidFill>
                <a:latin typeface="Times New Roman" pitchFamily="18" charset="0"/>
                <a:cs typeface="Times New Roman" pitchFamily="18" charset="0"/>
                <a:sym typeface="Symbol" pitchFamily="18" charset="2"/>
              </a:rPr>
              <a:t>maka</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muncul</a:t>
            </a:r>
            <a:r>
              <a:rPr lang="en-US" sz="1600" dirty="0" smtClean="0">
                <a:solidFill>
                  <a:schemeClr val="tx1"/>
                </a:solidFill>
                <a:latin typeface="Times New Roman" pitchFamily="18" charset="0"/>
                <a:cs typeface="Times New Roman" pitchFamily="18" charset="0"/>
                <a:sym typeface="Symbol" pitchFamily="18" charset="2"/>
              </a:rPr>
              <a:t> </a:t>
            </a:r>
            <a:r>
              <a:rPr lang="en-US" sz="1600" dirty="0" err="1" smtClean="0">
                <a:solidFill>
                  <a:schemeClr val="tx1"/>
                </a:solidFill>
                <a:latin typeface="Times New Roman" pitchFamily="18" charset="0"/>
                <a:cs typeface="Times New Roman" pitchFamily="18" charset="0"/>
                <a:sym typeface="Symbol" pitchFamily="18" charset="2"/>
              </a:rPr>
              <a:t>gaya</a:t>
            </a:r>
            <a:r>
              <a:rPr lang="en-US" sz="1600" dirty="0" smtClean="0">
                <a:solidFill>
                  <a:schemeClr val="tx1"/>
                </a:solidFill>
                <a:latin typeface="Times New Roman" pitchFamily="18" charset="0"/>
                <a:cs typeface="Times New Roman" pitchFamily="18" charset="0"/>
                <a:sym typeface="Symbol" pitchFamily="18" charset="2"/>
              </a:rPr>
              <a:t> magnet :</a:t>
            </a:r>
            <a:endParaRPr lang="en-US" sz="1600" b="1" dirty="0">
              <a:solidFill>
                <a:schemeClr val="tx1"/>
              </a:solidFill>
              <a:latin typeface="Times New Roman" pitchFamily="18" charset="0"/>
              <a:cs typeface="Times New Roman" pitchFamily="18" charset="0"/>
              <a:sym typeface="Symbol" pitchFamily="18" charset="2"/>
            </a:endParaRPr>
          </a:p>
        </p:txBody>
      </p:sp>
      <p:graphicFrame>
        <p:nvGraphicFramePr>
          <p:cNvPr id="34" name="Object 15"/>
          <p:cNvGraphicFramePr>
            <a:graphicFrameLocks noChangeAspect="1"/>
          </p:cNvGraphicFramePr>
          <p:nvPr>
            <p:extLst>
              <p:ext uri="{D42A27DB-BD31-4B8C-83A1-F6EECF244321}">
                <p14:modId xmlns:p14="http://schemas.microsoft.com/office/powerpoint/2010/main" val="2128284031"/>
              </p:ext>
            </p:extLst>
          </p:nvPr>
        </p:nvGraphicFramePr>
        <p:xfrm>
          <a:off x="8192668" y="5652068"/>
          <a:ext cx="3251200" cy="479425"/>
        </p:xfrm>
        <a:graphic>
          <a:graphicData uri="http://schemas.openxmlformats.org/presentationml/2006/ole">
            <mc:AlternateContent xmlns:mc="http://schemas.openxmlformats.org/markup-compatibility/2006">
              <mc:Choice xmlns:v="urn:schemas-microsoft-com:vml" Requires="v">
                <p:oleObj spid="_x0000_s12340" name="Equation" r:id="rId11" imgW="1688760" imgH="253800" progId="Equation.3">
                  <p:embed/>
                </p:oleObj>
              </mc:Choice>
              <mc:Fallback>
                <p:oleObj name="Equation" r:id="rId11" imgW="168876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92668" y="5652068"/>
                        <a:ext cx="3251200" cy="47942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 name="Picture 16" descr="D:\KULIAH\MATERI KULIAH\D3\ELECTROMAGNETIK TERAPAN\Pictures\Hendrik_Antoon_Lorentz.jpg"/>
          <p:cNvPicPr>
            <a:picLocks noChangeAspect="1" noChangeArrowheads="1"/>
          </p:cNvPicPr>
          <p:nvPr/>
        </p:nvPicPr>
        <p:blipFill>
          <a:blip r:embed="rId13"/>
          <a:srcRect/>
          <a:stretch>
            <a:fillRect/>
          </a:stretch>
        </p:blipFill>
        <p:spPr bwMode="auto">
          <a:xfrm>
            <a:off x="528313" y="2091163"/>
            <a:ext cx="2306011" cy="3295936"/>
          </a:xfrm>
          <a:prstGeom prst="rect">
            <a:avLst/>
          </a:prstGeom>
          <a:noFill/>
        </p:spPr>
      </p:pic>
    </p:spTree>
    <p:extLst>
      <p:ext uri="{BB962C8B-B14F-4D97-AF65-F5344CB8AC3E}">
        <p14:creationId xmlns:p14="http://schemas.microsoft.com/office/powerpoint/2010/main" val="1662479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no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a:ln w="31750">
            <a:solidFill>
              <a:srgbClr val="FF0000"/>
            </a:solidFill>
          </a:ln>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Gaya Lorenz</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smtClean="0"/>
              <a:t>1</a:t>
            </a:r>
            <a:r>
              <a:rPr lang="id-ID" b="1" dirty="0" smtClean="0"/>
              <a:t>892-1904</a:t>
            </a:r>
            <a:endParaRPr lang="en-US" b="1" dirty="0"/>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6" descr="D:\KULIAH\MATERI KULIAH\D3\ELECTROMAGNETIK TERAPAN\Pictures\Hendrik_Antoon_Lorentz.jpg"/>
          <p:cNvPicPr>
            <a:picLocks noChangeAspect="1" noChangeArrowheads="1"/>
          </p:cNvPicPr>
          <p:nvPr/>
        </p:nvPicPr>
        <p:blipFill>
          <a:blip r:embed="rId5"/>
          <a:srcRect/>
          <a:stretch>
            <a:fillRect/>
          </a:stretch>
        </p:blipFill>
        <p:spPr bwMode="auto">
          <a:xfrm>
            <a:off x="528313" y="2091163"/>
            <a:ext cx="2306011" cy="3295936"/>
          </a:xfrm>
          <a:prstGeom prst="rect">
            <a:avLst/>
          </a:prstGeom>
          <a:noFill/>
        </p:spPr>
      </p:pic>
      <p:sp>
        <p:nvSpPr>
          <p:cNvPr id="36" name="Rectangle 35"/>
          <p:cNvSpPr/>
          <p:nvPr/>
        </p:nvSpPr>
        <p:spPr>
          <a:xfrm>
            <a:off x="6275115" y="3039502"/>
            <a:ext cx="2736769" cy="369332"/>
          </a:xfrm>
          <a:prstGeom prst="rect">
            <a:avLst/>
          </a:prstGeom>
          <a:solidFill>
            <a:schemeClr val="accent3">
              <a:alpha val="52000"/>
            </a:schemeClr>
          </a:solidFill>
        </p:spPr>
        <p:txBody>
          <a:bodyPr wrap="square">
            <a:spAutoFit/>
          </a:bodyPr>
          <a:lstStyle/>
          <a:p>
            <a:pPr algn="ctr"/>
            <a:r>
              <a:rPr lang="id-ID" dirty="0" smtClean="0"/>
              <a:t>LIHAT VIDEO</a:t>
            </a:r>
            <a:endParaRPr lang="id-ID" dirty="0"/>
          </a:p>
        </p:txBody>
      </p:sp>
      <p:sp>
        <p:nvSpPr>
          <p:cNvPr id="3" name="Rectangle 2"/>
          <p:cNvSpPr/>
          <p:nvPr/>
        </p:nvSpPr>
        <p:spPr>
          <a:xfrm>
            <a:off x="5198342" y="3696249"/>
            <a:ext cx="4890313" cy="369332"/>
          </a:xfrm>
          <a:prstGeom prst="rect">
            <a:avLst/>
          </a:prstGeom>
        </p:spPr>
        <p:txBody>
          <a:bodyPr wrap="none">
            <a:spAutoFit/>
          </a:bodyPr>
          <a:lstStyle/>
          <a:p>
            <a:r>
              <a:rPr lang="id-ID" dirty="0">
                <a:hlinkClick r:id="rId6"/>
              </a:rPr>
              <a:t>https://www.youtube.com/watch?v=kckxzBUxTHg</a:t>
            </a:r>
            <a:endParaRPr lang="id-ID" dirty="0"/>
          </a:p>
        </p:txBody>
      </p:sp>
      <p:sp>
        <p:nvSpPr>
          <p:cNvPr id="15" name="Rectangle 14"/>
          <p:cNvSpPr/>
          <p:nvPr/>
        </p:nvSpPr>
        <p:spPr>
          <a:xfrm>
            <a:off x="5198342" y="4303538"/>
            <a:ext cx="4908588" cy="369332"/>
          </a:xfrm>
          <a:prstGeom prst="rect">
            <a:avLst/>
          </a:prstGeom>
        </p:spPr>
        <p:txBody>
          <a:bodyPr wrap="none">
            <a:spAutoFit/>
          </a:bodyPr>
          <a:lstStyle/>
          <a:p>
            <a:r>
              <a:rPr lang="id-ID" dirty="0">
                <a:hlinkClick r:id="rId7"/>
              </a:rPr>
              <a:t>https://www.youtube.com/watch?v=nOSJ6nxHiH0</a:t>
            </a:r>
            <a:endParaRPr lang="id-ID" dirty="0"/>
          </a:p>
        </p:txBody>
      </p:sp>
    </p:spTree>
    <p:extLst>
      <p:ext uri="{BB962C8B-B14F-4D97-AF65-F5344CB8AC3E}">
        <p14:creationId xmlns:p14="http://schemas.microsoft.com/office/powerpoint/2010/main" val="215888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no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a:ln w="31750">
            <a:solidFill>
              <a:srgbClr val="FF0000"/>
            </a:solidFill>
          </a:ln>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a:ln w="31750">
            <a:noFill/>
          </a:ln>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Maxwell</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a:t>1855-1868</a:t>
            </a:r>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bject 4"/>
          <p:cNvGraphicFramePr>
            <a:graphicFrameLocks noChangeAspect="1"/>
          </p:cNvGraphicFramePr>
          <p:nvPr>
            <p:extLst>
              <p:ext uri="{D42A27DB-BD31-4B8C-83A1-F6EECF244321}">
                <p14:modId xmlns:p14="http://schemas.microsoft.com/office/powerpoint/2010/main" val="805205037"/>
              </p:ext>
            </p:extLst>
          </p:nvPr>
        </p:nvGraphicFramePr>
        <p:xfrm>
          <a:off x="3727923" y="2623825"/>
          <a:ext cx="6824922" cy="2243022"/>
        </p:xfrm>
        <a:graphic>
          <a:graphicData uri="http://schemas.openxmlformats.org/presentationml/2006/ole">
            <mc:AlternateContent xmlns:mc="http://schemas.openxmlformats.org/markup-compatibility/2006">
              <mc:Choice xmlns:v="urn:schemas-microsoft-com:vml" Requires="v">
                <p:oleObj spid="_x0000_s13479" name="Document" r:id="rId9" imgW="6934519" imgH="2242722" progId="Word.Document.8">
                  <p:embed/>
                </p:oleObj>
              </mc:Choice>
              <mc:Fallback>
                <p:oleObj name="Document" r:id="rId9" imgW="6934519" imgH="2242722"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7923" y="2623825"/>
                        <a:ext cx="6824922" cy="2243022"/>
                      </a:xfrm>
                      <a:prstGeom prst="rect">
                        <a:avLst/>
                      </a:prstGeom>
                      <a:noFill/>
                      <a:ln>
                        <a:noFill/>
                      </a:ln>
                      <a:effectLst/>
                      <a:extLst/>
                    </p:spPr>
                  </p:pic>
                </p:oleObj>
              </mc:Fallback>
            </mc:AlternateContent>
          </a:graphicData>
        </a:graphic>
      </p:graphicFrame>
      <p:sp>
        <p:nvSpPr>
          <p:cNvPr id="22" name="Text Box 5"/>
          <p:cNvSpPr txBox="1">
            <a:spLocks noChangeArrowheads="1"/>
          </p:cNvSpPr>
          <p:nvPr/>
        </p:nvSpPr>
        <p:spPr bwMode="auto">
          <a:xfrm>
            <a:off x="3696826" y="4449946"/>
            <a:ext cx="5257800" cy="338554"/>
          </a:xfrm>
          <a:prstGeom prst="rect">
            <a:avLst/>
          </a:prstGeom>
          <a:noFill/>
          <a:ln w="9525">
            <a:noFill/>
            <a:miter lim="800000"/>
            <a:headEnd/>
            <a:tailEnd/>
          </a:ln>
          <a:effectLst/>
        </p:spPr>
        <p:txBody>
          <a:bodyPr>
            <a:spAutoFit/>
          </a:bodyPr>
          <a:lstStyle/>
          <a:p>
            <a:pPr>
              <a:spcBef>
                <a:spcPct val="50000"/>
              </a:spcBef>
            </a:pPr>
            <a:r>
              <a:rPr lang="en-US" sz="1600" b="1" dirty="0">
                <a:solidFill>
                  <a:srgbClr val="0B02BE"/>
                </a:solidFill>
              </a:rPr>
              <a:t>Persamaan</a:t>
            </a:r>
            <a:r>
              <a:rPr lang="en-US" sz="1600" b="1" baseline="30000" dirty="0">
                <a:solidFill>
                  <a:srgbClr val="0B02BE"/>
                </a:solidFill>
              </a:rPr>
              <a:t>2</a:t>
            </a:r>
            <a:r>
              <a:rPr lang="en-US" sz="1600" b="1" dirty="0">
                <a:solidFill>
                  <a:srgbClr val="0B02BE"/>
                </a:solidFill>
              </a:rPr>
              <a:t> </a:t>
            </a:r>
            <a:r>
              <a:rPr lang="en-US" sz="1600" b="1" dirty="0" err="1">
                <a:solidFill>
                  <a:srgbClr val="0B02BE"/>
                </a:solidFill>
              </a:rPr>
              <a:t>Penghubung</a:t>
            </a:r>
            <a:endParaRPr lang="en-US" sz="1600" b="1" dirty="0">
              <a:solidFill>
                <a:srgbClr val="0B02BE"/>
              </a:solidFill>
            </a:endParaRPr>
          </a:p>
        </p:txBody>
      </p:sp>
      <p:graphicFrame>
        <p:nvGraphicFramePr>
          <p:cNvPr id="23" name="Object 6"/>
          <p:cNvGraphicFramePr>
            <a:graphicFrameLocks noChangeAspect="1"/>
          </p:cNvGraphicFramePr>
          <p:nvPr>
            <p:extLst>
              <p:ext uri="{D42A27DB-BD31-4B8C-83A1-F6EECF244321}">
                <p14:modId xmlns:p14="http://schemas.microsoft.com/office/powerpoint/2010/main" val="1268700213"/>
              </p:ext>
            </p:extLst>
          </p:nvPr>
        </p:nvGraphicFramePr>
        <p:xfrm>
          <a:off x="6095088" y="4537427"/>
          <a:ext cx="914400" cy="416858"/>
        </p:xfrm>
        <a:graphic>
          <a:graphicData uri="http://schemas.openxmlformats.org/presentationml/2006/ole">
            <mc:AlternateContent xmlns:mc="http://schemas.openxmlformats.org/markup-compatibility/2006">
              <mc:Choice xmlns:v="urn:schemas-microsoft-com:vml" Requires="v">
                <p:oleObj spid="_x0000_s13480" name="Equation" r:id="rId11" imgW="469800" imgH="215640" progId="Equation.3">
                  <p:embed/>
                </p:oleObj>
              </mc:Choice>
              <mc:Fallback>
                <p:oleObj name="Equation" r:id="rId11" imgW="46980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5088" y="4537427"/>
                        <a:ext cx="914400" cy="4168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44567676"/>
              </p:ext>
            </p:extLst>
          </p:nvPr>
        </p:nvGraphicFramePr>
        <p:xfrm>
          <a:off x="8885460" y="4554787"/>
          <a:ext cx="941875" cy="457200"/>
        </p:xfrm>
        <a:graphic>
          <a:graphicData uri="http://schemas.openxmlformats.org/presentationml/2006/ole">
            <mc:AlternateContent xmlns:mc="http://schemas.openxmlformats.org/markup-compatibility/2006">
              <mc:Choice xmlns:v="urn:schemas-microsoft-com:vml" Requires="v">
                <p:oleObj spid="_x0000_s13481" name="Equation" r:id="rId13" imgW="495000" imgH="241200" progId="Equation.3">
                  <p:embed/>
                </p:oleObj>
              </mc:Choice>
              <mc:Fallback>
                <p:oleObj name="Equation" r:id="rId13" imgW="4950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5460" y="4554787"/>
                        <a:ext cx="941875"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5"/>
          <p:cNvSpPr txBox="1">
            <a:spLocks noChangeArrowheads="1"/>
          </p:cNvSpPr>
          <p:nvPr/>
        </p:nvSpPr>
        <p:spPr bwMode="auto">
          <a:xfrm>
            <a:off x="3714762" y="2183870"/>
            <a:ext cx="5257800" cy="338554"/>
          </a:xfrm>
          <a:prstGeom prst="rect">
            <a:avLst/>
          </a:prstGeom>
          <a:noFill/>
          <a:ln w="9525">
            <a:noFill/>
            <a:miter lim="800000"/>
            <a:headEnd/>
            <a:tailEnd/>
          </a:ln>
          <a:effectLst/>
        </p:spPr>
        <p:txBody>
          <a:bodyPr>
            <a:spAutoFit/>
          </a:bodyPr>
          <a:lstStyle/>
          <a:p>
            <a:pPr>
              <a:spcBef>
                <a:spcPct val="50000"/>
              </a:spcBef>
            </a:pPr>
            <a:r>
              <a:rPr lang="en-US" sz="1600" b="1" dirty="0" err="1" smtClean="0">
                <a:solidFill>
                  <a:srgbClr val="0B02BE"/>
                </a:solidFill>
              </a:rPr>
              <a:t>Persamaan</a:t>
            </a:r>
            <a:r>
              <a:rPr lang="en-US" sz="1600" b="1" dirty="0" smtClean="0">
                <a:solidFill>
                  <a:srgbClr val="0B02BE"/>
                </a:solidFill>
              </a:rPr>
              <a:t> </a:t>
            </a:r>
            <a:r>
              <a:rPr lang="en-US" sz="1600" b="1" dirty="0" err="1" smtClean="0">
                <a:solidFill>
                  <a:srgbClr val="0B02BE"/>
                </a:solidFill>
              </a:rPr>
              <a:t>maxwell</a:t>
            </a:r>
            <a:r>
              <a:rPr lang="en-US" sz="1600" b="1" dirty="0" smtClean="0">
                <a:solidFill>
                  <a:srgbClr val="0B02BE"/>
                </a:solidFill>
              </a:rPr>
              <a:t> </a:t>
            </a:r>
            <a:r>
              <a:rPr lang="en-US" sz="1600" b="1" dirty="0" err="1" smtClean="0">
                <a:solidFill>
                  <a:srgbClr val="0B02BE"/>
                </a:solidFill>
              </a:rPr>
              <a:t>bentuk</a:t>
            </a:r>
            <a:r>
              <a:rPr lang="en-US" sz="1600" b="1" dirty="0" smtClean="0">
                <a:solidFill>
                  <a:srgbClr val="0B02BE"/>
                </a:solidFill>
              </a:rPr>
              <a:t> integral </a:t>
            </a:r>
            <a:r>
              <a:rPr lang="en-US" sz="1600" b="1" dirty="0" err="1" smtClean="0">
                <a:solidFill>
                  <a:srgbClr val="0B02BE"/>
                </a:solidFill>
              </a:rPr>
              <a:t>dan</a:t>
            </a:r>
            <a:r>
              <a:rPr lang="en-US" sz="1600" b="1" dirty="0" smtClean="0">
                <a:solidFill>
                  <a:srgbClr val="0B02BE"/>
                </a:solidFill>
              </a:rPr>
              <a:t> differential</a:t>
            </a:r>
            <a:endParaRPr lang="en-US" sz="1600" b="1" dirty="0">
              <a:solidFill>
                <a:srgbClr val="0B02BE"/>
              </a:solidFill>
            </a:endParaRPr>
          </a:p>
        </p:txBody>
      </p:sp>
      <p:sp>
        <p:nvSpPr>
          <p:cNvPr id="26" name="Text Box 7"/>
          <p:cNvSpPr txBox="1">
            <a:spLocks noChangeArrowheads="1"/>
          </p:cNvSpPr>
          <p:nvPr/>
        </p:nvSpPr>
        <p:spPr bwMode="auto">
          <a:xfrm>
            <a:off x="7118346" y="4573715"/>
            <a:ext cx="1371600" cy="369332"/>
          </a:xfrm>
          <a:prstGeom prst="rect">
            <a:avLst/>
          </a:prstGeom>
          <a:noFill/>
          <a:ln w="9525">
            <a:noFill/>
            <a:miter lim="800000"/>
            <a:headEnd/>
            <a:tailEnd/>
          </a:ln>
          <a:effectLst/>
        </p:spPr>
        <p:txBody>
          <a:bodyPr wrap="square">
            <a:spAutoFit/>
          </a:bodyPr>
          <a:lstStyle/>
          <a:p>
            <a:pPr>
              <a:spcBef>
                <a:spcPct val="50000"/>
              </a:spcBef>
            </a:pPr>
            <a:r>
              <a:rPr lang="en-US" dirty="0" err="1">
                <a:solidFill>
                  <a:srgbClr val="0C0600"/>
                </a:solidFill>
              </a:rPr>
              <a:t>dimana</a:t>
            </a:r>
            <a:r>
              <a:rPr lang="en-US" dirty="0">
                <a:solidFill>
                  <a:srgbClr val="0C0600"/>
                </a:solidFill>
              </a:rPr>
              <a:t>, </a:t>
            </a:r>
          </a:p>
        </p:txBody>
      </p:sp>
      <p:graphicFrame>
        <p:nvGraphicFramePr>
          <p:cNvPr id="27" name="Object 8"/>
          <p:cNvGraphicFramePr>
            <a:graphicFrameLocks noChangeAspect="1"/>
          </p:cNvGraphicFramePr>
          <p:nvPr>
            <p:extLst>
              <p:ext uri="{D42A27DB-BD31-4B8C-83A1-F6EECF244321}">
                <p14:modId xmlns:p14="http://schemas.microsoft.com/office/powerpoint/2010/main" val="612420058"/>
              </p:ext>
            </p:extLst>
          </p:nvPr>
        </p:nvGraphicFramePr>
        <p:xfrm>
          <a:off x="6030909" y="5349119"/>
          <a:ext cx="858837" cy="396611"/>
        </p:xfrm>
        <a:graphic>
          <a:graphicData uri="http://schemas.openxmlformats.org/presentationml/2006/ole">
            <mc:AlternateContent xmlns:mc="http://schemas.openxmlformats.org/markup-compatibility/2006">
              <mc:Choice xmlns:v="urn:schemas-microsoft-com:vml" Requires="v">
                <p:oleObj spid="_x0000_s13482" name="Equation" r:id="rId15" imgW="495000" imgH="228600" progId="Equation.3">
                  <p:embed/>
                </p:oleObj>
              </mc:Choice>
              <mc:Fallback>
                <p:oleObj name="Equation" r:id="rId15" imgW="4950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0909" y="5349119"/>
                        <a:ext cx="858837" cy="396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9"/>
          <p:cNvSpPr txBox="1">
            <a:spLocks noChangeArrowheads="1"/>
          </p:cNvSpPr>
          <p:nvPr/>
        </p:nvSpPr>
        <p:spPr bwMode="auto">
          <a:xfrm>
            <a:off x="6876098" y="5390064"/>
            <a:ext cx="1842448" cy="523220"/>
          </a:xfrm>
          <a:prstGeom prst="rect">
            <a:avLst/>
          </a:prstGeom>
          <a:noFill/>
          <a:ln w="9525">
            <a:noFill/>
            <a:miter lim="800000"/>
            <a:headEnd/>
            <a:tailEnd/>
          </a:ln>
          <a:effectLst/>
        </p:spPr>
        <p:txBody>
          <a:bodyPr wrap="square">
            <a:spAutoFit/>
          </a:bodyPr>
          <a:lstStyle/>
          <a:p>
            <a:pPr marL="114300" indent="-114300">
              <a:spcBef>
                <a:spcPct val="50000"/>
              </a:spcBef>
            </a:pPr>
            <a:r>
              <a:rPr lang="en-US" sz="1400" b="1" dirty="0"/>
              <a:t>= </a:t>
            </a:r>
            <a:r>
              <a:rPr lang="en-US" sz="1400" b="1" dirty="0" err="1"/>
              <a:t>permitivitas</a:t>
            </a:r>
            <a:r>
              <a:rPr lang="en-US" sz="1400" b="1" dirty="0"/>
              <a:t> </a:t>
            </a:r>
            <a:r>
              <a:rPr lang="en-US" sz="1400" b="1" dirty="0" err="1"/>
              <a:t>bahan</a:t>
            </a:r>
            <a:r>
              <a:rPr lang="en-US" sz="1400" b="1" dirty="0"/>
              <a:t> / </a:t>
            </a:r>
            <a:r>
              <a:rPr lang="en-US" sz="1400" b="1" dirty="0" smtClean="0"/>
              <a:t>              medium</a:t>
            </a:r>
            <a:endParaRPr lang="en-US" sz="1400" b="1" dirty="0"/>
          </a:p>
        </p:txBody>
      </p:sp>
      <p:graphicFrame>
        <p:nvGraphicFramePr>
          <p:cNvPr id="29" name="Object 10"/>
          <p:cNvGraphicFramePr>
            <a:graphicFrameLocks noChangeAspect="1"/>
          </p:cNvGraphicFramePr>
          <p:nvPr>
            <p:extLst>
              <p:ext uri="{D42A27DB-BD31-4B8C-83A1-F6EECF244321}">
                <p14:modId xmlns:p14="http://schemas.microsoft.com/office/powerpoint/2010/main" val="360998565"/>
              </p:ext>
            </p:extLst>
          </p:nvPr>
        </p:nvGraphicFramePr>
        <p:xfrm>
          <a:off x="6051546" y="5806319"/>
          <a:ext cx="228600" cy="324638"/>
        </p:xfrm>
        <a:graphic>
          <a:graphicData uri="http://schemas.openxmlformats.org/presentationml/2006/ole">
            <mc:AlternateContent xmlns:mc="http://schemas.openxmlformats.org/markup-compatibility/2006">
              <mc:Choice xmlns:v="urn:schemas-microsoft-com:vml" Requires="v">
                <p:oleObj spid="_x0000_s13483" name="Equation" r:id="rId17" imgW="152280" imgH="215640" progId="Equation.3">
                  <p:embed/>
                </p:oleObj>
              </mc:Choice>
              <mc:Fallback>
                <p:oleObj name="Equation" r:id="rId17" imgW="15228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1546" y="5806319"/>
                        <a:ext cx="228600" cy="32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 Box 11"/>
          <p:cNvSpPr txBox="1">
            <a:spLocks noChangeArrowheads="1"/>
          </p:cNvSpPr>
          <p:nvPr/>
        </p:nvSpPr>
        <p:spPr bwMode="auto">
          <a:xfrm>
            <a:off x="6217594" y="5838598"/>
            <a:ext cx="5105400" cy="307777"/>
          </a:xfrm>
          <a:prstGeom prst="rect">
            <a:avLst/>
          </a:prstGeom>
          <a:noFill/>
          <a:ln w="9525">
            <a:noFill/>
            <a:miter lim="800000"/>
            <a:headEnd/>
            <a:tailEnd/>
          </a:ln>
          <a:effectLst/>
        </p:spPr>
        <p:txBody>
          <a:bodyPr>
            <a:spAutoFit/>
          </a:bodyPr>
          <a:lstStyle/>
          <a:p>
            <a:pPr>
              <a:spcBef>
                <a:spcPct val="50000"/>
              </a:spcBef>
            </a:pPr>
            <a:r>
              <a:rPr lang="en-US" sz="1400" b="1" dirty="0"/>
              <a:t>= </a:t>
            </a:r>
            <a:r>
              <a:rPr lang="en-US" sz="1400" b="1" dirty="0" err="1"/>
              <a:t>permitivitas</a:t>
            </a:r>
            <a:r>
              <a:rPr lang="en-US" sz="1400" b="1" dirty="0"/>
              <a:t> </a:t>
            </a:r>
            <a:r>
              <a:rPr lang="en-US" sz="1400" b="1" dirty="0" err="1"/>
              <a:t>relatif</a:t>
            </a:r>
            <a:r>
              <a:rPr lang="en-US" sz="1400" b="1" dirty="0"/>
              <a:t> </a:t>
            </a:r>
            <a:r>
              <a:rPr lang="en-US" sz="1400" b="1" dirty="0" err="1"/>
              <a:t>bahan</a:t>
            </a:r>
            <a:endParaRPr lang="en-US" sz="1400" b="1" dirty="0"/>
          </a:p>
        </p:txBody>
      </p:sp>
      <p:graphicFrame>
        <p:nvGraphicFramePr>
          <p:cNvPr id="31" name="Object 12"/>
          <p:cNvGraphicFramePr>
            <a:graphicFrameLocks noChangeAspect="1"/>
          </p:cNvGraphicFramePr>
          <p:nvPr>
            <p:extLst>
              <p:ext uri="{D42A27DB-BD31-4B8C-83A1-F6EECF244321}">
                <p14:modId xmlns:p14="http://schemas.microsoft.com/office/powerpoint/2010/main" val="3188570117"/>
              </p:ext>
            </p:extLst>
          </p:nvPr>
        </p:nvGraphicFramePr>
        <p:xfrm>
          <a:off x="6024250" y="6176252"/>
          <a:ext cx="2084696" cy="443195"/>
        </p:xfrm>
        <a:graphic>
          <a:graphicData uri="http://schemas.openxmlformats.org/presentationml/2006/ole">
            <mc:AlternateContent xmlns:mc="http://schemas.openxmlformats.org/markup-compatibility/2006">
              <mc:Choice xmlns:v="urn:schemas-microsoft-com:vml" Requires="v">
                <p:oleObj spid="_x0000_s13484" name="Equation" r:id="rId19" imgW="1422360" imgH="304560" progId="Equation.3">
                  <p:embed/>
                </p:oleObj>
              </mc:Choice>
              <mc:Fallback>
                <p:oleObj name="Equation" r:id="rId19" imgW="1422360" imgH="3045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24250" y="6176252"/>
                        <a:ext cx="2084696" cy="443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6"/>
          <p:cNvGraphicFramePr>
            <a:graphicFrameLocks noChangeAspect="1"/>
          </p:cNvGraphicFramePr>
          <p:nvPr>
            <p:extLst>
              <p:ext uri="{D42A27DB-BD31-4B8C-83A1-F6EECF244321}">
                <p14:modId xmlns:p14="http://schemas.microsoft.com/office/powerpoint/2010/main" val="721423307"/>
              </p:ext>
            </p:extLst>
          </p:nvPr>
        </p:nvGraphicFramePr>
        <p:xfrm>
          <a:off x="8870946" y="5459231"/>
          <a:ext cx="943355" cy="385763"/>
        </p:xfrm>
        <a:graphic>
          <a:graphicData uri="http://schemas.openxmlformats.org/presentationml/2006/ole">
            <mc:AlternateContent xmlns:mc="http://schemas.openxmlformats.org/markup-compatibility/2006">
              <mc:Choice xmlns:v="urn:schemas-microsoft-com:vml" Requires="v">
                <p:oleObj spid="_x0000_s13485" name="Equation" r:id="rId21" imgW="558720" imgH="228600" progId="Equation.3">
                  <p:embed/>
                </p:oleObj>
              </mc:Choice>
              <mc:Fallback>
                <p:oleObj name="Equation" r:id="rId21" imgW="55872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870946" y="5459231"/>
                        <a:ext cx="94335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17"/>
          <p:cNvSpPr txBox="1">
            <a:spLocks noChangeArrowheads="1"/>
          </p:cNvSpPr>
          <p:nvPr/>
        </p:nvSpPr>
        <p:spPr bwMode="auto">
          <a:xfrm>
            <a:off x="9785346" y="5459232"/>
            <a:ext cx="2057400" cy="523220"/>
          </a:xfrm>
          <a:prstGeom prst="rect">
            <a:avLst/>
          </a:prstGeom>
          <a:noFill/>
          <a:ln w="9525">
            <a:noFill/>
            <a:miter lim="800000"/>
            <a:headEnd/>
            <a:tailEnd/>
          </a:ln>
          <a:effectLst/>
        </p:spPr>
        <p:txBody>
          <a:bodyPr wrap="square">
            <a:spAutoFit/>
          </a:bodyPr>
          <a:lstStyle/>
          <a:p>
            <a:pPr marL="114300" indent="-114300">
              <a:spcBef>
                <a:spcPct val="50000"/>
              </a:spcBef>
            </a:pPr>
            <a:r>
              <a:rPr lang="en-US" sz="1400" b="1" dirty="0"/>
              <a:t>= </a:t>
            </a:r>
            <a:r>
              <a:rPr lang="en-US" sz="1400" b="1" dirty="0" err="1"/>
              <a:t>permeabilitas</a:t>
            </a:r>
            <a:r>
              <a:rPr lang="en-US" sz="1400" b="1" dirty="0"/>
              <a:t> </a:t>
            </a:r>
            <a:r>
              <a:rPr lang="en-US" sz="1400" b="1" dirty="0" err="1"/>
              <a:t>bahan</a:t>
            </a:r>
            <a:r>
              <a:rPr lang="en-US" sz="1400" b="1" dirty="0"/>
              <a:t> / medium</a:t>
            </a:r>
          </a:p>
        </p:txBody>
      </p:sp>
      <p:graphicFrame>
        <p:nvGraphicFramePr>
          <p:cNvPr id="34" name="Object 18"/>
          <p:cNvGraphicFramePr>
            <a:graphicFrameLocks noChangeAspect="1"/>
          </p:cNvGraphicFramePr>
          <p:nvPr>
            <p:extLst>
              <p:ext uri="{D42A27DB-BD31-4B8C-83A1-F6EECF244321}">
                <p14:modId xmlns:p14="http://schemas.microsoft.com/office/powerpoint/2010/main" val="1401302910"/>
              </p:ext>
            </p:extLst>
          </p:nvPr>
        </p:nvGraphicFramePr>
        <p:xfrm>
          <a:off x="8870947" y="5840231"/>
          <a:ext cx="304799" cy="369947"/>
        </p:xfrm>
        <a:graphic>
          <a:graphicData uri="http://schemas.openxmlformats.org/presentationml/2006/ole">
            <mc:AlternateContent xmlns:mc="http://schemas.openxmlformats.org/markup-compatibility/2006">
              <mc:Choice xmlns:v="urn:schemas-microsoft-com:vml" Requires="v">
                <p:oleObj spid="_x0000_s13486" name="Equation" r:id="rId23" imgW="177480" imgH="215640" progId="Equation.3">
                  <p:embed/>
                </p:oleObj>
              </mc:Choice>
              <mc:Fallback>
                <p:oleObj name="Equation" r:id="rId23" imgW="17748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70947" y="5840231"/>
                        <a:ext cx="304799" cy="369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 Box 19"/>
          <p:cNvSpPr txBox="1">
            <a:spLocks noChangeArrowheads="1"/>
          </p:cNvSpPr>
          <p:nvPr/>
        </p:nvSpPr>
        <p:spPr bwMode="auto">
          <a:xfrm>
            <a:off x="9252849" y="5913284"/>
            <a:ext cx="5105400" cy="307777"/>
          </a:xfrm>
          <a:prstGeom prst="rect">
            <a:avLst/>
          </a:prstGeom>
          <a:noFill/>
          <a:ln w="9525">
            <a:noFill/>
            <a:miter lim="800000"/>
            <a:headEnd/>
            <a:tailEnd/>
          </a:ln>
          <a:effectLst/>
        </p:spPr>
        <p:txBody>
          <a:bodyPr>
            <a:spAutoFit/>
          </a:bodyPr>
          <a:lstStyle/>
          <a:p>
            <a:pPr>
              <a:spcBef>
                <a:spcPct val="50000"/>
              </a:spcBef>
            </a:pPr>
            <a:r>
              <a:rPr lang="en-US" sz="1400" b="1" dirty="0"/>
              <a:t>= </a:t>
            </a:r>
            <a:r>
              <a:rPr lang="en-US" sz="1400" b="1" dirty="0" err="1"/>
              <a:t>permeabilitas</a:t>
            </a:r>
            <a:r>
              <a:rPr lang="en-US" sz="1400" b="1" dirty="0"/>
              <a:t> </a:t>
            </a:r>
            <a:r>
              <a:rPr lang="en-US" sz="1400" b="1" dirty="0" err="1"/>
              <a:t>relatif</a:t>
            </a:r>
            <a:r>
              <a:rPr lang="en-US" sz="1400" b="1" dirty="0"/>
              <a:t> </a:t>
            </a:r>
            <a:r>
              <a:rPr lang="en-US" sz="1400" b="1" dirty="0" err="1"/>
              <a:t>bahan</a:t>
            </a:r>
            <a:endParaRPr lang="en-US" sz="1400" b="1" dirty="0"/>
          </a:p>
        </p:txBody>
      </p:sp>
      <p:graphicFrame>
        <p:nvGraphicFramePr>
          <p:cNvPr id="38" name="Object 20"/>
          <p:cNvGraphicFramePr>
            <a:graphicFrameLocks noChangeAspect="1"/>
          </p:cNvGraphicFramePr>
          <p:nvPr>
            <p:extLst>
              <p:ext uri="{D42A27DB-BD31-4B8C-83A1-F6EECF244321}">
                <p14:modId xmlns:p14="http://schemas.microsoft.com/office/powerpoint/2010/main" val="2140004025"/>
              </p:ext>
            </p:extLst>
          </p:nvPr>
        </p:nvGraphicFramePr>
        <p:xfrm>
          <a:off x="8870947" y="6221231"/>
          <a:ext cx="2286000" cy="550616"/>
        </p:xfrm>
        <a:graphic>
          <a:graphicData uri="http://schemas.openxmlformats.org/presentationml/2006/ole">
            <mc:AlternateContent xmlns:mc="http://schemas.openxmlformats.org/markup-compatibility/2006">
              <mc:Choice xmlns:v="urn:schemas-microsoft-com:vml" Requires="v">
                <p:oleObj spid="_x0000_s13487" name="Equation" r:id="rId25" imgW="1307880" imgH="317160" progId="Equation.3">
                  <p:embed/>
                </p:oleObj>
              </mc:Choice>
              <mc:Fallback>
                <p:oleObj name="Equation" r:id="rId25" imgW="1307880" imgH="31716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870947" y="6221231"/>
                        <a:ext cx="2286000" cy="550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Line 6"/>
          <p:cNvSpPr>
            <a:spLocks noChangeShapeType="1"/>
          </p:cNvSpPr>
          <p:nvPr/>
        </p:nvSpPr>
        <p:spPr bwMode="auto">
          <a:xfrm>
            <a:off x="8718546" y="4866847"/>
            <a:ext cx="0" cy="1828800"/>
          </a:xfrm>
          <a:prstGeom prst="line">
            <a:avLst/>
          </a:prstGeom>
          <a:noFill/>
          <a:ln w="19050">
            <a:solidFill>
              <a:schemeClr val="tx1"/>
            </a:solidFill>
            <a:round/>
            <a:headEnd/>
            <a:tailEnd/>
          </a:ln>
          <a:effectLst/>
        </p:spPr>
        <p:txBody>
          <a:bodyPr wrap="none" anchor="ctr"/>
          <a:lstStyle/>
          <a:p>
            <a:endParaRPr lang="en-US"/>
          </a:p>
        </p:txBody>
      </p:sp>
      <p:sp>
        <p:nvSpPr>
          <p:cNvPr id="40" name="Text Box 7"/>
          <p:cNvSpPr txBox="1">
            <a:spLocks noChangeArrowheads="1"/>
          </p:cNvSpPr>
          <p:nvPr/>
        </p:nvSpPr>
        <p:spPr bwMode="auto">
          <a:xfrm>
            <a:off x="9937746" y="4562047"/>
            <a:ext cx="1371600" cy="369332"/>
          </a:xfrm>
          <a:prstGeom prst="rect">
            <a:avLst/>
          </a:prstGeom>
          <a:noFill/>
          <a:ln w="9525">
            <a:noFill/>
            <a:miter lim="800000"/>
            <a:headEnd/>
            <a:tailEnd/>
          </a:ln>
          <a:effectLst/>
        </p:spPr>
        <p:txBody>
          <a:bodyPr wrap="square">
            <a:spAutoFit/>
          </a:bodyPr>
          <a:lstStyle/>
          <a:p>
            <a:pPr>
              <a:spcBef>
                <a:spcPct val="50000"/>
              </a:spcBef>
            </a:pPr>
            <a:r>
              <a:rPr lang="en-US" dirty="0" err="1">
                <a:solidFill>
                  <a:srgbClr val="0C0600"/>
                </a:solidFill>
              </a:rPr>
              <a:t>dimana</a:t>
            </a:r>
            <a:r>
              <a:rPr lang="en-US" dirty="0">
                <a:solidFill>
                  <a:srgbClr val="0C0600"/>
                </a:solidFill>
              </a:rPr>
              <a:t>, </a:t>
            </a:r>
          </a:p>
        </p:txBody>
      </p:sp>
      <p:graphicFrame>
        <p:nvGraphicFramePr>
          <p:cNvPr id="41" name="Object 16"/>
          <p:cNvGraphicFramePr>
            <a:graphicFrameLocks noChangeAspect="1"/>
          </p:cNvGraphicFramePr>
          <p:nvPr>
            <p:extLst>
              <p:ext uri="{D42A27DB-BD31-4B8C-83A1-F6EECF244321}">
                <p14:modId xmlns:p14="http://schemas.microsoft.com/office/powerpoint/2010/main" val="1475296637"/>
              </p:ext>
            </p:extLst>
          </p:nvPr>
        </p:nvGraphicFramePr>
        <p:xfrm>
          <a:off x="5975346" y="4943046"/>
          <a:ext cx="2514600" cy="405581"/>
        </p:xfrm>
        <a:graphic>
          <a:graphicData uri="http://schemas.openxmlformats.org/presentationml/2006/ole">
            <mc:AlternateContent xmlns:mc="http://schemas.openxmlformats.org/markup-compatibility/2006">
              <mc:Choice xmlns:v="urn:schemas-microsoft-com:vml" Requires="v">
                <p:oleObj spid="_x0000_s13488" name="Equation" r:id="rId27" imgW="1180800" imgH="190440" progId="Equation.3">
                  <p:embed/>
                </p:oleObj>
              </mc:Choice>
              <mc:Fallback>
                <p:oleObj name="Equation" r:id="rId27" imgW="1180800" imgH="1904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75346" y="4943046"/>
                        <a:ext cx="2514600" cy="405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7"/>
          <p:cNvGraphicFramePr>
            <a:graphicFrameLocks noChangeAspect="1"/>
          </p:cNvGraphicFramePr>
          <p:nvPr>
            <p:extLst>
              <p:ext uri="{D42A27DB-BD31-4B8C-83A1-F6EECF244321}">
                <p14:modId xmlns:p14="http://schemas.microsoft.com/office/powerpoint/2010/main" val="2625435657"/>
              </p:ext>
            </p:extLst>
          </p:nvPr>
        </p:nvGraphicFramePr>
        <p:xfrm>
          <a:off x="8794746" y="5019247"/>
          <a:ext cx="3081338" cy="404813"/>
        </p:xfrm>
        <a:graphic>
          <a:graphicData uri="http://schemas.openxmlformats.org/presentationml/2006/ole">
            <mc:AlternateContent xmlns:mc="http://schemas.openxmlformats.org/markup-compatibility/2006">
              <mc:Choice xmlns:v="urn:schemas-microsoft-com:vml" Requires="v">
                <p:oleObj spid="_x0000_s13489" name="Equation" r:id="rId29" imgW="1447560" imgH="190440" progId="Equation.3">
                  <p:embed/>
                </p:oleObj>
              </mc:Choice>
              <mc:Fallback>
                <p:oleObj name="Equation" r:id="rId29" imgW="1447560" imgH="1904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794746" y="5019247"/>
                        <a:ext cx="3081338"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3" name="Picture 18" descr="D:\KULIAH\MATERI KULIAH\D3\ELECTROMAGNETIK TERAPAN\Pictures\300px-James_Clerk_Maxwell.png"/>
          <p:cNvPicPr>
            <a:picLocks noChangeAspect="1" noChangeArrowheads="1"/>
          </p:cNvPicPr>
          <p:nvPr/>
        </p:nvPicPr>
        <p:blipFill>
          <a:blip r:embed="rId31"/>
          <a:srcRect/>
          <a:stretch>
            <a:fillRect/>
          </a:stretch>
        </p:blipFill>
        <p:spPr bwMode="auto">
          <a:xfrm>
            <a:off x="442656" y="2218131"/>
            <a:ext cx="2350907" cy="2828925"/>
          </a:xfrm>
          <a:prstGeom prst="rect">
            <a:avLst/>
          </a:prstGeom>
          <a:noFill/>
        </p:spPr>
      </p:pic>
      <p:pic>
        <p:nvPicPr>
          <p:cNvPr id="3"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32"/>
          <a:stretch>
            <a:fillRect/>
          </a:stretch>
        </p:blipFill>
        <p:spPr>
          <a:xfrm>
            <a:off x="10013945" y="969363"/>
            <a:ext cx="1626511" cy="1626511"/>
          </a:xfrm>
          <a:prstGeom prst="rect">
            <a:avLst/>
          </a:prstGeom>
        </p:spPr>
      </p:pic>
    </p:spTree>
    <p:extLst>
      <p:ext uri="{BB962C8B-B14F-4D97-AF65-F5344CB8AC3E}">
        <p14:creationId xmlns:p14="http://schemas.microsoft.com/office/powerpoint/2010/main" val="19054146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no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a:ln w="28575">
            <a:noFill/>
          </a:ln>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a:ln w="31750">
            <a:noFill/>
          </a:ln>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a:ln w="31750">
            <a:noFill/>
          </a:ln>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a:ln w="31750">
            <a:noFill/>
          </a:ln>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a:ln w="31750">
            <a:solidFill>
              <a:srgbClr val="FF0000"/>
            </a:solidFill>
          </a:ln>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a:ln w="31750">
            <a:noFill/>
          </a:ln>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Maxwell</a:t>
            </a:r>
            <a:endParaRPr lang="en-US" b="1" dirty="0">
              <a:latin typeface="Comic Sans MS" pitchFamily="66" charset="0"/>
            </a:endParaRPr>
          </a:p>
        </p:txBody>
      </p:sp>
      <p:sp>
        <p:nvSpPr>
          <p:cNvPr id="165" name="TextBox 164"/>
          <p:cNvSpPr txBox="1"/>
          <p:nvPr/>
        </p:nvSpPr>
        <p:spPr>
          <a:xfrm>
            <a:off x="3663520" y="1753039"/>
            <a:ext cx="1268698" cy="369332"/>
          </a:xfrm>
          <a:prstGeom prst="rect">
            <a:avLst/>
          </a:prstGeom>
          <a:solidFill>
            <a:srgbClr val="FF0000">
              <a:alpha val="18000"/>
            </a:srgbClr>
          </a:solidFill>
        </p:spPr>
        <p:txBody>
          <a:bodyPr wrap="square" rtlCol="0">
            <a:spAutoFit/>
          </a:bodyPr>
          <a:lstStyle/>
          <a:p>
            <a:r>
              <a:rPr lang="en-US" b="1" dirty="0"/>
              <a:t>1855-1868</a:t>
            </a:r>
          </a:p>
        </p:txBody>
      </p:sp>
      <p:sp>
        <p:nvSpPr>
          <p:cNvPr id="174" name="Rectangle 173"/>
          <p:cNvSpPr/>
          <p:nvPr/>
        </p:nvSpPr>
        <p:spPr>
          <a:xfrm>
            <a:off x="3654160" y="2189045"/>
            <a:ext cx="8274604" cy="41148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18" descr="D:\KULIAH\MATERI KULIAH\D3\ELECTROMAGNETIK TERAPAN\Pictures\300px-James_Clerk_Maxwell.png"/>
          <p:cNvPicPr>
            <a:picLocks noChangeAspect="1" noChangeArrowheads="1"/>
          </p:cNvPicPr>
          <p:nvPr/>
        </p:nvPicPr>
        <p:blipFill>
          <a:blip r:embed="rId5"/>
          <a:srcRect/>
          <a:stretch>
            <a:fillRect/>
          </a:stretch>
        </p:blipFill>
        <p:spPr bwMode="auto">
          <a:xfrm>
            <a:off x="442656" y="2218131"/>
            <a:ext cx="2350907" cy="2828925"/>
          </a:xfrm>
          <a:prstGeom prst="rect">
            <a:avLst/>
          </a:prstGeom>
          <a:noFill/>
        </p:spPr>
      </p:pic>
      <p:sp>
        <p:nvSpPr>
          <p:cNvPr id="44" name="Rectangle 43"/>
          <p:cNvSpPr/>
          <p:nvPr/>
        </p:nvSpPr>
        <p:spPr>
          <a:xfrm>
            <a:off x="6275115" y="3039502"/>
            <a:ext cx="2736769" cy="369332"/>
          </a:xfrm>
          <a:prstGeom prst="rect">
            <a:avLst/>
          </a:prstGeom>
          <a:solidFill>
            <a:schemeClr val="accent3">
              <a:alpha val="52000"/>
            </a:schemeClr>
          </a:solidFill>
        </p:spPr>
        <p:txBody>
          <a:bodyPr wrap="square">
            <a:spAutoFit/>
          </a:bodyPr>
          <a:lstStyle/>
          <a:p>
            <a:pPr algn="ctr"/>
            <a:r>
              <a:rPr lang="id-ID" dirty="0" smtClean="0"/>
              <a:t>LIHAT VIDEO</a:t>
            </a:r>
            <a:endParaRPr lang="id-ID" dirty="0"/>
          </a:p>
        </p:txBody>
      </p:sp>
      <p:sp>
        <p:nvSpPr>
          <p:cNvPr id="3" name="Rectangle 2"/>
          <p:cNvSpPr/>
          <p:nvPr/>
        </p:nvSpPr>
        <p:spPr>
          <a:xfrm>
            <a:off x="5297061" y="3732541"/>
            <a:ext cx="4988803" cy="369332"/>
          </a:xfrm>
          <a:prstGeom prst="rect">
            <a:avLst/>
          </a:prstGeom>
        </p:spPr>
        <p:txBody>
          <a:bodyPr wrap="none">
            <a:spAutoFit/>
          </a:bodyPr>
          <a:lstStyle/>
          <a:p>
            <a:pPr algn="ctr"/>
            <a:r>
              <a:rPr lang="id-ID" dirty="0" smtClean="0">
                <a:hlinkClick r:id="rId6"/>
              </a:rPr>
              <a:t>https://www.youtube.com/watch?v=9Tm2c6NJH4Y</a:t>
            </a:r>
            <a:endParaRPr lang="id-ID" dirty="0"/>
          </a:p>
        </p:txBody>
      </p:sp>
    </p:spTree>
    <p:extLst>
      <p:ext uri="{BB962C8B-B14F-4D97-AF65-F5344CB8AC3E}">
        <p14:creationId xmlns:p14="http://schemas.microsoft.com/office/powerpoint/2010/main" val="2715590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12270" y="1780310"/>
            <a:ext cx="10012929"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a:t>Review : Parameter </a:t>
            </a:r>
            <a:r>
              <a:rPr lang="en-US" sz="2000" b="1" dirty="0" err="1"/>
              <a:t>dan</a:t>
            </a:r>
            <a:r>
              <a:rPr lang="en-US" sz="2000" b="1" dirty="0"/>
              <a:t> </a:t>
            </a:r>
            <a:r>
              <a:rPr lang="en-US" sz="2000" b="1" dirty="0" err="1"/>
              <a:t>Satuan</a:t>
            </a:r>
            <a:r>
              <a:rPr lang="en-US" sz="2000" b="1" dirty="0"/>
              <a:t>…. </a:t>
            </a:r>
          </a:p>
        </p:txBody>
      </p:sp>
      <p:graphicFrame>
        <p:nvGraphicFramePr>
          <p:cNvPr id="7" name="Object 6"/>
          <p:cNvGraphicFramePr>
            <a:graphicFrameLocks noChangeAspect="1"/>
          </p:cNvGraphicFramePr>
          <p:nvPr>
            <p:extLst>
              <p:ext uri="{D42A27DB-BD31-4B8C-83A1-F6EECF244321}">
                <p14:modId xmlns:p14="http://schemas.microsoft.com/office/powerpoint/2010/main" val="3790985135"/>
              </p:ext>
            </p:extLst>
          </p:nvPr>
        </p:nvGraphicFramePr>
        <p:xfrm>
          <a:off x="1112271" y="2307563"/>
          <a:ext cx="6567055" cy="4107092"/>
        </p:xfrm>
        <a:graphic>
          <a:graphicData uri="http://schemas.openxmlformats.org/presentationml/2006/ole">
            <mc:AlternateContent xmlns:mc="http://schemas.openxmlformats.org/markup-compatibility/2006">
              <mc:Choice xmlns:v="urn:schemas-microsoft-com:vml" Requires="v">
                <p:oleObj spid="_x0000_s14352" name="Document" r:id="rId7" imgW="5449363" imgH="3339740" progId="Word.Document.8">
                  <p:embed/>
                </p:oleObj>
              </mc:Choice>
              <mc:Fallback>
                <p:oleObj name="Document" r:id="rId7" imgW="5449363" imgH="333974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271" y="2307563"/>
                        <a:ext cx="6567055" cy="410709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7721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226126" y="1749909"/>
            <a:ext cx="10013373"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  </a:t>
            </a:r>
            <a:r>
              <a:rPr lang="en-US" sz="2000" b="1" dirty="0" err="1" smtClean="0">
                <a:solidFill>
                  <a:srgbClr val="0B02BE"/>
                </a:solidFill>
              </a:rPr>
              <a:t>Hukum</a:t>
            </a:r>
            <a:r>
              <a:rPr lang="en-US" sz="2000" b="1" dirty="0" smtClean="0">
                <a:solidFill>
                  <a:srgbClr val="0B02BE"/>
                </a:solidFill>
              </a:rPr>
              <a:t> Faraday</a:t>
            </a:r>
            <a:endParaRPr lang="en-US" sz="2000" b="1" dirty="0">
              <a:solidFill>
                <a:srgbClr val="0B02BE"/>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025675220"/>
              </p:ext>
            </p:extLst>
          </p:nvPr>
        </p:nvGraphicFramePr>
        <p:xfrm>
          <a:off x="2400300" y="5061167"/>
          <a:ext cx="3429000" cy="966787"/>
        </p:xfrm>
        <a:graphic>
          <a:graphicData uri="http://schemas.openxmlformats.org/presentationml/2006/ole">
            <mc:AlternateContent xmlns:mc="http://schemas.openxmlformats.org/markup-compatibility/2006">
              <mc:Choice xmlns:v="urn:schemas-microsoft-com:vml" Requires="v">
                <p:oleObj spid="_x0000_s15390" name="Equation" r:id="rId6" imgW="1498320" imgH="393480" progId="Equation.3">
                  <p:embed/>
                </p:oleObj>
              </mc:Choice>
              <mc:Fallback>
                <p:oleObj name="Equation" r:id="rId6" imgW="14983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5061167"/>
                        <a:ext cx="3429000" cy="966787"/>
                      </a:xfrm>
                      <a:prstGeom prst="rect">
                        <a:avLst/>
                      </a:prstGeom>
                      <a:solidFill>
                        <a:srgbClr val="FFFFCC"/>
                      </a:solidFill>
                      <a:ln w="9525">
                        <a:solidFill>
                          <a:srgbClr val="00FF00"/>
                        </a:solidFill>
                        <a:miter lim="800000"/>
                        <a:headEnd/>
                        <a:tailEnd/>
                      </a:ln>
                      <a:effectLst>
                        <a:outerShdw dist="107763" dir="2700000" algn="ctr" rotWithShape="0">
                          <a:schemeClr val="bg2"/>
                        </a:outerShdw>
                      </a:effec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681530069"/>
              </p:ext>
            </p:extLst>
          </p:nvPr>
        </p:nvGraphicFramePr>
        <p:xfrm>
          <a:off x="450273" y="2088573"/>
          <a:ext cx="3429000" cy="3581400"/>
        </p:xfrm>
        <a:graphic>
          <a:graphicData uri="http://schemas.openxmlformats.org/presentationml/2006/ole">
            <mc:AlternateContent xmlns:mc="http://schemas.openxmlformats.org/markup-compatibility/2006">
              <mc:Choice xmlns:v="urn:schemas-microsoft-com:vml" Requires="v">
                <p:oleObj spid="_x0000_s15391" name="VISIO" r:id="rId8" imgW="2095920" imgH="1896480" progId="Visio.Drawing.11">
                  <p:embed/>
                </p:oleObj>
              </mc:Choice>
              <mc:Fallback>
                <p:oleObj name="VISIO" r:id="rId8" imgW="2095920" imgH="189648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273" y="2088573"/>
                        <a:ext cx="3429000"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6"/>
          <p:cNvSpPr txBox="1">
            <a:spLocks noChangeArrowheads="1"/>
          </p:cNvSpPr>
          <p:nvPr/>
        </p:nvSpPr>
        <p:spPr bwMode="auto">
          <a:xfrm>
            <a:off x="5119229" y="2306588"/>
            <a:ext cx="6120269" cy="1338828"/>
          </a:xfrm>
          <a:prstGeom prst="rect">
            <a:avLst/>
          </a:prstGeom>
          <a:noFill/>
          <a:ln w="9525">
            <a:solidFill>
              <a:srgbClr val="00CC00"/>
            </a:solidFill>
            <a:miter lim="800000"/>
            <a:headEnd/>
            <a:tailEnd/>
          </a:ln>
          <a:effectLst/>
        </p:spPr>
        <p:txBody>
          <a:bodyPr wrap="square">
            <a:spAutoFit/>
          </a:bodyPr>
          <a:lstStyle/>
          <a:p>
            <a:pPr>
              <a:lnSpc>
                <a:spcPct val="90000"/>
              </a:lnSpc>
              <a:spcBef>
                <a:spcPct val="50000"/>
              </a:spcBef>
            </a:pPr>
            <a:r>
              <a:rPr lang="en-US" i="1" dirty="0" err="1"/>
              <a:t>Jika</a:t>
            </a:r>
            <a:r>
              <a:rPr lang="en-US" i="1" dirty="0"/>
              <a:t> </a:t>
            </a:r>
            <a:r>
              <a:rPr lang="en-US" i="1" dirty="0" err="1"/>
              <a:t>ada</a:t>
            </a:r>
            <a:r>
              <a:rPr lang="en-US" i="1" dirty="0"/>
              <a:t> </a:t>
            </a:r>
            <a:r>
              <a:rPr lang="en-US" i="1" dirty="0" err="1"/>
              <a:t>rapat</a:t>
            </a:r>
            <a:r>
              <a:rPr lang="en-US" i="1" dirty="0"/>
              <a:t> </a:t>
            </a:r>
            <a:r>
              <a:rPr lang="en-US" i="1" dirty="0" err="1"/>
              <a:t>fluks</a:t>
            </a:r>
            <a:r>
              <a:rPr lang="en-US" i="1" dirty="0"/>
              <a:t> magnet (B) yang </a:t>
            </a:r>
            <a:r>
              <a:rPr lang="en-US" i="1" dirty="0" err="1"/>
              <a:t>berubah</a:t>
            </a:r>
            <a:r>
              <a:rPr lang="en-US" i="1" dirty="0"/>
              <a:t> </a:t>
            </a:r>
            <a:r>
              <a:rPr lang="en-US" i="1" dirty="0" err="1"/>
              <a:t>terhadap</a:t>
            </a:r>
            <a:r>
              <a:rPr lang="en-US" i="1" dirty="0"/>
              <a:t> </a:t>
            </a:r>
            <a:r>
              <a:rPr lang="en-US" i="1" dirty="0" err="1"/>
              <a:t>waktu</a:t>
            </a:r>
            <a:r>
              <a:rPr lang="en-US" i="1" dirty="0"/>
              <a:t> </a:t>
            </a:r>
            <a:r>
              <a:rPr lang="en-US" i="1" dirty="0" err="1"/>
              <a:t>dan</a:t>
            </a:r>
            <a:r>
              <a:rPr lang="en-US" i="1" dirty="0"/>
              <a:t> </a:t>
            </a:r>
            <a:r>
              <a:rPr lang="en-US" i="1" dirty="0" err="1"/>
              <a:t>menembus</a:t>
            </a:r>
            <a:r>
              <a:rPr lang="en-US" i="1" dirty="0"/>
              <a:t> </a:t>
            </a:r>
            <a:r>
              <a:rPr lang="en-US" i="1" dirty="0" err="1"/>
              <a:t>suatu</a:t>
            </a:r>
            <a:r>
              <a:rPr lang="en-US" i="1" dirty="0"/>
              <a:t>  </a:t>
            </a:r>
            <a:r>
              <a:rPr lang="en-US" i="1" dirty="0" err="1"/>
              <a:t>bidang</a:t>
            </a:r>
            <a:r>
              <a:rPr lang="en-US" i="1" dirty="0"/>
              <a:t> yang </a:t>
            </a:r>
            <a:r>
              <a:rPr lang="en-US" i="1" dirty="0" err="1"/>
              <a:t>dikelilingi</a:t>
            </a:r>
            <a:r>
              <a:rPr lang="en-US" i="1" dirty="0"/>
              <a:t> </a:t>
            </a:r>
            <a:r>
              <a:rPr lang="en-US" i="1" dirty="0" err="1"/>
              <a:t>lintasan</a:t>
            </a:r>
            <a:r>
              <a:rPr lang="en-US" i="1" dirty="0"/>
              <a:t> </a:t>
            </a:r>
            <a:r>
              <a:rPr lang="en-US" i="1" dirty="0" err="1"/>
              <a:t>tertutup</a:t>
            </a:r>
            <a:r>
              <a:rPr lang="en-US" i="1" dirty="0"/>
              <a:t>, </a:t>
            </a:r>
            <a:r>
              <a:rPr lang="en-US" i="1" dirty="0" err="1"/>
              <a:t>maka</a:t>
            </a:r>
            <a:r>
              <a:rPr lang="en-US" i="1" dirty="0"/>
              <a:t> </a:t>
            </a:r>
            <a:r>
              <a:rPr lang="en-US" i="1" dirty="0" err="1"/>
              <a:t>akan</a:t>
            </a:r>
            <a:r>
              <a:rPr lang="en-US" i="1" dirty="0"/>
              <a:t>  </a:t>
            </a:r>
            <a:r>
              <a:rPr lang="en-US" i="1" dirty="0" err="1"/>
              <a:t>menghasilkan</a:t>
            </a:r>
            <a:r>
              <a:rPr lang="en-US" i="1" dirty="0"/>
              <a:t> </a:t>
            </a:r>
            <a:r>
              <a:rPr lang="en-US" i="1" dirty="0" err="1"/>
              <a:t>medan</a:t>
            </a:r>
            <a:r>
              <a:rPr lang="en-US" i="1" dirty="0"/>
              <a:t> </a:t>
            </a:r>
            <a:r>
              <a:rPr lang="en-US" i="1" dirty="0" err="1"/>
              <a:t>listrik</a:t>
            </a:r>
            <a:r>
              <a:rPr lang="en-US" i="1" dirty="0"/>
              <a:t> (E)  yang </a:t>
            </a:r>
            <a:r>
              <a:rPr lang="en-US" i="1" dirty="0" err="1"/>
              <a:t>arahnya</a:t>
            </a:r>
            <a:r>
              <a:rPr lang="en-US" i="1" dirty="0"/>
              <a:t>  </a:t>
            </a:r>
            <a:r>
              <a:rPr lang="en-US" i="1" dirty="0" err="1"/>
              <a:t>sesuai</a:t>
            </a:r>
            <a:r>
              <a:rPr lang="en-US" i="1" dirty="0"/>
              <a:t> </a:t>
            </a:r>
            <a:r>
              <a:rPr lang="en-US" i="1" dirty="0" err="1"/>
              <a:t>dengan</a:t>
            </a:r>
            <a:r>
              <a:rPr lang="en-US" i="1" dirty="0"/>
              <a:t>  </a:t>
            </a:r>
            <a:r>
              <a:rPr lang="en-US" i="1" dirty="0" err="1"/>
              <a:t>arah</a:t>
            </a:r>
            <a:r>
              <a:rPr lang="en-US" i="1" dirty="0"/>
              <a:t>  </a:t>
            </a:r>
            <a:r>
              <a:rPr lang="en-US" i="1" dirty="0" err="1"/>
              <a:t>lintasan</a:t>
            </a:r>
            <a:r>
              <a:rPr lang="en-US" i="1" dirty="0"/>
              <a:t> </a:t>
            </a:r>
            <a:r>
              <a:rPr lang="en-US" i="1" dirty="0" err="1"/>
              <a:t>tertutup</a:t>
            </a:r>
            <a:r>
              <a:rPr lang="en-US" i="1" dirty="0"/>
              <a:t> </a:t>
            </a:r>
            <a:r>
              <a:rPr lang="en-US" i="1" dirty="0" err="1"/>
              <a:t>tersebut</a:t>
            </a:r>
            <a:r>
              <a:rPr lang="en-US" i="1" dirty="0"/>
              <a:t> ( </a:t>
            </a:r>
            <a:r>
              <a:rPr lang="en-US" i="1" dirty="0" err="1"/>
              <a:t>mengelilingi</a:t>
            </a:r>
            <a:r>
              <a:rPr lang="en-US" i="1" dirty="0"/>
              <a:t> </a:t>
            </a:r>
            <a:r>
              <a:rPr lang="en-US" i="1" dirty="0" err="1"/>
              <a:t>bidang</a:t>
            </a:r>
            <a:r>
              <a:rPr lang="en-US" i="1" dirty="0"/>
              <a:t> </a:t>
            </a:r>
            <a:r>
              <a:rPr lang="en-US" i="1" dirty="0" err="1"/>
              <a:t>dS</a:t>
            </a:r>
            <a:r>
              <a:rPr lang="en-US" i="1" dirty="0"/>
              <a:t> ).</a:t>
            </a:r>
            <a:endParaRPr lang="en-US" sz="2400" dirty="0"/>
          </a:p>
        </p:txBody>
      </p:sp>
      <p:sp>
        <p:nvSpPr>
          <p:cNvPr id="10" name="Text Box 7"/>
          <p:cNvSpPr txBox="1">
            <a:spLocks noChangeArrowheads="1"/>
          </p:cNvSpPr>
          <p:nvPr/>
        </p:nvSpPr>
        <p:spPr bwMode="auto">
          <a:xfrm>
            <a:off x="4520048" y="3911747"/>
            <a:ext cx="4419600" cy="915988"/>
          </a:xfrm>
          <a:prstGeom prst="rect">
            <a:avLst/>
          </a:prstGeom>
          <a:noFill/>
          <a:ln w="9525">
            <a:noFill/>
            <a:miter lim="800000"/>
            <a:headEnd/>
            <a:tailEnd/>
          </a:ln>
          <a:effectLst/>
        </p:spPr>
        <p:txBody>
          <a:bodyPr>
            <a:spAutoFit/>
          </a:bodyPr>
          <a:lstStyle/>
          <a:p>
            <a:pPr>
              <a:spcBef>
                <a:spcPct val="50000"/>
              </a:spcBef>
            </a:pPr>
            <a:r>
              <a:rPr lang="en-US" sz="1800" dirty="0" err="1">
                <a:latin typeface="Bookman Old Style" pitchFamily="18" charset="0"/>
              </a:rPr>
              <a:t>Arah</a:t>
            </a:r>
            <a:r>
              <a:rPr lang="en-US" sz="1800" dirty="0">
                <a:latin typeface="Bookman Old Style" pitchFamily="18" charset="0"/>
              </a:rPr>
              <a:t> </a:t>
            </a:r>
            <a:r>
              <a:rPr lang="en-US" sz="1800" dirty="0" err="1">
                <a:latin typeface="Bookman Old Style" pitchFamily="18" charset="0"/>
              </a:rPr>
              <a:t>rapat</a:t>
            </a:r>
            <a:r>
              <a:rPr lang="en-US" sz="1800" dirty="0">
                <a:latin typeface="Bookman Old Style" pitchFamily="18" charset="0"/>
              </a:rPr>
              <a:t> </a:t>
            </a:r>
            <a:r>
              <a:rPr lang="en-US" sz="1800" dirty="0" err="1">
                <a:latin typeface="Bookman Old Style" pitchFamily="18" charset="0"/>
              </a:rPr>
              <a:t>fluks</a:t>
            </a:r>
            <a:r>
              <a:rPr lang="en-US" sz="1800" dirty="0">
                <a:latin typeface="Bookman Old Style" pitchFamily="18" charset="0"/>
              </a:rPr>
              <a:t> </a:t>
            </a:r>
            <a:r>
              <a:rPr lang="en-US" sz="1800" dirty="0" err="1">
                <a:latin typeface="Bookman Old Style" pitchFamily="18" charset="0"/>
              </a:rPr>
              <a:t>magnetik</a:t>
            </a:r>
            <a:r>
              <a:rPr lang="en-US" sz="1800" dirty="0">
                <a:latin typeface="Bookman Old Style" pitchFamily="18" charset="0"/>
              </a:rPr>
              <a:t> (B) </a:t>
            </a:r>
            <a:r>
              <a:rPr lang="en-US" sz="1800" dirty="0" err="1">
                <a:latin typeface="Bookman Old Style" pitchFamily="18" charset="0"/>
              </a:rPr>
              <a:t>dan</a:t>
            </a:r>
            <a:r>
              <a:rPr lang="en-US" sz="1800" dirty="0">
                <a:latin typeface="Bookman Old Style" pitchFamily="18" charset="0"/>
              </a:rPr>
              <a:t> </a:t>
            </a:r>
            <a:r>
              <a:rPr lang="en-US" sz="1800" dirty="0" err="1">
                <a:latin typeface="Bookman Old Style" pitchFamily="18" charset="0"/>
              </a:rPr>
              <a:t>arah</a:t>
            </a:r>
            <a:r>
              <a:rPr lang="en-US" sz="1800" dirty="0">
                <a:latin typeface="Bookman Old Style" pitchFamily="18" charset="0"/>
              </a:rPr>
              <a:t>  </a:t>
            </a:r>
            <a:r>
              <a:rPr lang="en-US" sz="1800" dirty="0" err="1">
                <a:latin typeface="Bookman Old Style" pitchFamily="18" charset="0"/>
              </a:rPr>
              <a:t>medan</a:t>
            </a:r>
            <a:r>
              <a:rPr lang="en-US" sz="1800" dirty="0">
                <a:latin typeface="Bookman Old Style" pitchFamily="18" charset="0"/>
              </a:rPr>
              <a:t> </a:t>
            </a:r>
            <a:r>
              <a:rPr lang="en-US" sz="1800" dirty="0" err="1">
                <a:latin typeface="Bookman Old Style" pitchFamily="18" charset="0"/>
              </a:rPr>
              <a:t>listrik</a:t>
            </a:r>
            <a:r>
              <a:rPr lang="en-US" sz="1800" dirty="0">
                <a:latin typeface="Bookman Old Style" pitchFamily="18" charset="0"/>
              </a:rPr>
              <a:t> (E), </a:t>
            </a:r>
            <a:r>
              <a:rPr lang="en-US" sz="1800" dirty="0" err="1">
                <a:latin typeface="Bookman Old Style" pitchFamily="18" charset="0"/>
              </a:rPr>
              <a:t>sesuai</a:t>
            </a:r>
            <a:r>
              <a:rPr lang="en-US" sz="1800" dirty="0">
                <a:latin typeface="Bookman Old Style" pitchFamily="18" charset="0"/>
              </a:rPr>
              <a:t> </a:t>
            </a:r>
            <a:r>
              <a:rPr lang="en-US" sz="1800" dirty="0" err="1">
                <a:latin typeface="Bookman Old Style" pitchFamily="18" charset="0"/>
              </a:rPr>
              <a:t>dengan</a:t>
            </a:r>
            <a:r>
              <a:rPr lang="en-US" sz="1800" dirty="0">
                <a:latin typeface="Bookman Old Style" pitchFamily="18" charset="0"/>
              </a:rPr>
              <a:t> </a:t>
            </a:r>
            <a:r>
              <a:rPr lang="en-US" sz="1800" b="1" dirty="0" err="1">
                <a:latin typeface="Bookman Old Style" pitchFamily="18" charset="0"/>
              </a:rPr>
              <a:t>aturan</a:t>
            </a:r>
            <a:r>
              <a:rPr lang="en-US" sz="1800" b="1" dirty="0">
                <a:latin typeface="Bookman Old Style" pitchFamily="18" charset="0"/>
              </a:rPr>
              <a:t> </a:t>
            </a:r>
            <a:r>
              <a:rPr lang="en-US" sz="1800" b="1" dirty="0" err="1">
                <a:latin typeface="Bookman Old Style" pitchFamily="18" charset="0"/>
              </a:rPr>
              <a:t>tangan</a:t>
            </a:r>
            <a:r>
              <a:rPr lang="en-US" sz="1800" b="1" dirty="0">
                <a:latin typeface="Bookman Old Style" pitchFamily="18" charset="0"/>
              </a:rPr>
              <a:t> </a:t>
            </a:r>
            <a:r>
              <a:rPr lang="en-US" sz="1800" b="1" dirty="0" err="1">
                <a:latin typeface="Bookman Old Style" pitchFamily="18" charset="0"/>
              </a:rPr>
              <a:t>kanan</a:t>
            </a:r>
            <a:r>
              <a:rPr lang="en-US" sz="1800" b="1" dirty="0">
                <a:latin typeface="Bookman Old Style" pitchFamily="18" charset="0"/>
              </a:rPr>
              <a:t>.</a:t>
            </a:r>
          </a:p>
        </p:txBody>
      </p:sp>
      <p:sp>
        <p:nvSpPr>
          <p:cNvPr id="11" name="Text Box 8"/>
          <p:cNvSpPr txBox="1">
            <a:spLocks noChangeArrowheads="1"/>
          </p:cNvSpPr>
          <p:nvPr/>
        </p:nvSpPr>
        <p:spPr bwMode="auto">
          <a:xfrm>
            <a:off x="6116785" y="4930489"/>
            <a:ext cx="5645727" cy="1200329"/>
          </a:xfrm>
          <a:prstGeom prst="rect">
            <a:avLst/>
          </a:prstGeom>
          <a:noFill/>
          <a:ln w="9525">
            <a:noFill/>
            <a:miter lim="800000"/>
            <a:headEnd/>
            <a:tailEnd/>
          </a:ln>
          <a:effectLst/>
        </p:spPr>
        <p:txBody>
          <a:bodyPr wrap="square">
            <a:spAutoFit/>
          </a:bodyPr>
          <a:lstStyle/>
          <a:p>
            <a:pPr algn="just"/>
            <a:r>
              <a:rPr lang="en-US" dirty="0">
                <a:latin typeface="Bookman Old Style" pitchFamily="18" charset="0"/>
              </a:rPr>
              <a:t>Dari </a:t>
            </a:r>
            <a:r>
              <a:rPr lang="en-US" dirty="0" err="1">
                <a:latin typeface="Bookman Old Style" pitchFamily="18" charset="0"/>
              </a:rPr>
              <a:t>persamaan</a:t>
            </a:r>
            <a:r>
              <a:rPr lang="en-US" dirty="0">
                <a:latin typeface="Bookman Old Style" pitchFamily="18" charset="0"/>
              </a:rPr>
              <a:t> </a:t>
            </a:r>
            <a:r>
              <a:rPr lang="en-US" dirty="0" err="1">
                <a:latin typeface="Bookman Old Style" pitchFamily="18" charset="0"/>
              </a:rPr>
              <a:t>tersebut</a:t>
            </a:r>
            <a:r>
              <a:rPr lang="en-US" dirty="0">
                <a:latin typeface="Bookman Old Style" pitchFamily="18" charset="0"/>
              </a:rPr>
              <a:t> </a:t>
            </a:r>
            <a:r>
              <a:rPr lang="en-US" dirty="0" err="1">
                <a:latin typeface="Bookman Old Style" pitchFamily="18" charset="0"/>
              </a:rPr>
              <a:t>juga</a:t>
            </a:r>
            <a:r>
              <a:rPr lang="en-US" dirty="0">
                <a:latin typeface="Bookman Old Style" pitchFamily="18" charset="0"/>
              </a:rPr>
              <a:t> </a:t>
            </a:r>
            <a:r>
              <a:rPr lang="en-US" dirty="0" err="1">
                <a:latin typeface="Bookman Old Style" pitchFamily="18" charset="0"/>
              </a:rPr>
              <a:t>dapat</a:t>
            </a:r>
            <a:r>
              <a:rPr lang="en-US" dirty="0">
                <a:latin typeface="Bookman Old Style" pitchFamily="18" charset="0"/>
              </a:rPr>
              <a:t> </a:t>
            </a:r>
            <a:r>
              <a:rPr lang="en-US" dirty="0" err="1">
                <a:latin typeface="Bookman Old Style" pitchFamily="18" charset="0"/>
              </a:rPr>
              <a:t>menjelaskan</a:t>
            </a:r>
            <a:r>
              <a:rPr lang="en-US" dirty="0">
                <a:latin typeface="Bookman Old Style" pitchFamily="18" charset="0"/>
              </a:rPr>
              <a:t> </a:t>
            </a:r>
            <a:r>
              <a:rPr lang="en-US" dirty="0" err="1">
                <a:latin typeface="Bookman Old Style" pitchFamily="18" charset="0"/>
              </a:rPr>
              <a:t>bahwa</a:t>
            </a:r>
            <a:r>
              <a:rPr lang="en-US" dirty="0">
                <a:latin typeface="Bookman Old Style" pitchFamily="18" charset="0"/>
              </a:rPr>
              <a:t>,</a:t>
            </a:r>
          </a:p>
          <a:p>
            <a:pPr algn="just"/>
            <a:r>
              <a:rPr lang="en-US" b="1" dirty="0">
                <a:latin typeface="Bookman Old Style" pitchFamily="18" charset="0"/>
              </a:rPr>
              <a:t>Medan magnet yang </a:t>
            </a:r>
            <a:r>
              <a:rPr lang="en-US" b="1" dirty="0" err="1">
                <a:latin typeface="Bookman Old Style" pitchFamily="18" charset="0"/>
              </a:rPr>
              <a:t>berubah</a:t>
            </a:r>
            <a:r>
              <a:rPr lang="en-US" b="1" dirty="0">
                <a:latin typeface="Bookman Old Style" pitchFamily="18" charset="0"/>
              </a:rPr>
              <a:t> </a:t>
            </a:r>
            <a:r>
              <a:rPr lang="en-US" b="1" dirty="0" err="1">
                <a:latin typeface="Bookman Old Style" pitchFamily="18" charset="0"/>
              </a:rPr>
              <a:t>terhadap</a:t>
            </a:r>
            <a:r>
              <a:rPr lang="en-US" b="1" dirty="0">
                <a:latin typeface="Bookman Old Style" pitchFamily="18" charset="0"/>
              </a:rPr>
              <a:t> </a:t>
            </a:r>
            <a:r>
              <a:rPr lang="en-US" b="1" dirty="0" err="1">
                <a:latin typeface="Bookman Old Style" pitchFamily="18" charset="0"/>
              </a:rPr>
              <a:t>waktu</a:t>
            </a:r>
            <a:r>
              <a:rPr lang="en-US" b="1" dirty="0">
                <a:latin typeface="Bookman Old Style" pitchFamily="18" charset="0"/>
              </a:rPr>
              <a:t> </a:t>
            </a:r>
            <a:r>
              <a:rPr lang="en-US" b="1" dirty="0" err="1">
                <a:latin typeface="Bookman Old Style" pitchFamily="18" charset="0"/>
              </a:rPr>
              <a:t>akan</a:t>
            </a:r>
            <a:r>
              <a:rPr lang="en-US" b="1" dirty="0">
                <a:latin typeface="Bookman Old Style" pitchFamily="18" charset="0"/>
              </a:rPr>
              <a:t> </a:t>
            </a:r>
            <a:r>
              <a:rPr lang="en-US" b="1" dirty="0" err="1">
                <a:latin typeface="Bookman Old Style" pitchFamily="18" charset="0"/>
              </a:rPr>
              <a:t>dapat</a:t>
            </a:r>
            <a:r>
              <a:rPr lang="en-US" b="1" dirty="0">
                <a:latin typeface="Bookman Old Style" pitchFamily="18" charset="0"/>
              </a:rPr>
              <a:t> </a:t>
            </a:r>
            <a:r>
              <a:rPr lang="en-US" b="1" dirty="0" err="1">
                <a:latin typeface="Bookman Old Style" pitchFamily="18" charset="0"/>
              </a:rPr>
              <a:t>menghasilkan</a:t>
            </a:r>
            <a:r>
              <a:rPr lang="en-US" b="1" dirty="0">
                <a:latin typeface="Bookman Old Style" pitchFamily="18" charset="0"/>
              </a:rPr>
              <a:t> </a:t>
            </a:r>
            <a:r>
              <a:rPr lang="en-US" b="1" dirty="0" err="1">
                <a:latin typeface="Bookman Old Style" pitchFamily="18" charset="0"/>
              </a:rPr>
              <a:t>medan</a:t>
            </a:r>
            <a:r>
              <a:rPr lang="en-US" b="1" dirty="0">
                <a:latin typeface="Bookman Old Style" pitchFamily="18" charset="0"/>
              </a:rPr>
              <a:t> </a:t>
            </a:r>
            <a:r>
              <a:rPr lang="en-US" b="1" dirty="0" err="1">
                <a:latin typeface="Bookman Old Style" pitchFamily="18" charset="0"/>
              </a:rPr>
              <a:t>listrik</a:t>
            </a:r>
            <a:r>
              <a:rPr lang="en-US" dirty="0">
                <a:latin typeface="Bookman Old Style" pitchFamily="18" charset="0"/>
              </a:rPr>
              <a:t>.</a:t>
            </a:r>
            <a:endParaRPr lang="en-US" dirty="0"/>
          </a:p>
        </p:txBody>
      </p:sp>
      <p:sp>
        <p:nvSpPr>
          <p:cNvPr id="12" name="Text Box 9"/>
          <p:cNvSpPr txBox="1">
            <a:spLocks noChangeArrowheads="1"/>
          </p:cNvSpPr>
          <p:nvPr/>
        </p:nvSpPr>
        <p:spPr bwMode="auto">
          <a:xfrm>
            <a:off x="4114800" y="2334298"/>
            <a:ext cx="1600200" cy="396875"/>
          </a:xfrm>
          <a:prstGeom prst="rect">
            <a:avLst/>
          </a:prstGeom>
          <a:noFill/>
          <a:ln w="9525">
            <a:noFill/>
            <a:miter lim="800000"/>
            <a:headEnd/>
            <a:tailEnd/>
          </a:ln>
          <a:effectLst/>
        </p:spPr>
        <p:txBody>
          <a:bodyPr>
            <a:spAutoFit/>
          </a:bodyPr>
          <a:lstStyle/>
          <a:p>
            <a:pPr>
              <a:spcBef>
                <a:spcPct val="50000"/>
              </a:spcBef>
            </a:pPr>
            <a:r>
              <a:rPr lang="en-US" b="1" dirty="0" err="1"/>
              <a:t>Definisi</a:t>
            </a:r>
            <a:endParaRPr lang="en-US" b="1" dirty="0"/>
          </a:p>
        </p:txBody>
      </p:sp>
    </p:spTree>
    <p:extLst>
      <p:ext uri="{BB962C8B-B14F-4D97-AF65-F5344CB8AC3E}">
        <p14:creationId xmlns:p14="http://schemas.microsoft.com/office/powerpoint/2010/main" val="3779768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56885" y="1780335"/>
            <a:ext cx="99821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  </a:t>
            </a:r>
            <a:r>
              <a:rPr lang="en-US" sz="2000" b="1" dirty="0" err="1" smtClean="0">
                <a:solidFill>
                  <a:srgbClr val="0B02BE"/>
                </a:solidFill>
              </a:rPr>
              <a:t>Hukum</a:t>
            </a:r>
            <a:r>
              <a:rPr lang="en-US" sz="2000" b="1" dirty="0" smtClean="0">
                <a:solidFill>
                  <a:srgbClr val="0B02BE"/>
                </a:solidFill>
              </a:rPr>
              <a:t> Faraday</a:t>
            </a:r>
            <a:endParaRPr lang="en-US" sz="2000" b="1" dirty="0">
              <a:solidFill>
                <a:srgbClr val="0B02BE"/>
              </a:solidFill>
            </a:endParaRPr>
          </a:p>
        </p:txBody>
      </p:sp>
      <p:sp>
        <p:nvSpPr>
          <p:cNvPr id="7" name="Text Box 4"/>
          <p:cNvSpPr txBox="1">
            <a:spLocks noChangeArrowheads="1"/>
          </p:cNvSpPr>
          <p:nvPr/>
        </p:nvSpPr>
        <p:spPr bwMode="auto">
          <a:xfrm>
            <a:off x="1233085" y="2221660"/>
            <a:ext cx="9905970" cy="1200329"/>
          </a:xfrm>
          <a:prstGeom prst="rect">
            <a:avLst/>
          </a:prstGeom>
          <a:noFill/>
          <a:ln w="9525">
            <a:noFill/>
            <a:miter lim="800000"/>
            <a:headEnd/>
            <a:tailEnd/>
          </a:ln>
          <a:effectLst/>
        </p:spPr>
        <p:txBody>
          <a:bodyPr wrap="square">
            <a:spAutoFit/>
          </a:bodyPr>
          <a:lstStyle/>
          <a:p>
            <a:pPr algn="just">
              <a:tabLst>
                <a:tab pos="514350" algn="l"/>
              </a:tabLst>
            </a:pPr>
            <a:r>
              <a:rPr lang="en-US" dirty="0"/>
              <a:t>Mari </a:t>
            </a:r>
            <a:r>
              <a:rPr lang="en-US" dirty="0" err="1"/>
              <a:t>kita</a:t>
            </a:r>
            <a:r>
              <a:rPr lang="en-US" dirty="0"/>
              <a:t> </a:t>
            </a:r>
            <a:r>
              <a:rPr lang="en-US" dirty="0" err="1"/>
              <a:t>ulangi</a:t>
            </a:r>
            <a:r>
              <a:rPr lang="en-US" dirty="0"/>
              <a:t>, </a:t>
            </a:r>
          </a:p>
          <a:p>
            <a:pPr algn="just">
              <a:tabLst>
                <a:tab pos="514350" algn="l"/>
              </a:tabLst>
            </a:pPr>
            <a:r>
              <a:rPr lang="en-US" b="1" dirty="0"/>
              <a:t>	</a:t>
            </a:r>
            <a:r>
              <a:rPr lang="en-US" i="1" dirty="0"/>
              <a:t>Medan magnet yang </a:t>
            </a:r>
            <a:r>
              <a:rPr lang="en-US" i="1" dirty="0" err="1"/>
              <a:t>berubah</a:t>
            </a:r>
            <a:r>
              <a:rPr lang="en-US" i="1" dirty="0"/>
              <a:t> </a:t>
            </a:r>
            <a:r>
              <a:rPr lang="en-US" i="1" dirty="0" err="1"/>
              <a:t>terhadap</a:t>
            </a:r>
            <a:r>
              <a:rPr lang="en-US" i="1" dirty="0"/>
              <a:t> </a:t>
            </a:r>
            <a:r>
              <a:rPr lang="en-US" i="1" dirty="0" err="1"/>
              <a:t>waktu</a:t>
            </a:r>
            <a:r>
              <a:rPr lang="en-US" i="1" dirty="0"/>
              <a:t> </a:t>
            </a:r>
            <a:r>
              <a:rPr lang="en-US" i="1" dirty="0" err="1"/>
              <a:t>akan</a:t>
            </a:r>
            <a:r>
              <a:rPr lang="en-US" i="1" dirty="0"/>
              <a:t> </a:t>
            </a:r>
            <a:r>
              <a:rPr lang="en-US" i="1" dirty="0" err="1"/>
              <a:t>dapat</a:t>
            </a:r>
            <a:r>
              <a:rPr lang="en-US" i="1" dirty="0"/>
              <a:t> </a:t>
            </a:r>
            <a:r>
              <a:rPr lang="en-US" i="1" dirty="0" err="1"/>
              <a:t>menghasilkan</a:t>
            </a:r>
            <a:r>
              <a:rPr lang="en-US" i="1" dirty="0"/>
              <a:t> </a:t>
            </a:r>
            <a:r>
              <a:rPr lang="en-US" i="1" dirty="0" err="1" smtClean="0"/>
              <a:t>medan</a:t>
            </a:r>
            <a:r>
              <a:rPr lang="en-US" i="1" dirty="0" smtClean="0"/>
              <a:t> </a:t>
            </a:r>
            <a:r>
              <a:rPr lang="en-US" i="1" dirty="0" err="1"/>
              <a:t>listrik</a:t>
            </a:r>
            <a:r>
              <a:rPr lang="en-US" i="1" dirty="0"/>
              <a:t>.</a:t>
            </a:r>
          </a:p>
          <a:p>
            <a:pPr algn="just">
              <a:tabLst>
                <a:tab pos="514350" algn="l"/>
              </a:tabLst>
            </a:pPr>
            <a:r>
              <a:rPr lang="en-US" dirty="0" err="1"/>
              <a:t>Atau</a:t>
            </a:r>
            <a:r>
              <a:rPr lang="en-US" dirty="0"/>
              <a:t>, </a:t>
            </a:r>
          </a:p>
          <a:p>
            <a:pPr>
              <a:tabLst>
                <a:tab pos="514350" algn="l"/>
              </a:tabLst>
            </a:pPr>
            <a:r>
              <a:rPr lang="en-US" b="1" dirty="0"/>
              <a:t>	</a:t>
            </a:r>
            <a:r>
              <a:rPr lang="en-US" i="1" dirty="0" err="1"/>
              <a:t>Fluks</a:t>
            </a:r>
            <a:r>
              <a:rPr lang="en-US" i="1" dirty="0"/>
              <a:t> </a:t>
            </a:r>
            <a:r>
              <a:rPr lang="en-US" i="1" dirty="0" err="1"/>
              <a:t>magnetik</a:t>
            </a:r>
            <a:r>
              <a:rPr lang="en-US" i="1" dirty="0"/>
              <a:t> yang </a:t>
            </a:r>
            <a:r>
              <a:rPr lang="en-US" i="1" dirty="0" err="1"/>
              <a:t>berubah</a:t>
            </a:r>
            <a:r>
              <a:rPr lang="en-US" i="1" dirty="0"/>
              <a:t> </a:t>
            </a:r>
            <a:r>
              <a:rPr lang="en-US" i="1" dirty="0" err="1"/>
              <a:t>terhadap</a:t>
            </a:r>
            <a:r>
              <a:rPr lang="en-US" i="1" dirty="0"/>
              <a:t> </a:t>
            </a:r>
            <a:r>
              <a:rPr lang="en-US" i="1" dirty="0" err="1"/>
              <a:t>waktu</a:t>
            </a:r>
            <a:r>
              <a:rPr lang="en-US" i="1" dirty="0"/>
              <a:t> </a:t>
            </a:r>
            <a:r>
              <a:rPr lang="en-US" i="1" dirty="0" err="1"/>
              <a:t>akan</a:t>
            </a:r>
            <a:r>
              <a:rPr lang="en-US" i="1" dirty="0"/>
              <a:t> </a:t>
            </a:r>
            <a:r>
              <a:rPr lang="en-US" i="1" dirty="0" err="1"/>
              <a:t>menyebabkan</a:t>
            </a:r>
            <a:r>
              <a:rPr lang="en-US" i="1" dirty="0"/>
              <a:t> 	</a:t>
            </a:r>
            <a:r>
              <a:rPr lang="en-US" i="1" dirty="0" err="1" smtClean="0"/>
              <a:t>medan</a:t>
            </a:r>
            <a:r>
              <a:rPr lang="en-US" i="1" dirty="0" smtClean="0"/>
              <a:t> </a:t>
            </a:r>
            <a:r>
              <a:rPr lang="en-US" i="1" dirty="0" err="1"/>
              <a:t>listrik</a:t>
            </a:r>
            <a:endParaRPr lang="en-US" dirty="0"/>
          </a:p>
        </p:txBody>
      </p:sp>
      <p:sp>
        <p:nvSpPr>
          <p:cNvPr id="8" name="Text Box 6"/>
          <p:cNvSpPr txBox="1">
            <a:spLocks noChangeArrowheads="1"/>
          </p:cNvSpPr>
          <p:nvPr/>
        </p:nvSpPr>
        <p:spPr bwMode="auto">
          <a:xfrm>
            <a:off x="1233085" y="3957546"/>
            <a:ext cx="3352800" cy="369332"/>
          </a:xfrm>
          <a:prstGeom prst="rect">
            <a:avLst/>
          </a:prstGeom>
          <a:noFill/>
          <a:ln w="9525">
            <a:noFill/>
            <a:miter lim="800000"/>
            <a:headEnd/>
            <a:tailEnd/>
          </a:ln>
          <a:effectLst/>
        </p:spPr>
        <p:txBody>
          <a:bodyPr>
            <a:spAutoFit/>
          </a:bodyPr>
          <a:lstStyle/>
          <a:p>
            <a:pPr>
              <a:spcBef>
                <a:spcPct val="50000"/>
              </a:spcBef>
            </a:pPr>
            <a:r>
              <a:rPr lang="en-US" b="1" dirty="0" err="1"/>
              <a:t>Didefinisikan</a:t>
            </a:r>
            <a:r>
              <a:rPr lang="en-US" b="1" dirty="0"/>
              <a:t>, </a:t>
            </a:r>
          </a:p>
        </p:txBody>
      </p:sp>
      <p:sp>
        <p:nvSpPr>
          <p:cNvPr id="9" name="Text Box 7"/>
          <p:cNvSpPr txBox="1">
            <a:spLocks noChangeArrowheads="1"/>
          </p:cNvSpPr>
          <p:nvPr/>
        </p:nvSpPr>
        <p:spPr bwMode="auto">
          <a:xfrm>
            <a:off x="1202356" y="3442797"/>
            <a:ext cx="8839200" cy="457200"/>
          </a:xfrm>
          <a:prstGeom prst="rect">
            <a:avLst/>
          </a:prstGeom>
          <a:noFill/>
          <a:ln w="9525">
            <a:noFill/>
            <a:miter lim="800000"/>
            <a:headEnd/>
            <a:tailEnd/>
          </a:ln>
          <a:effectLst/>
        </p:spPr>
        <p:txBody>
          <a:bodyPr>
            <a:spAutoFit/>
          </a:bodyPr>
          <a:lstStyle/>
          <a:p>
            <a:pPr>
              <a:spcBef>
                <a:spcPct val="50000"/>
              </a:spcBef>
            </a:pPr>
            <a:r>
              <a:rPr lang="en-US" sz="2400" b="1" dirty="0" err="1"/>
              <a:t>Electromotance</a:t>
            </a:r>
            <a:r>
              <a:rPr lang="en-US" sz="2400" b="1" dirty="0"/>
              <a:t> Force (</a:t>
            </a:r>
            <a:r>
              <a:rPr lang="en-US" sz="2400" b="1" dirty="0" err="1"/>
              <a:t>emf</a:t>
            </a:r>
            <a:r>
              <a:rPr lang="en-US" sz="2400" b="1" dirty="0"/>
              <a:t>) / Gaya </a:t>
            </a:r>
            <a:r>
              <a:rPr lang="en-US" sz="2400" b="1" dirty="0" err="1"/>
              <a:t>Gerak</a:t>
            </a:r>
            <a:r>
              <a:rPr lang="en-US" sz="2400" b="1" dirty="0"/>
              <a:t> </a:t>
            </a:r>
            <a:r>
              <a:rPr lang="en-US" sz="2400" b="1" dirty="0" err="1"/>
              <a:t>Listrik</a:t>
            </a:r>
            <a:r>
              <a:rPr lang="en-US" sz="2400" b="1" dirty="0"/>
              <a:t> (</a:t>
            </a:r>
            <a:r>
              <a:rPr lang="en-US" sz="2400" b="1" dirty="0" err="1"/>
              <a:t>ggl</a:t>
            </a:r>
            <a:r>
              <a:rPr lang="en-US" sz="2400" b="1" dirty="0"/>
              <a:t>)</a:t>
            </a:r>
          </a:p>
        </p:txBody>
      </p:sp>
      <p:grpSp>
        <p:nvGrpSpPr>
          <p:cNvPr id="10" name="Group 10"/>
          <p:cNvGrpSpPr>
            <a:grpSpLocks/>
          </p:cNvGrpSpPr>
          <p:nvPr/>
        </p:nvGrpSpPr>
        <p:grpSpPr bwMode="auto">
          <a:xfrm>
            <a:off x="1482466" y="4427734"/>
            <a:ext cx="3962400" cy="990600"/>
            <a:chOff x="528" y="2112"/>
            <a:chExt cx="2640" cy="624"/>
          </a:xfrm>
          <a:solidFill>
            <a:srgbClr val="66FF33">
              <a:alpha val="67000"/>
            </a:srgbClr>
          </a:solidFill>
        </p:grpSpPr>
        <p:sp>
          <p:nvSpPr>
            <p:cNvPr id="11" name="Rectangle 9"/>
            <p:cNvSpPr>
              <a:spLocks noChangeArrowheads="1"/>
            </p:cNvSpPr>
            <p:nvPr/>
          </p:nvSpPr>
          <p:spPr bwMode="auto">
            <a:xfrm>
              <a:off x="528" y="2112"/>
              <a:ext cx="2640" cy="624"/>
            </a:xfrm>
            <a:prstGeom prst="rect">
              <a:avLst/>
            </a:prstGeom>
            <a:grpFill/>
            <a:ln w="9525">
              <a:solidFill>
                <a:schemeClr val="tx1"/>
              </a:solidFill>
              <a:miter lim="800000"/>
              <a:headEnd/>
              <a:tailEnd/>
            </a:ln>
            <a:effectLst/>
          </p:spPr>
          <p:txBody>
            <a:bodyPr wrap="none" anchor="ctr"/>
            <a:lstStyle/>
            <a:p>
              <a:endParaRPr lang="en-US"/>
            </a:p>
          </p:txBody>
        </p:sp>
        <p:graphicFrame>
          <p:nvGraphicFramePr>
            <p:cNvPr id="12" name="Object 5"/>
            <p:cNvGraphicFramePr>
              <a:graphicFrameLocks noChangeAspect="1"/>
            </p:cNvGraphicFramePr>
            <p:nvPr/>
          </p:nvGraphicFramePr>
          <p:xfrm>
            <a:off x="2448" y="2152"/>
            <a:ext cx="604" cy="536"/>
          </p:xfrm>
          <a:graphic>
            <a:graphicData uri="http://schemas.openxmlformats.org/presentationml/2006/ole">
              <mc:AlternateContent xmlns:mc="http://schemas.openxmlformats.org/markup-compatibility/2006">
                <mc:Choice xmlns:v="urn:schemas-microsoft-com:vml" Requires="v">
                  <p:oleObj spid="_x0000_s16431" name="Equation" r:id="rId6" imgW="444240" imgH="393480" progId="Equation.3">
                    <p:embed/>
                  </p:oleObj>
                </mc:Choice>
                <mc:Fallback>
                  <p:oleObj name="Equation" r:id="rId6" imgW="44424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8" y="2152"/>
                          <a:ext cx="604" cy="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8"/>
            <p:cNvSpPr txBox="1">
              <a:spLocks noChangeArrowheads="1"/>
            </p:cNvSpPr>
            <p:nvPr/>
          </p:nvSpPr>
          <p:spPr bwMode="auto">
            <a:xfrm>
              <a:off x="624" y="2248"/>
              <a:ext cx="1968" cy="288"/>
            </a:xfrm>
            <a:prstGeom prst="rect">
              <a:avLst/>
            </a:prstGeom>
            <a:grpFill/>
            <a:ln w="9525">
              <a:noFill/>
              <a:miter lim="800000"/>
              <a:headEnd/>
              <a:tailEnd/>
            </a:ln>
            <a:effectLst/>
          </p:spPr>
          <p:txBody>
            <a:bodyPr>
              <a:spAutoFit/>
            </a:bodyPr>
            <a:lstStyle/>
            <a:p>
              <a:pPr>
                <a:spcBef>
                  <a:spcPct val="50000"/>
                </a:spcBef>
              </a:pPr>
              <a:r>
                <a:rPr lang="en-US" sz="2400" dirty="0" err="1">
                  <a:latin typeface="Times New Roman" pitchFamily="18" charset="0"/>
                  <a:cs typeface="Times New Roman" pitchFamily="18" charset="0"/>
                </a:rPr>
                <a:t>electromotance</a:t>
              </a:r>
              <a:r>
                <a:rPr lang="en-US" sz="2400" dirty="0">
                  <a:latin typeface="Times New Roman" pitchFamily="18" charset="0"/>
                  <a:cs typeface="Times New Roman" pitchFamily="18" charset="0"/>
                </a:rPr>
                <a:t> force</a:t>
              </a:r>
            </a:p>
          </p:txBody>
        </p:sp>
      </p:grpSp>
      <p:sp>
        <p:nvSpPr>
          <p:cNvPr id="14" name="Line 11"/>
          <p:cNvSpPr>
            <a:spLocks noChangeShapeType="1"/>
          </p:cNvSpPr>
          <p:nvPr/>
        </p:nvSpPr>
        <p:spPr bwMode="auto">
          <a:xfrm>
            <a:off x="5860500" y="3955465"/>
            <a:ext cx="0" cy="2514600"/>
          </a:xfrm>
          <a:prstGeom prst="line">
            <a:avLst/>
          </a:prstGeom>
          <a:noFill/>
          <a:ln w="28575">
            <a:solidFill>
              <a:schemeClr val="tx1"/>
            </a:solidFill>
            <a:round/>
            <a:headEnd/>
            <a:tailEnd/>
          </a:ln>
          <a:effectLst/>
        </p:spPr>
        <p:txBody>
          <a:bodyPr wrap="none" anchor="ctr"/>
          <a:lstStyle/>
          <a:p>
            <a:endParaRPr lang="en-US"/>
          </a:p>
        </p:txBody>
      </p:sp>
      <p:sp>
        <p:nvSpPr>
          <p:cNvPr id="15" name="Text Box 12"/>
          <p:cNvSpPr txBox="1">
            <a:spLocks noChangeArrowheads="1"/>
          </p:cNvSpPr>
          <p:nvPr/>
        </p:nvSpPr>
        <p:spPr bwMode="auto">
          <a:xfrm>
            <a:off x="6089100" y="4031665"/>
            <a:ext cx="2590800" cy="396875"/>
          </a:xfrm>
          <a:prstGeom prst="rect">
            <a:avLst/>
          </a:prstGeom>
          <a:noFill/>
          <a:ln w="9525">
            <a:noFill/>
            <a:miter lim="800000"/>
            <a:headEnd/>
            <a:tailEnd/>
          </a:ln>
          <a:effectLst/>
        </p:spPr>
        <p:txBody>
          <a:bodyPr>
            <a:spAutoFit/>
          </a:bodyPr>
          <a:lstStyle/>
          <a:p>
            <a:pPr>
              <a:spcBef>
                <a:spcPct val="50000"/>
              </a:spcBef>
            </a:pPr>
            <a:r>
              <a:rPr lang="en-US" b="1"/>
              <a:t>dimana, </a:t>
            </a:r>
          </a:p>
        </p:txBody>
      </p:sp>
      <p:sp>
        <p:nvSpPr>
          <p:cNvPr id="16" name="Text Box 13"/>
          <p:cNvSpPr txBox="1">
            <a:spLocks noChangeArrowheads="1"/>
          </p:cNvSpPr>
          <p:nvPr/>
        </p:nvSpPr>
        <p:spPr bwMode="auto">
          <a:xfrm>
            <a:off x="6165300" y="4412665"/>
            <a:ext cx="3886200" cy="396875"/>
          </a:xfrm>
          <a:prstGeom prst="rect">
            <a:avLst/>
          </a:prstGeom>
          <a:noFill/>
          <a:ln w="9525">
            <a:noFill/>
            <a:miter lim="800000"/>
            <a:headEnd/>
            <a:tailEnd/>
          </a:ln>
          <a:effectLst/>
        </p:spPr>
        <p:txBody>
          <a:bodyPr>
            <a:spAutoFit/>
          </a:bodyPr>
          <a:lstStyle/>
          <a:p>
            <a:pPr>
              <a:spcBef>
                <a:spcPct val="50000"/>
              </a:spcBef>
            </a:pPr>
            <a:r>
              <a:rPr lang="en-US">
                <a:sym typeface="Symbol" pitchFamily="18" charset="2"/>
              </a:rPr>
              <a:t>  = fluks magnetik</a:t>
            </a:r>
            <a:endParaRPr lang="en-US"/>
          </a:p>
        </p:txBody>
      </p:sp>
      <p:graphicFrame>
        <p:nvGraphicFramePr>
          <p:cNvPr id="17" name="Object 14"/>
          <p:cNvGraphicFramePr>
            <a:graphicFrameLocks noChangeAspect="1"/>
          </p:cNvGraphicFramePr>
          <p:nvPr>
            <p:extLst>
              <p:ext uri="{D42A27DB-BD31-4B8C-83A1-F6EECF244321}">
                <p14:modId xmlns:p14="http://schemas.microsoft.com/office/powerpoint/2010/main" val="1270348526"/>
              </p:ext>
            </p:extLst>
          </p:nvPr>
        </p:nvGraphicFramePr>
        <p:xfrm>
          <a:off x="6241500" y="4869865"/>
          <a:ext cx="1066800" cy="457200"/>
        </p:xfrm>
        <a:graphic>
          <a:graphicData uri="http://schemas.openxmlformats.org/presentationml/2006/ole">
            <mc:AlternateContent xmlns:mc="http://schemas.openxmlformats.org/markup-compatibility/2006">
              <mc:Choice xmlns:v="urn:schemas-microsoft-com:vml" Requires="v">
                <p:oleObj spid="_x0000_s16432" name="Equation" r:id="rId8" imgW="558720" imgH="241200" progId="Equation.3">
                  <p:embed/>
                </p:oleObj>
              </mc:Choice>
              <mc:Fallback>
                <p:oleObj name="Equation" r:id="rId8" imgW="55872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1500" y="4869865"/>
                        <a:ext cx="1066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extLst>
              <p:ext uri="{D42A27DB-BD31-4B8C-83A1-F6EECF244321}">
                <p14:modId xmlns:p14="http://schemas.microsoft.com/office/powerpoint/2010/main" val="4047578458"/>
              </p:ext>
            </p:extLst>
          </p:nvPr>
        </p:nvGraphicFramePr>
        <p:xfrm>
          <a:off x="6241500" y="5327065"/>
          <a:ext cx="1843088" cy="577850"/>
        </p:xfrm>
        <a:graphic>
          <a:graphicData uri="http://schemas.openxmlformats.org/presentationml/2006/ole">
            <mc:AlternateContent xmlns:mc="http://schemas.openxmlformats.org/markup-compatibility/2006">
              <mc:Choice xmlns:v="urn:schemas-microsoft-com:vml" Requires="v">
                <p:oleObj spid="_x0000_s16433" name="Equation" r:id="rId10" imgW="965160" imgH="304560" progId="Equation.3">
                  <p:embed/>
                </p:oleObj>
              </mc:Choice>
              <mc:Fallback>
                <p:oleObj name="Equation" r:id="rId10" imgW="965160" imgH="304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1500" y="5327065"/>
                        <a:ext cx="184308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16"/>
          <p:cNvSpPr txBox="1">
            <a:spLocks noChangeArrowheads="1"/>
          </p:cNvSpPr>
          <p:nvPr/>
        </p:nvSpPr>
        <p:spPr bwMode="auto">
          <a:xfrm>
            <a:off x="6199935" y="5860465"/>
            <a:ext cx="5742682" cy="369332"/>
          </a:xfrm>
          <a:prstGeom prst="rect">
            <a:avLst/>
          </a:prstGeom>
          <a:noFill/>
          <a:ln w="9525">
            <a:noFill/>
            <a:miter lim="800000"/>
            <a:headEnd/>
            <a:tailEnd/>
          </a:ln>
          <a:effectLst/>
        </p:spPr>
        <p:txBody>
          <a:bodyPr wrap="square">
            <a:spAutoFit/>
          </a:bodyPr>
          <a:lstStyle/>
          <a:p>
            <a:pPr>
              <a:spcBef>
                <a:spcPct val="50000"/>
              </a:spcBef>
            </a:pPr>
            <a:r>
              <a:rPr lang="en-US" dirty="0">
                <a:sym typeface="Symbol" pitchFamily="18" charset="2"/>
              </a:rPr>
              <a:t>S </a:t>
            </a:r>
            <a:r>
              <a:rPr lang="en-US" dirty="0" err="1">
                <a:sym typeface="Symbol" pitchFamily="18" charset="2"/>
              </a:rPr>
              <a:t>adalah</a:t>
            </a:r>
            <a:r>
              <a:rPr lang="en-US" dirty="0">
                <a:sym typeface="Symbol" pitchFamily="18" charset="2"/>
              </a:rPr>
              <a:t> </a:t>
            </a:r>
            <a:r>
              <a:rPr lang="en-US" dirty="0" err="1">
                <a:sym typeface="Symbol" pitchFamily="18" charset="2"/>
              </a:rPr>
              <a:t>luas</a:t>
            </a:r>
            <a:r>
              <a:rPr lang="en-US" dirty="0">
                <a:sym typeface="Symbol" pitchFamily="18" charset="2"/>
              </a:rPr>
              <a:t> </a:t>
            </a:r>
            <a:r>
              <a:rPr lang="en-US" dirty="0" err="1">
                <a:sym typeface="Symbol" pitchFamily="18" charset="2"/>
              </a:rPr>
              <a:t>bidang</a:t>
            </a:r>
            <a:r>
              <a:rPr lang="en-US" dirty="0">
                <a:sym typeface="Symbol" pitchFamily="18" charset="2"/>
              </a:rPr>
              <a:t> yang </a:t>
            </a:r>
            <a:r>
              <a:rPr lang="en-US" dirty="0" err="1">
                <a:sym typeface="Symbol" pitchFamily="18" charset="2"/>
              </a:rPr>
              <a:t>ditembus</a:t>
            </a:r>
            <a:r>
              <a:rPr lang="en-US" dirty="0">
                <a:sym typeface="Symbol" pitchFamily="18" charset="2"/>
              </a:rPr>
              <a:t> </a:t>
            </a:r>
            <a:r>
              <a:rPr lang="en-US" dirty="0" err="1">
                <a:sym typeface="Symbol" pitchFamily="18" charset="2"/>
              </a:rPr>
              <a:t>oleh</a:t>
            </a:r>
            <a:r>
              <a:rPr lang="en-US" dirty="0">
                <a:sym typeface="Symbol" pitchFamily="18" charset="2"/>
              </a:rPr>
              <a:t> </a:t>
            </a:r>
            <a:r>
              <a:rPr lang="en-US" dirty="0" err="1">
                <a:sym typeface="Symbol" pitchFamily="18" charset="2"/>
              </a:rPr>
              <a:t>medan</a:t>
            </a:r>
            <a:r>
              <a:rPr lang="en-US" dirty="0">
                <a:sym typeface="Symbol" pitchFamily="18" charset="2"/>
              </a:rPr>
              <a:t> </a:t>
            </a:r>
            <a:r>
              <a:rPr lang="en-US" dirty="0" err="1">
                <a:sym typeface="Symbol" pitchFamily="18" charset="2"/>
              </a:rPr>
              <a:t>magnetik</a:t>
            </a:r>
            <a:endParaRPr lang="en-US" dirty="0"/>
          </a:p>
        </p:txBody>
      </p:sp>
      <p:sp>
        <p:nvSpPr>
          <p:cNvPr id="20" name="Text Box 17"/>
          <p:cNvSpPr txBox="1">
            <a:spLocks noChangeArrowheads="1"/>
          </p:cNvSpPr>
          <p:nvPr/>
        </p:nvSpPr>
        <p:spPr bwMode="auto">
          <a:xfrm>
            <a:off x="2269156" y="5486452"/>
            <a:ext cx="3352800" cy="396875"/>
          </a:xfrm>
          <a:prstGeom prst="rect">
            <a:avLst/>
          </a:prstGeom>
          <a:noFill/>
          <a:ln w="9525">
            <a:noFill/>
            <a:miter lim="800000"/>
            <a:headEnd/>
            <a:tailEnd/>
          </a:ln>
          <a:effectLst/>
        </p:spPr>
        <p:txBody>
          <a:bodyPr>
            <a:spAutoFit/>
          </a:bodyPr>
          <a:lstStyle/>
          <a:p>
            <a:pPr marL="400050" indent="-400050">
              <a:spcBef>
                <a:spcPct val="50000"/>
              </a:spcBef>
            </a:pPr>
            <a:r>
              <a:rPr lang="en-US" b="1" dirty="0" err="1"/>
              <a:t>Persamaan</a:t>
            </a:r>
            <a:r>
              <a:rPr lang="en-US" b="1" dirty="0"/>
              <a:t> Faraday !!</a:t>
            </a:r>
          </a:p>
        </p:txBody>
      </p:sp>
    </p:spTree>
    <p:extLst>
      <p:ext uri="{BB962C8B-B14F-4D97-AF65-F5344CB8AC3E}">
        <p14:creationId xmlns:p14="http://schemas.microsoft.com/office/powerpoint/2010/main" val="3775880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29175" y="1780335"/>
            <a:ext cx="1000988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  </a:t>
            </a:r>
            <a:r>
              <a:rPr lang="en-US" sz="2000" b="1" dirty="0" err="1" smtClean="0">
                <a:solidFill>
                  <a:srgbClr val="0B02BE"/>
                </a:solidFill>
              </a:rPr>
              <a:t>Hukum</a:t>
            </a:r>
            <a:r>
              <a:rPr lang="en-US" sz="2000" b="1" dirty="0" smtClean="0">
                <a:solidFill>
                  <a:srgbClr val="0B02BE"/>
                </a:solidFill>
              </a:rPr>
              <a:t> Faraday</a:t>
            </a:r>
            <a:endParaRPr lang="en-US" sz="2000" b="1" dirty="0">
              <a:solidFill>
                <a:srgbClr val="0B02BE"/>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541713895"/>
              </p:ext>
            </p:extLst>
          </p:nvPr>
        </p:nvGraphicFramePr>
        <p:xfrm>
          <a:off x="5261007" y="2683278"/>
          <a:ext cx="2338214" cy="733557"/>
        </p:xfrm>
        <a:graphic>
          <a:graphicData uri="http://schemas.openxmlformats.org/presentationml/2006/ole">
            <mc:AlternateContent xmlns:mc="http://schemas.openxmlformats.org/markup-compatibility/2006">
              <mc:Choice xmlns:v="urn:schemas-microsoft-com:vml" Requires="v">
                <p:oleObj spid="_x0000_s17440" name="Equation" r:id="rId6" imgW="965160" imgH="304560" progId="Equation.3">
                  <p:embed/>
                </p:oleObj>
              </mc:Choice>
              <mc:Fallback>
                <p:oleObj name="Equation" r:id="rId6" imgW="9651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1007" y="2683278"/>
                        <a:ext cx="2338214" cy="733557"/>
                      </a:xfrm>
                      <a:prstGeom prst="rect">
                        <a:avLst/>
                      </a:prstGeom>
                      <a:noFill/>
                      <a:ln w="9525">
                        <a:solidFill>
                          <a:schemeClr val="tx1"/>
                        </a:solidFill>
                        <a:miter lim="800000"/>
                        <a:headEnd/>
                        <a:tailEnd/>
                      </a:ln>
                      <a:extLst/>
                    </p:spPr>
                  </p:pic>
                </p:oleObj>
              </mc:Fallback>
            </mc:AlternateContent>
          </a:graphicData>
        </a:graphic>
      </p:graphicFrame>
      <p:sp>
        <p:nvSpPr>
          <p:cNvPr id="8" name="Text Box 4"/>
          <p:cNvSpPr txBox="1">
            <a:spLocks noChangeArrowheads="1"/>
          </p:cNvSpPr>
          <p:nvPr/>
        </p:nvSpPr>
        <p:spPr bwMode="auto">
          <a:xfrm>
            <a:off x="5177877" y="2231151"/>
            <a:ext cx="3657600" cy="396875"/>
          </a:xfrm>
          <a:prstGeom prst="rect">
            <a:avLst/>
          </a:prstGeom>
          <a:noFill/>
          <a:ln w="9525">
            <a:noFill/>
            <a:miter lim="800000"/>
            <a:headEnd/>
            <a:tailEnd/>
          </a:ln>
          <a:effectLst/>
        </p:spPr>
        <p:txBody>
          <a:bodyPr>
            <a:spAutoFit/>
          </a:bodyPr>
          <a:lstStyle/>
          <a:p>
            <a:pPr>
              <a:spcBef>
                <a:spcPct val="50000"/>
              </a:spcBef>
            </a:pPr>
            <a:r>
              <a:rPr lang="en-US" b="1" dirty="0" err="1"/>
              <a:t>Lihat</a:t>
            </a:r>
            <a:r>
              <a:rPr lang="en-US" b="1" dirty="0"/>
              <a:t> </a:t>
            </a:r>
            <a:r>
              <a:rPr lang="en-US" b="1" dirty="0" err="1"/>
              <a:t>persamaan</a:t>
            </a:r>
            <a:r>
              <a:rPr lang="en-US" b="1" dirty="0"/>
              <a:t> </a:t>
            </a:r>
            <a:r>
              <a:rPr lang="en-US" b="1" dirty="0" err="1"/>
              <a:t>berikut</a:t>
            </a:r>
            <a:r>
              <a:rPr lang="en-US" b="1" dirty="0"/>
              <a:t>...</a:t>
            </a:r>
          </a:p>
        </p:txBody>
      </p:sp>
      <p:sp>
        <p:nvSpPr>
          <p:cNvPr id="9" name="Text Box 5"/>
          <p:cNvSpPr txBox="1">
            <a:spLocks noChangeArrowheads="1"/>
          </p:cNvSpPr>
          <p:nvPr/>
        </p:nvSpPr>
        <p:spPr bwMode="auto">
          <a:xfrm>
            <a:off x="5475750" y="3540754"/>
            <a:ext cx="6498536" cy="646331"/>
          </a:xfrm>
          <a:prstGeom prst="rect">
            <a:avLst/>
          </a:prstGeom>
          <a:noFill/>
          <a:ln w="9525">
            <a:noFill/>
            <a:miter lim="800000"/>
            <a:headEnd/>
            <a:tailEnd/>
          </a:ln>
          <a:effectLst/>
        </p:spPr>
        <p:txBody>
          <a:bodyPr wrap="square">
            <a:spAutoFit/>
          </a:bodyPr>
          <a:lstStyle/>
          <a:p>
            <a:pPr>
              <a:spcBef>
                <a:spcPct val="50000"/>
              </a:spcBef>
            </a:pPr>
            <a:r>
              <a:rPr lang="en-US" dirty="0"/>
              <a:t>Dari </a:t>
            </a:r>
            <a:r>
              <a:rPr lang="en-US" dirty="0" err="1"/>
              <a:t>persamaan</a:t>
            </a:r>
            <a:r>
              <a:rPr lang="en-US" dirty="0"/>
              <a:t> di </a:t>
            </a:r>
            <a:r>
              <a:rPr lang="en-US" dirty="0" err="1"/>
              <a:t>atas</a:t>
            </a:r>
            <a:r>
              <a:rPr lang="en-US" dirty="0"/>
              <a:t> </a:t>
            </a:r>
            <a:r>
              <a:rPr lang="en-US" dirty="0" err="1"/>
              <a:t>kita</a:t>
            </a:r>
            <a:r>
              <a:rPr lang="en-US" dirty="0"/>
              <a:t> </a:t>
            </a:r>
            <a:r>
              <a:rPr lang="en-US" dirty="0" err="1"/>
              <a:t>dapat</a:t>
            </a:r>
            <a:r>
              <a:rPr lang="en-US" dirty="0"/>
              <a:t> </a:t>
            </a:r>
            <a:r>
              <a:rPr lang="en-US" dirty="0" err="1"/>
              <a:t>menyimpulkan</a:t>
            </a:r>
            <a:r>
              <a:rPr lang="en-US" dirty="0"/>
              <a:t> </a:t>
            </a:r>
            <a:r>
              <a:rPr lang="en-US" dirty="0" err="1"/>
              <a:t>bahwa</a:t>
            </a:r>
            <a:r>
              <a:rPr lang="en-US" dirty="0"/>
              <a:t> </a:t>
            </a:r>
            <a:r>
              <a:rPr lang="en-US" dirty="0" err="1"/>
              <a:t>fluks</a:t>
            </a:r>
            <a:r>
              <a:rPr lang="en-US" dirty="0"/>
              <a:t> </a:t>
            </a:r>
            <a:r>
              <a:rPr lang="en-US" dirty="0" err="1"/>
              <a:t>magnetik</a:t>
            </a:r>
            <a:r>
              <a:rPr lang="en-US" dirty="0"/>
              <a:t> yang </a:t>
            </a:r>
            <a:r>
              <a:rPr lang="en-US" dirty="0" err="1"/>
              <a:t>berubah</a:t>
            </a:r>
            <a:r>
              <a:rPr lang="en-US" dirty="0"/>
              <a:t> </a:t>
            </a:r>
            <a:r>
              <a:rPr lang="en-US" dirty="0" err="1"/>
              <a:t>terhadap</a:t>
            </a:r>
            <a:r>
              <a:rPr lang="en-US" dirty="0"/>
              <a:t> </a:t>
            </a:r>
            <a:r>
              <a:rPr lang="en-US" dirty="0" err="1"/>
              <a:t>waktu</a:t>
            </a:r>
            <a:r>
              <a:rPr lang="en-US" dirty="0"/>
              <a:t> </a:t>
            </a:r>
            <a:r>
              <a:rPr lang="en-US" dirty="0" err="1"/>
              <a:t>bisa</a:t>
            </a:r>
            <a:r>
              <a:rPr lang="en-US" dirty="0"/>
              <a:t> </a:t>
            </a:r>
            <a:r>
              <a:rPr lang="en-US" dirty="0" err="1"/>
              <a:t>disebabkan</a:t>
            </a:r>
            <a:r>
              <a:rPr lang="en-US" dirty="0"/>
              <a:t> </a:t>
            </a:r>
            <a:r>
              <a:rPr lang="en-US" dirty="0" err="1"/>
              <a:t>oleh</a:t>
            </a:r>
            <a:r>
              <a:rPr lang="en-US" dirty="0"/>
              <a:t>  : </a:t>
            </a:r>
          </a:p>
        </p:txBody>
      </p:sp>
      <p:sp>
        <p:nvSpPr>
          <p:cNvPr id="10" name="Text Box 6"/>
          <p:cNvSpPr txBox="1">
            <a:spLocks noChangeArrowheads="1"/>
          </p:cNvSpPr>
          <p:nvPr/>
        </p:nvSpPr>
        <p:spPr bwMode="auto">
          <a:xfrm>
            <a:off x="5347854" y="4479950"/>
            <a:ext cx="6626431" cy="1615827"/>
          </a:xfrm>
          <a:prstGeom prst="rect">
            <a:avLst/>
          </a:prstGeom>
          <a:noFill/>
          <a:ln w="9525">
            <a:noFill/>
            <a:miter lim="800000"/>
            <a:headEnd/>
            <a:tailEnd/>
          </a:ln>
          <a:effectLst/>
        </p:spPr>
        <p:txBody>
          <a:bodyPr wrap="square">
            <a:spAutoFit/>
          </a:bodyPr>
          <a:lstStyle/>
          <a:p>
            <a:pPr marL="285750" indent="-285750">
              <a:lnSpc>
                <a:spcPct val="90000"/>
              </a:lnSpc>
              <a:spcBef>
                <a:spcPct val="50000"/>
              </a:spcBef>
              <a:buFontTx/>
              <a:buChar char="•"/>
            </a:pPr>
            <a:r>
              <a:rPr lang="en-US" dirty="0"/>
              <a:t>Medan yang </a:t>
            </a:r>
            <a:r>
              <a:rPr lang="en-US" dirty="0" err="1"/>
              <a:t>berubah</a:t>
            </a:r>
            <a:r>
              <a:rPr lang="en-US" dirty="0"/>
              <a:t> </a:t>
            </a:r>
            <a:r>
              <a:rPr lang="en-US" dirty="0" err="1"/>
              <a:t>terhadap</a:t>
            </a:r>
            <a:r>
              <a:rPr lang="en-US" dirty="0"/>
              <a:t> </a:t>
            </a:r>
            <a:r>
              <a:rPr lang="en-US" dirty="0" err="1"/>
              <a:t>waktu</a:t>
            </a:r>
            <a:endParaRPr lang="en-US" dirty="0"/>
          </a:p>
          <a:p>
            <a:pPr marL="285750" indent="-285750">
              <a:lnSpc>
                <a:spcPct val="90000"/>
              </a:lnSpc>
              <a:spcBef>
                <a:spcPct val="50000"/>
              </a:spcBef>
              <a:buFontTx/>
              <a:buChar char="•"/>
            </a:pPr>
            <a:r>
              <a:rPr lang="en-US" dirty="0" err="1"/>
              <a:t>Luas</a:t>
            </a:r>
            <a:r>
              <a:rPr lang="en-US" dirty="0"/>
              <a:t> </a:t>
            </a:r>
            <a:r>
              <a:rPr lang="en-US" dirty="0" err="1"/>
              <a:t>bidang</a:t>
            </a:r>
            <a:r>
              <a:rPr lang="en-US" dirty="0"/>
              <a:t> (yang </a:t>
            </a:r>
            <a:r>
              <a:rPr lang="en-US" dirty="0" err="1"/>
              <a:t>ditembus</a:t>
            </a:r>
            <a:r>
              <a:rPr lang="en-US" dirty="0"/>
              <a:t> </a:t>
            </a:r>
            <a:r>
              <a:rPr lang="en-US" dirty="0" err="1"/>
              <a:t>medan</a:t>
            </a:r>
            <a:r>
              <a:rPr lang="en-US" dirty="0"/>
              <a:t> magnet) </a:t>
            </a:r>
            <a:r>
              <a:rPr lang="en-US" dirty="0" err="1"/>
              <a:t>berubah</a:t>
            </a:r>
            <a:r>
              <a:rPr lang="en-US" dirty="0"/>
              <a:t> </a:t>
            </a:r>
            <a:r>
              <a:rPr lang="en-US" dirty="0" err="1"/>
              <a:t>terhadap</a:t>
            </a:r>
            <a:r>
              <a:rPr lang="en-US" dirty="0"/>
              <a:t> </a:t>
            </a:r>
            <a:r>
              <a:rPr lang="en-US" dirty="0" err="1"/>
              <a:t>waktu</a:t>
            </a:r>
            <a:r>
              <a:rPr lang="en-US" dirty="0"/>
              <a:t> </a:t>
            </a:r>
            <a:r>
              <a:rPr lang="en-US" dirty="0">
                <a:sym typeface="Symbol" pitchFamily="18" charset="2"/>
              </a:rPr>
              <a:t> </a:t>
            </a:r>
            <a:r>
              <a:rPr lang="en-US" b="1" dirty="0" err="1">
                <a:sym typeface="Symbol" pitchFamily="18" charset="2"/>
              </a:rPr>
              <a:t>Jarang</a:t>
            </a:r>
            <a:r>
              <a:rPr lang="en-US" b="1" dirty="0">
                <a:sym typeface="Symbol" pitchFamily="18" charset="2"/>
              </a:rPr>
              <a:t> !!</a:t>
            </a:r>
            <a:endParaRPr lang="en-US" dirty="0">
              <a:sym typeface="Symbol" pitchFamily="18" charset="2"/>
            </a:endParaRPr>
          </a:p>
          <a:p>
            <a:pPr marL="285750" indent="-285750">
              <a:lnSpc>
                <a:spcPct val="90000"/>
              </a:lnSpc>
              <a:spcBef>
                <a:spcPct val="50000"/>
              </a:spcBef>
              <a:buFontTx/>
              <a:buChar char="•"/>
            </a:pPr>
            <a:r>
              <a:rPr lang="en-US" dirty="0" err="1">
                <a:sym typeface="Symbol" pitchFamily="18" charset="2"/>
              </a:rPr>
              <a:t>Sudut</a:t>
            </a:r>
            <a:r>
              <a:rPr lang="en-US" dirty="0">
                <a:sym typeface="Symbol" pitchFamily="18" charset="2"/>
              </a:rPr>
              <a:t> </a:t>
            </a:r>
            <a:r>
              <a:rPr lang="en-US" dirty="0" err="1">
                <a:sym typeface="Symbol" pitchFamily="18" charset="2"/>
              </a:rPr>
              <a:t>berubah</a:t>
            </a:r>
            <a:r>
              <a:rPr lang="en-US" dirty="0">
                <a:sym typeface="Symbol" pitchFamily="18" charset="2"/>
              </a:rPr>
              <a:t> </a:t>
            </a:r>
            <a:r>
              <a:rPr lang="en-US" dirty="0" err="1">
                <a:sym typeface="Symbol" pitchFamily="18" charset="2"/>
              </a:rPr>
              <a:t>terhadap</a:t>
            </a:r>
            <a:r>
              <a:rPr lang="en-US" dirty="0">
                <a:sym typeface="Symbol" pitchFamily="18" charset="2"/>
              </a:rPr>
              <a:t> </a:t>
            </a:r>
            <a:r>
              <a:rPr lang="en-US" dirty="0" err="1">
                <a:sym typeface="Symbol" pitchFamily="18" charset="2"/>
              </a:rPr>
              <a:t>waktu</a:t>
            </a:r>
            <a:r>
              <a:rPr lang="en-US" dirty="0">
                <a:sym typeface="Symbol" pitchFamily="18" charset="2"/>
              </a:rPr>
              <a:t>  </a:t>
            </a:r>
            <a:r>
              <a:rPr lang="en-US" b="1" dirty="0">
                <a:sym typeface="Symbol" pitchFamily="18" charset="2"/>
              </a:rPr>
              <a:t>Paling </a:t>
            </a:r>
            <a:r>
              <a:rPr lang="en-US" b="1" dirty="0" err="1">
                <a:sym typeface="Symbol" pitchFamily="18" charset="2"/>
              </a:rPr>
              <a:t>banyak</a:t>
            </a:r>
            <a:r>
              <a:rPr lang="en-US" b="1" dirty="0">
                <a:sym typeface="Symbol" pitchFamily="18" charset="2"/>
              </a:rPr>
              <a:t> </a:t>
            </a:r>
            <a:r>
              <a:rPr lang="en-US" b="1" dirty="0" err="1">
                <a:sym typeface="Symbol" pitchFamily="18" charset="2"/>
              </a:rPr>
              <a:t>dilakukan</a:t>
            </a:r>
            <a:r>
              <a:rPr lang="en-US" dirty="0">
                <a:sym typeface="Symbol" pitchFamily="18" charset="2"/>
              </a:rPr>
              <a:t> </a:t>
            </a:r>
            <a:r>
              <a:rPr lang="en-US" dirty="0" err="1">
                <a:sym typeface="Symbol" pitchFamily="18" charset="2"/>
              </a:rPr>
              <a:t>karena</a:t>
            </a:r>
            <a:r>
              <a:rPr lang="en-US" dirty="0">
                <a:sym typeface="Symbol" pitchFamily="18" charset="2"/>
              </a:rPr>
              <a:t> </a:t>
            </a:r>
            <a:r>
              <a:rPr lang="en-US" dirty="0" err="1">
                <a:sym typeface="Symbol" pitchFamily="18" charset="2"/>
              </a:rPr>
              <a:t>tinggal</a:t>
            </a:r>
            <a:r>
              <a:rPr lang="en-US" dirty="0">
                <a:sym typeface="Symbol" pitchFamily="18" charset="2"/>
              </a:rPr>
              <a:t> </a:t>
            </a:r>
            <a:r>
              <a:rPr lang="en-US" dirty="0" err="1">
                <a:sym typeface="Symbol" pitchFamily="18" charset="2"/>
              </a:rPr>
              <a:t>memutar</a:t>
            </a:r>
            <a:r>
              <a:rPr lang="en-US" dirty="0">
                <a:sym typeface="Symbol" pitchFamily="18" charset="2"/>
              </a:rPr>
              <a:t> loop </a:t>
            </a:r>
            <a:r>
              <a:rPr lang="en-US" dirty="0" err="1">
                <a:sym typeface="Symbol" pitchFamily="18" charset="2"/>
              </a:rPr>
              <a:t>saja</a:t>
            </a:r>
            <a:endParaRPr lang="en-US" dirty="0">
              <a:sym typeface="Symbol" pitchFamily="18" charset="2"/>
            </a:endParaRPr>
          </a:p>
        </p:txBody>
      </p:sp>
      <p:sp>
        <p:nvSpPr>
          <p:cNvPr id="11" name="Text Box 7"/>
          <p:cNvSpPr txBox="1">
            <a:spLocks noChangeArrowheads="1"/>
          </p:cNvSpPr>
          <p:nvPr/>
        </p:nvSpPr>
        <p:spPr bwMode="auto">
          <a:xfrm>
            <a:off x="713525" y="2466518"/>
            <a:ext cx="3657600" cy="396875"/>
          </a:xfrm>
          <a:prstGeom prst="rect">
            <a:avLst/>
          </a:prstGeom>
          <a:noFill/>
          <a:ln w="9525">
            <a:noFill/>
            <a:miter lim="800000"/>
            <a:headEnd/>
            <a:tailEnd/>
          </a:ln>
          <a:effectLst/>
        </p:spPr>
        <p:txBody>
          <a:bodyPr>
            <a:spAutoFit/>
          </a:bodyPr>
          <a:lstStyle/>
          <a:p>
            <a:pPr>
              <a:spcBef>
                <a:spcPct val="50000"/>
              </a:spcBef>
            </a:pPr>
            <a:r>
              <a:rPr lang="en-US" b="1" dirty="0" err="1"/>
              <a:t>Lihat</a:t>
            </a:r>
            <a:r>
              <a:rPr lang="en-US" b="1" dirty="0"/>
              <a:t> </a:t>
            </a:r>
            <a:r>
              <a:rPr lang="en-US" b="1" dirty="0" err="1"/>
              <a:t>gambar</a:t>
            </a:r>
            <a:r>
              <a:rPr lang="en-US" b="1" dirty="0"/>
              <a:t>  </a:t>
            </a:r>
            <a:r>
              <a:rPr lang="en-US" b="1" dirty="0" err="1"/>
              <a:t>berikut</a:t>
            </a:r>
            <a:r>
              <a:rPr lang="en-US" b="1" dirty="0"/>
              <a:t>...</a:t>
            </a:r>
          </a:p>
        </p:txBody>
      </p:sp>
      <p:graphicFrame>
        <p:nvGraphicFramePr>
          <p:cNvPr id="12" name="Object 11"/>
          <p:cNvGraphicFramePr>
            <a:graphicFrameLocks noChangeAspect="1"/>
          </p:cNvGraphicFramePr>
          <p:nvPr>
            <p:extLst>
              <p:ext uri="{D42A27DB-BD31-4B8C-83A1-F6EECF244321}">
                <p14:modId xmlns:p14="http://schemas.microsoft.com/office/powerpoint/2010/main" val="3880408432"/>
              </p:ext>
            </p:extLst>
          </p:nvPr>
        </p:nvGraphicFramePr>
        <p:xfrm>
          <a:off x="779029" y="3073706"/>
          <a:ext cx="4568825" cy="2546702"/>
        </p:xfrm>
        <a:graphic>
          <a:graphicData uri="http://schemas.openxmlformats.org/presentationml/2006/ole">
            <mc:AlternateContent xmlns:mc="http://schemas.openxmlformats.org/markup-compatibility/2006">
              <mc:Choice xmlns:v="urn:schemas-microsoft-com:vml" Requires="v">
                <p:oleObj spid="_x0000_s17441" name="VISIO" r:id="rId8" imgW="3065400" imgH="1710360" progId="Visio.Drawing.11">
                  <p:embed/>
                </p:oleObj>
              </mc:Choice>
              <mc:Fallback>
                <p:oleObj name="VISIO" r:id="rId8" imgW="3065400" imgH="171036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29" y="3073706"/>
                        <a:ext cx="4568825" cy="254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0578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POKOK BAHASAN</a:t>
            </a:r>
            <a:endParaRPr lang="id-ID" dirty="0"/>
          </a:p>
        </p:txBody>
      </p:sp>
      <p:sp>
        <p:nvSpPr>
          <p:cNvPr id="3" name="Content Placeholder 2"/>
          <p:cNvSpPr>
            <a:spLocks noGrp="1"/>
          </p:cNvSpPr>
          <p:nvPr>
            <p:ph idx="1"/>
          </p:nvPr>
        </p:nvSpPr>
        <p:spPr>
          <a:xfrm>
            <a:off x="1097280" y="1887299"/>
            <a:ext cx="10058400" cy="4023360"/>
          </a:xfrm>
        </p:spPr>
        <p:txBody>
          <a:bodyPr>
            <a:normAutofit/>
          </a:bodyPr>
          <a:lstStyle/>
          <a:p>
            <a:pPr marL="366713" indent="-366713">
              <a:buClrTx/>
              <a:buFont typeface="Wingdings" pitchFamily="2" charset="2"/>
              <a:buChar char="q"/>
            </a:pPr>
            <a:r>
              <a:rPr lang="id-ID" sz="2400" dirty="0" smtClean="0"/>
              <a:t>MUATAN LISTRIK</a:t>
            </a:r>
          </a:p>
          <a:p>
            <a:pPr marL="366713" indent="-366713">
              <a:buClrTx/>
              <a:buFont typeface="Wingdings" pitchFamily="2" charset="2"/>
              <a:buChar char="q"/>
            </a:pPr>
            <a:r>
              <a:rPr lang="id-ID" sz="2400" dirty="0" smtClean="0"/>
              <a:t>RAPAT MUATAN DAN TOTAL MUATAN</a:t>
            </a:r>
          </a:p>
          <a:p>
            <a:pPr marL="366713" indent="-366713">
              <a:buClrTx/>
              <a:buFont typeface="Wingdings" pitchFamily="2" charset="2"/>
              <a:buChar char="q"/>
            </a:pPr>
            <a:r>
              <a:rPr lang="id-ID" sz="2400" dirty="0" smtClean="0"/>
              <a:t>ARUS LISTRIK</a:t>
            </a:r>
          </a:p>
          <a:p>
            <a:pPr marL="366713" indent="-366713">
              <a:buClrTx/>
              <a:buFont typeface="Wingdings" pitchFamily="2" charset="2"/>
              <a:buChar char="q"/>
            </a:pPr>
            <a:r>
              <a:rPr lang="id-ID" sz="2400" dirty="0" smtClean="0"/>
              <a:t>RAPAT ARUS DAN ARUS TOTAL</a:t>
            </a:r>
          </a:p>
          <a:p>
            <a:pPr marL="366713" indent="-366713">
              <a:buClrTx/>
              <a:buFont typeface="Wingdings" pitchFamily="2" charset="2"/>
              <a:buChar char="q"/>
            </a:pPr>
            <a:r>
              <a:rPr lang="id-ID" sz="2400" dirty="0" smtClean="0"/>
              <a:t>TEORI MEDAN ELEKTROMAGNETIKA</a:t>
            </a:r>
          </a:p>
          <a:p>
            <a:pPr marL="366713" indent="-366713">
              <a:buClrTx/>
              <a:buFont typeface="Wingdings" pitchFamily="2" charset="2"/>
              <a:buChar char="q"/>
            </a:pPr>
            <a:r>
              <a:rPr lang="id-ID" sz="2400" dirty="0" smtClean="0"/>
              <a:t>PERSAMAAN MAXWELL DAN ARTI FISISNYA</a:t>
            </a:r>
          </a:p>
          <a:p>
            <a:pPr marL="366713" indent="-366713">
              <a:buClrTx/>
              <a:buFont typeface="Wingdings" pitchFamily="2" charset="2"/>
              <a:buChar char="q"/>
            </a:pPr>
            <a:r>
              <a:rPr lang="id-ID" sz="2400" dirty="0" smtClean="0"/>
              <a:t>PERSAMAAN MAXWELL BENTUK INTEGRAL DAN BENTUK DIFERENSIAL</a:t>
            </a:r>
          </a:p>
          <a:p>
            <a:pPr>
              <a:buClrTx/>
              <a:buFont typeface="Wingdings" pitchFamily="2" charset="2"/>
              <a:buChar char="q"/>
            </a:pPr>
            <a:endParaRPr lang="id-ID"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413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2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43030" y="1766480"/>
            <a:ext cx="100964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  </a:t>
            </a:r>
            <a:r>
              <a:rPr lang="en-US" sz="2000" b="1" dirty="0" err="1" smtClean="0">
                <a:solidFill>
                  <a:srgbClr val="0B02BE"/>
                </a:solidFill>
              </a:rPr>
              <a:t>Hukum</a:t>
            </a:r>
            <a:r>
              <a:rPr lang="en-US" sz="2000" b="1" dirty="0" smtClean="0">
                <a:solidFill>
                  <a:srgbClr val="0B02BE"/>
                </a:solidFill>
              </a:rPr>
              <a:t> Faraday</a:t>
            </a:r>
            <a:endParaRPr lang="en-US" sz="2000" b="1" dirty="0">
              <a:solidFill>
                <a:srgbClr val="0B02BE"/>
              </a:solidFill>
            </a:endParaRPr>
          </a:p>
        </p:txBody>
      </p:sp>
      <p:grpSp>
        <p:nvGrpSpPr>
          <p:cNvPr id="7" name="Group 6"/>
          <p:cNvGrpSpPr>
            <a:grpSpLocks/>
          </p:cNvGrpSpPr>
          <p:nvPr/>
        </p:nvGrpSpPr>
        <p:grpSpPr bwMode="auto">
          <a:xfrm>
            <a:off x="1524030" y="2604680"/>
            <a:ext cx="3962400" cy="990600"/>
            <a:chOff x="528" y="2112"/>
            <a:chExt cx="2640" cy="624"/>
          </a:xfrm>
        </p:grpSpPr>
        <p:sp>
          <p:nvSpPr>
            <p:cNvPr id="8" name="Rectangle 4"/>
            <p:cNvSpPr>
              <a:spLocks noChangeArrowheads="1"/>
            </p:cNvSpPr>
            <p:nvPr/>
          </p:nvSpPr>
          <p:spPr bwMode="auto">
            <a:xfrm>
              <a:off x="528" y="2112"/>
              <a:ext cx="2640" cy="624"/>
            </a:xfrm>
            <a:prstGeom prst="rect">
              <a:avLst/>
            </a:prstGeom>
            <a:solidFill>
              <a:srgbClr val="66FF33">
                <a:alpha val="56000"/>
              </a:srgbClr>
            </a:solidFill>
            <a:ln w="9525">
              <a:solidFill>
                <a:schemeClr val="tx1"/>
              </a:solidFill>
              <a:miter lim="800000"/>
              <a:headEnd/>
              <a:tailEnd/>
            </a:ln>
            <a:effectLst/>
          </p:spPr>
          <p:txBody>
            <a:bodyPr wrap="none" anchor="ctr"/>
            <a:lstStyle/>
            <a:p>
              <a:endParaRPr lang="en-US"/>
            </a:p>
          </p:txBody>
        </p:sp>
        <p:graphicFrame>
          <p:nvGraphicFramePr>
            <p:cNvPr id="9" name="Object 5"/>
            <p:cNvGraphicFramePr>
              <a:graphicFrameLocks noChangeAspect="1"/>
            </p:cNvGraphicFramePr>
            <p:nvPr/>
          </p:nvGraphicFramePr>
          <p:xfrm>
            <a:off x="2448" y="2152"/>
            <a:ext cx="604" cy="536"/>
          </p:xfrm>
          <a:graphic>
            <a:graphicData uri="http://schemas.openxmlformats.org/presentationml/2006/ole">
              <mc:AlternateContent xmlns:mc="http://schemas.openxmlformats.org/markup-compatibility/2006">
                <mc:Choice xmlns:v="urn:schemas-microsoft-com:vml" Requires="v">
                  <p:oleObj spid="_x0000_s18504" name="Equation" r:id="rId6" imgW="444240" imgH="393480" progId="Equation.3">
                    <p:embed/>
                  </p:oleObj>
                </mc:Choice>
                <mc:Fallback>
                  <p:oleObj name="Equation" r:id="rId6" imgW="44424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8" y="2152"/>
                          <a:ext cx="604" cy="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6"/>
            <p:cNvSpPr txBox="1">
              <a:spLocks noChangeArrowheads="1"/>
            </p:cNvSpPr>
            <p:nvPr/>
          </p:nvSpPr>
          <p:spPr bwMode="auto">
            <a:xfrm>
              <a:off x="624" y="2248"/>
              <a:ext cx="1968" cy="288"/>
            </a:xfrm>
            <a:prstGeom prst="rect">
              <a:avLst/>
            </a:prstGeom>
            <a:noFill/>
            <a:ln w="9525">
              <a:noFill/>
              <a:miter lim="800000"/>
              <a:headEnd/>
              <a:tailEnd/>
            </a:ln>
            <a:effectLst/>
          </p:spPr>
          <p:txBody>
            <a:bodyPr>
              <a:spAutoFit/>
            </a:bodyPr>
            <a:lstStyle/>
            <a:p>
              <a:pPr>
                <a:spcBef>
                  <a:spcPct val="50000"/>
                </a:spcBef>
              </a:pPr>
              <a:r>
                <a:rPr lang="en-US" sz="2400"/>
                <a:t>electromotance force</a:t>
              </a:r>
            </a:p>
          </p:txBody>
        </p:sp>
      </p:grpSp>
      <p:graphicFrame>
        <p:nvGraphicFramePr>
          <p:cNvPr id="11" name="Object 7"/>
          <p:cNvGraphicFramePr>
            <a:graphicFrameLocks noChangeAspect="1"/>
          </p:cNvGraphicFramePr>
          <p:nvPr>
            <p:extLst>
              <p:ext uri="{D42A27DB-BD31-4B8C-83A1-F6EECF244321}">
                <p14:modId xmlns:p14="http://schemas.microsoft.com/office/powerpoint/2010/main" val="966643632"/>
              </p:ext>
            </p:extLst>
          </p:nvPr>
        </p:nvGraphicFramePr>
        <p:xfrm>
          <a:off x="6019830" y="2901589"/>
          <a:ext cx="1406525" cy="533400"/>
        </p:xfrm>
        <a:graphic>
          <a:graphicData uri="http://schemas.openxmlformats.org/presentationml/2006/ole">
            <mc:AlternateContent xmlns:mc="http://schemas.openxmlformats.org/markup-compatibility/2006">
              <mc:Choice xmlns:v="urn:schemas-microsoft-com:vml" Requires="v">
                <p:oleObj spid="_x0000_s18505" name="Equation" r:id="rId8" imgW="736560" imgH="279360" progId="Equation.3">
                  <p:embed/>
                </p:oleObj>
              </mc:Choice>
              <mc:Fallback>
                <p:oleObj name="Equation" r:id="rId8" imgW="736560" imgH="2793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30" y="2901589"/>
                        <a:ext cx="14065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8"/>
          <p:cNvSpPr txBox="1">
            <a:spLocks noChangeArrowheads="1"/>
          </p:cNvSpPr>
          <p:nvPr/>
        </p:nvSpPr>
        <p:spPr bwMode="auto">
          <a:xfrm>
            <a:off x="1066830" y="2147480"/>
            <a:ext cx="3352800" cy="396875"/>
          </a:xfrm>
          <a:prstGeom prst="rect">
            <a:avLst/>
          </a:prstGeom>
          <a:noFill/>
          <a:ln w="9525">
            <a:noFill/>
            <a:miter lim="800000"/>
            <a:headEnd/>
            <a:tailEnd/>
          </a:ln>
          <a:effectLst/>
        </p:spPr>
        <p:txBody>
          <a:bodyPr>
            <a:spAutoFit/>
          </a:bodyPr>
          <a:lstStyle/>
          <a:p>
            <a:pPr marL="400050" indent="-400050">
              <a:spcBef>
                <a:spcPct val="50000"/>
              </a:spcBef>
            </a:pPr>
            <a:r>
              <a:rPr lang="en-US" b="1"/>
              <a:t>Persamaan Faraday !!</a:t>
            </a:r>
          </a:p>
        </p:txBody>
      </p:sp>
      <p:sp>
        <p:nvSpPr>
          <p:cNvPr id="13" name="Line 9"/>
          <p:cNvSpPr>
            <a:spLocks noChangeShapeType="1"/>
          </p:cNvSpPr>
          <p:nvPr/>
        </p:nvSpPr>
        <p:spPr bwMode="auto">
          <a:xfrm>
            <a:off x="5791230" y="2528480"/>
            <a:ext cx="0" cy="1066800"/>
          </a:xfrm>
          <a:prstGeom prst="line">
            <a:avLst/>
          </a:prstGeom>
          <a:noFill/>
          <a:ln w="19050">
            <a:solidFill>
              <a:schemeClr val="tx1"/>
            </a:solidFill>
            <a:round/>
            <a:headEnd/>
            <a:tailEnd/>
          </a:ln>
          <a:effectLst/>
        </p:spPr>
        <p:txBody>
          <a:bodyPr wrap="none" anchor="ctr"/>
          <a:lstStyle/>
          <a:p>
            <a:endParaRPr lang="en-US"/>
          </a:p>
        </p:txBody>
      </p:sp>
      <p:sp>
        <p:nvSpPr>
          <p:cNvPr id="14" name="Text Box 10"/>
          <p:cNvSpPr txBox="1">
            <a:spLocks noChangeArrowheads="1"/>
          </p:cNvSpPr>
          <p:nvPr/>
        </p:nvSpPr>
        <p:spPr bwMode="auto">
          <a:xfrm>
            <a:off x="6019830" y="2504714"/>
            <a:ext cx="3124200" cy="396875"/>
          </a:xfrm>
          <a:prstGeom prst="rect">
            <a:avLst/>
          </a:prstGeom>
          <a:noFill/>
          <a:ln w="9525">
            <a:noFill/>
            <a:miter lim="800000"/>
            <a:headEnd/>
            <a:tailEnd/>
          </a:ln>
          <a:effectLst/>
        </p:spPr>
        <p:txBody>
          <a:bodyPr>
            <a:spAutoFit/>
          </a:bodyPr>
          <a:lstStyle/>
          <a:p>
            <a:pPr>
              <a:spcBef>
                <a:spcPct val="50000"/>
              </a:spcBef>
            </a:pPr>
            <a:r>
              <a:rPr lang="en-US" b="1" dirty="0" err="1"/>
              <a:t>dimana</a:t>
            </a:r>
            <a:r>
              <a:rPr lang="en-US" b="1" dirty="0"/>
              <a:t>, </a:t>
            </a:r>
          </a:p>
        </p:txBody>
      </p:sp>
      <p:sp>
        <p:nvSpPr>
          <p:cNvPr id="15" name="Text Box 11"/>
          <p:cNvSpPr txBox="1">
            <a:spLocks noChangeArrowheads="1"/>
          </p:cNvSpPr>
          <p:nvPr/>
        </p:nvSpPr>
        <p:spPr bwMode="auto">
          <a:xfrm>
            <a:off x="1143030" y="3653609"/>
            <a:ext cx="3124200" cy="396875"/>
          </a:xfrm>
          <a:prstGeom prst="rect">
            <a:avLst/>
          </a:prstGeom>
          <a:noFill/>
          <a:ln w="9525">
            <a:noFill/>
            <a:miter lim="800000"/>
            <a:headEnd/>
            <a:tailEnd/>
          </a:ln>
          <a:effectLst/>
        </p:spPr>
        <p:txBody>
          <a:bodyPr>
            <a:spAutoFit/>
          </a:bodyPr>
          <a:lstStyle/>
          <a:p>
            <a:pPr>
              <a:spcBef>
                <a:spcPct val="50000"/>
              </a:spcBef>
            </a:pPr>
            <a:r>
              <a:rPr lang="en-US" b="1" dirty="0" err="1"/>
              <a:t>Sehingga</a:t>
            </a:r>
            <a:r>
              <a:rPr lang="en-US" b="1" dirty="0"/>
              <a:t>, </a:t>
            </a:r>
          </a:p>
        </p:txBody>
      </p:sp>
      <p:graphicFrame>
        <p:nvGraphicFramePr>
          <p:cNvPr id="16" name="Object 12"/>
          <p:cNvGraphicFramePr>
            <a:graphicFrameLocks noChangeAspect="1"/>
          </p:cNvGraphicFramePr>
          <p:nvPr>
            <p:extLst>
              <p:ext uri="{D42A27DB-BD31-4B8C-83A1-F6EECF244321}">
                <p14:modId xmlns:p14="http://schemas.microsoft.com/office/powerpoint/2010/main" val="3155787394"/>
              </p:ext>
            </p:extLst>
          </p:nvPr>
        </p:nvGraphicFramePr>
        <p:xfrm>
          <a:off x="1524030" y="4050484"/>
          <a:ext cx="3581400" cy="831850"/>
        </p:xfrm>
        <a:graphic>
          <a:graphicData uri="http://schemas.openxmlformats.org/presentationml/2006/ole">
            <mc:AlternateContent xmlns:mc="http://schemas.openxmlformats.org/markup-compatibility/2006">
              <mc:Choice xmlns:v="urn:schemas-microsoft-com:vml" Requires="v">
                <p:oleObj spid="_x0000_s18506" name="Equation" r:id="rId10" imgW="1688760" imgH="393480" progId="Equation.3">
                  <p:embed/>
                </p:oleObj>
              </mc:Choice>
              <mc:Fallback>
                <p:oleObj name="Equation" r:id="rId10" imgW="16887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30" y="4050484"/>
                        <a:ext cx="35814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5"/>
          <p:cNvSpPr txBox="1">
            <a:spLocks noChangeArrowheads="1"/>
          </p:cNvSpPr>
          <p:nvPr/>
        </p:nvSpPr>
        <p:spPr bwMode="auto">
          <a:xfrm>
            <a:off x="5298007" y="3915077"/>
            <a:ext cx="6495772" cy="1560427"/>
          </a:xfrm>
          <a:prstGeom prst="rect">
            <a:avLst/>
          </a:prstGeom>
          <a:noFill/>
          <a:ln w="9525">
            <a:noFill/>
            <a:miter lim="800000"/>
            <a:headEnd/>
            <a:tailEnd/>
          </a:ln>
          <a:effectLst/>
        </p:spPr>
        <p:txBody>
          <a:bodyPr wrap="square">
            <a:spAutoFit/>
          </a:bodyPr>
          <a:lstStyle/>
          <a:p>
            <a:pPr marL="285750" indent="-285750">
              <a:lnSpc>
                <a:spcPct val="80000"/>
              </a:lnSpc>
              <a:spcBef>
                <a:spcPct val="50000"/>
              </a:spcBef>
              <a:buFontTx/>
              <a:buChar char="•"/>
            </a:pPr>
            <a:r>
              <a:rPr lang="en-US" dirty="0" err="1"/>
              <a:t>Tanda</a:t>
            </a:r>
            <a:r>
              <a:rPr lang="en-US" dirty="0"/>
              <a:t> minus (-) </a:t>
            </a:r>
            <a:r>
              <a:rPr lang="en-US" dirty="0" err="1"/>
              <a:t>pada</a:t>
            </a:r>
            <a:r>
              <a:rPr lang="en-US" dirty="0"/>
              <a:t> </a:t>
            </a:r>
            <a:r>
              <a:rPr lang="en-US" dirty="0" err="1"/>
              <a:t>persamaan</a:t>
            </a:r>
            <a:r>
              <a:rPr lang="en-US" dirty="0"/>
              <a:t> Faraday </a:t>
            </a:r>
            <a:r>
              <a:rPr lang="en-US" dirty="0" err="1"/>
              <a:t>berarti</a:t>
            </a:r>
            <a:r>
              <a:rPr lang="en-US" dirty="0"/>
              <a:t> </a:t>
            </a:r>
            <a:r>
              <a:rPr lang="en-US" dirty="0" smtClean="0"/>
              <a:t>: </a:t>
            </a:r>
            <a:r>
              <a:rPr lang="en-US" dirty="0"/>
              <a:t>“ </a:t>
            </a:r>
            <a:r>
              <a:rPr lang="en-US" i="1" dirty="0" err="1"/>
              <a:t>emf</a:t>
            </a:r>
            <a:r>
              <a:rPr lang="en-US" i="1" dirty="0"/>
              <a:t> yang </a:t>
            </a:r>
            <a:r>
              <a:rPr lang="en-US" i="1" dirty="0" err="1"/>
              <a:t>dihasilkan</a:t>
            </a:r>
            <a:r>
              <a:rPr lang="en-US" i="1" dirty="0"/>
              <a:t> </a:t>
            </a:r>
            <a:r>
              <a:rPr lang="en-US" i="1" dirty="0" err="1"/>
              <a:t>sedemikian</a:t>
            </a:r>
            <a:r>
              <a:rPr lang="en-US" i="1" dirty="0"/>
              <a:t> </a:t>
            </a:r>
            <a:r>
              <a:rPr lang="en-US" i="1" dirty="0" err="1"/>
              <a:t>hingga</a:t>
            </a:r>
            <a:r>
              <a:rPr lang="en-US" i="1" dirty="0"/>
              <a:t> </a:t>
            </a:r>
            <a:r>
              <a:rPr lang="en-US" i="1" dirty="0" err="1"/>
              <a:t>jika</a:t>
            </a:r>
            <a:r>
              <a:rPr lang="en-US" i="1" dirty="0"/>
              <a:t> </a:t>
            </a:r>
            <a:r>
              <a:rPr lang="en-US" i="1" dirty="0" err="1"/>
              <a:t>arus</a:t>
            </a:r>
            <a:r>
              <a:rPr lang="en-US" i="1" dirty="0"/>
              <a:t> </a:t>
            </a:r>
            <a:r>
              <a:rPr lang="en-US" i="1" dirty="0" err="1"/>
              <a:t>dihasilkan</a:t>
            </a:r>
            <a:r>
              <a:rPr lang="en-US" i="1" dirty="0"/>
              <a:t> </a:t>
            </a:r>
            <a:r>
              <a:rPr lang="en-US" i="1" dirty="0" err="1"/>
              <a:t>olehnya</a:t>
            </a:r>
            <a:r>
              <a:rPr lang="en-US" i="1" dirty="0"/>
              <a:t>, </a:t>
            </a:r>
            <a:r>
              <a:rPr lang="en-US" i="1" dirty="0" err="1"/>
              <a:t>maka</a:t>
            </a:r>
            <a:r>
              <a:rPr lang="en-US" i="1" dirty="0"/>
              <a:t> </a:t>
            </a:r>
            <a:r>
              <a:rPr lang="en-US" i="1" dirty="0" err="1"/>
              <a:t>fluks</a:t>
            </a:r>
            <a:r>
              <a:rPr lang="en-US" i="1" dirty="0"/>
              <a:t> yang </a:t>
            </a:r>
            <a:r>
              <a:rPr lang="en-US" i="1" dirty="0" err="1"/>
              <a:t>disebabkan</a:t>
            </a:r>
            <a:r>
              <a:rPr lang="en-US" i="1" dirty="0"/>
              <a:t> </a:t>
            </a:r>
            <a:r>
              <a:rPr lang="en-US" i="1" dirty="0" err="1"/>
              <a:t>arus</a:t>
            </a:r>
            <a:r>
              <a:rPr lang="en-US" i="1" dirty="0"/>
              <a:t> </a:t>
            </a:r>
            <a:r>
              <a:rPr lang="en-US" i="1" dirty="0" err="1"/>
              <a:t>ini</a:t>
            </a:r>
            <a:r>
              <a:rPr lang="en-US" i="1" dirty="0"/>
              <a:t> </a:t>
            </a:r>
            <a:r>
              <a:rPr lang="en-US" i="1" dirty="0" err="1"/>
              <a:t>akan</a:t>
            </a:r>
            <a:r>
              <a:rPr lang="en-US" i="1" dirty="0"/>
              <a:t> </a:t>
            </a:r>
            <a:r>
              <a:rPr lang="en-US" i="1" dirty="0" err="1"/>
              <a:t>cenderung</a:t>
            </a:r>
            <a:r>
              <a:rPr lang="en-US" i="1" dirty="0"/>
              <a:t> </a:t>
            </a:r>
            <a:r>
              <a:rPr lang="en-US" i="1" dirty="0" err="1"/>
              <a:t>melawan</a:t>
            </a:r>
            <a:r>
              <a:rPr lang="en-US" i="1" dirty="0"/>
              <a:t> </a:t>
            </a:r>
            <a:r>
              <a:rPr lang="en-US" i="1" dirty="0" err="1"/>
              <a:t>perubahan</a:t>
            </a:r>
            <a:r>
              <a:rPr lang="en-US" i="1" dirty="0"/>
              <a:t> </a:t>
            </a:r>
            <a:r>
              <a:rPr lang="en-US" i="1" dirty="0" err="1"/>
              <a:t>fluks</a:t>
            </a:r>
            <a:r>
              <a:rPr lang="en-US" i="1" dirty="0"/>
              <a:t> </a:t>
            </a:r>
            <a:r>
              <a:rPr lang="en-US" i="1" dirty="0" err="1"/>
              <a:t>asal</a:t>
            </a:r>
            <a:r>
              <a:rPr lang="en-US" i="1" dirty="0"/>
              <a:t> “ </a:t>
            </a:r>
          </a:p>
          <a:p>
            <a:pPr marL="285750" indent="-285750">
              <a:lnSpc>
                <a:spcPct val="80000"/>
              </a:lnSpc>
              <a:spcBef>
                <a:spcPct val="50000"/>
              </a:spcBef>
              <a:buFontTx/>
              <a:buChar char="•"/>
            </a:pPr>
            <a:r>
              <a:rPr lang="en-US" dirty="0" err="1"/>
              <a:t>emf</a:t>
            </a:r>
            <a:r>
              <a:rPr lang="en-US" dirty="0"/>
              <a:t> </a:t>
            </a:r>
            <a:r>
              <a:rPr lang="en-US" dirty="0" err="1"/>
              <a:t>juga</a:t>
            </a:r>
            <a:r>
              <a:rPr lang="en-US" dirty="0"/>
              <a:t> </a:t>
            </a:r>
            <a:r>
              <a:rPr lang="en-US" dirty="0" err="1"/>
              <a:t>berbanding</a:t>
            </a:r>
            <a:r>
              <a:rPr lang="en-US" dirty="0"/>
              <a:t> </a:t>
            </a:r>
            <a:r>
              <a:rPr lang="en-US" dirty="0" err="1"/>
              <a:t>lurus</a:t>
            </a:r>
            <a:r>
              <a:rPr lang="en-US" dirty="0"/>
              <a:t> </a:t>
            </a:r>
            <a:r>
              <a:rPr lang="en-US" dirty="0" err="1"/>
              <a:t>terhadap</a:t>
            </a:r>
            <a:r>
              <a:rPr lang="en-US" dirty="0"/>
              <a:t> </a:t>
            </a:r>
            <a:r>
              <a:rPr lang="en-US" dirty="0" err="1"/>
              <a:t>jumlah</a:t>
            </a:r>
            <a:r>
              <a:rPr lang="en-US" dirty="0"/>
              <a:t> </a:t>
            </a:r>
            <a:r>
              <a:rPr lang="en-US" dirty="0" err="1"/>
              <a:t>lilitan</a:t>
            </a:r>
            <a:r>
              <a:rPr lang="en-US" dirty="0"/>
              <a:t> N, </a:t>
            </a:r>
            <a:r>
              <a:rPr lang="en-US" dirty="0" err="1"/>
              <a:t>sehingga</a:t>
            </a:r>
            <a:r>
              <a:rPr lang="en-US" dirty="0"/>
              <a:t> </a:t>
            </a:r>
            <a:r>
              <a:rPr lang="en-US" dirty="0" err="1"/>
              <a:t>dapat</a:t>
            </a:r>
            <a:r>
              <a:rPr lang="en-US" dirty="0"/>
              <a:t> </a:t>
            </a:r>
            <a:r>
              <a:rPr lang="en-US" dirty="0" err="1"/>
              <a:t>dinyatakan</a:t>
            </a:r>
            <a:r>
              <a:rPr lang="en-US" dirty="0"/>
              <a:t> : </a:t>
            </a:r>
          </a:p>
        </p:txBody>
      </p:sp>
      <p:graphicFrame>
        <p:nvGraphicFramePr>
          <p:cNvPr id="18" name="Object 18"/>
          <p:cNvGraphicFramePr>
            <a:graphicFrameLocks noChangeAspect="1"/>
          </p:cNvGraphicFramePr>
          <p:nvPr>
            <p:extLst>
              <p:ext uri="{D42A27DB-BD31-4B8C-83A1-F6EECF244321}">
                <p14:modId xmlns:p14="http://schemas.microsoft.com/office/powerpoint/2010/main" val="3758593131"/>
              </p:ext>
            </p:extLst>
          </p:nvPr>
        </p:nvGraphicFramePr>
        <p:xfrm>
          <a:off x="5729544" y="5542445"/>
          <a:ext cx="1382455" cy="667392"/>
        </p:xfrm>
        <a:graphic>
          <a:graphicData uri="http://schemas.openxmlformats.org/presentationml/2006/ole">
            <mc:AlternateContent xmlns:mc="http://schemas.openxmlformats.org/markup-compatibility/2006">
              <mc:Choice xmlns:v="urn:schemas-microsoft-com:vml" Requires="v">
                <p:oleObj spid="_x0000_s18507" name="Equation" r:id="rId12" imgW="863280" imgH="393480" progId="Equation.3">
                  <p:embed/>
                </p:oleObj>
              </mc:Choice>
              <mc:Fallback>
                <p:oleObj name="Equation" r:id="rId12" imgW="86328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9544" y="5542445"/>
                        <a:ext cx="1382455" cy="667392"/>
                      </a:xfrm>
                      <a:prstGeom prst="rect">
                        <a:avLst/>
                      </a:prstGeom>
                      <a:noFill/>
                      <a:ln w="9525">
                        <a:solidFill>
                          <a:schemeClr val="tx1"/>
                        </a:solidFill>
                        <a:miter lim="800000"/>
                        <a:headEnd/>
                        <a:tailEnd/>
                      </a:ln>
                      <a:extLst/>
                    </p:spPr>
                  </p:pic>
                </p:oleObj>
              </mc:Fallback>
            </mc:AlternateContent>
          </a:graphicData>
        </a:graphic>
      </p:graphicFrame>
      <p:sp>
        <p:nvSpPr>
          <p:cNvPr id="19" name="Text Box 13"/>
          <p:cNvSpPr txBox="1">
            <a:spLocks noChangeArrowheads="1"/>
          </p:cNvSpPr>
          <p:nvPr/>
        </p:nvSpPr>
        <p:spPr bwMode="auto">
          <a:xfrm>
            <a:off x="7612752" y="2924447"/>
            <a:ext cx="1374775" cy="396875"/>
          </a:xfrm>
          <a:prstGeom prst="rect">
            <a:avLst/>
          </a:prstGeom>
          <a:noFill/>
          <a:ln w="9525">
            <a:noFill/>
            <a:miter lim="800000"/>
            <a:headEnd/>
            <a:tailEnd/>
          </a:ln>
          <a:effectLst/>
        </p:spPr>
        <p:txBody>
          <a:bodyPr>
            <a:spAutoFit/>
          </a:bodyPr>
          <a:lstStyle/>
          <a:p>
            <a:pPr>
              <a:spcBef>
                <a:spcPct val="50000"/>
              </a:spcBef>
            </a:pPr>
            <a:r>
              <a:rPr lang="en-US" b="1" dirty="0" err="1"/>
              <a:t>dan</a:t>
            </a:r>
            <a:endParaRPr lang="en-US" b="1" dirty="0"/>
          </a:p>
        </p:txBody>
      </p:sp>
      <p:graphicFrame>
        <p:nvGraphicFramePr>
          <p:cNvPr id="20" name="Object 14"/>
          <p:cNvGraphicFramePr>
            <a:graphicFrameLocks noChangeAspect="1"/>
          </p:cNvGraphicFramePr>
          <p:nvPr>
            <p:extLst>
              <p:ext uri="{D42A27DB-BD31-4B8C-83A1-F6EECF244321}">
                <p14:modId xmlns:p14="http://schemas.microsoft.com/office/powerpoint/2010/main" val="3176597478"/>
              </p:ext>
            </p:extLst>
          </p:nvPr>
        </p:nvGraphicFramePr>
        <p:xfrm>
          <a:off x="8279502" y="2864122"/>
          <a:ext cx="1771650" cy="533400"/>
        </p:xfrm>
        <a:graphic>
          <a:graphicData uri="http://schemas.openxmlformats.org/presentationml/2006/ole">
            <mc:AlternateContent xmlns:mc="http://schemas.openxmlformats.org/markup-compatibility/2006">
              <mc:Choice xmlns:v="urn:schemas-microsoft-com:vml" Requires="v">
                <p:oleObj spid="_x0000_s18508" name="Equation" r:id="rId14" imgW="927000" imgH="279360" progId="Equation.3">
                  <p:embed/>
                </p:oleObj>
              </mc:Choice>
              <mc:Fallback>
                <p:oleObj name="Equation" r:id="rId14" imgW="927000" imgH="2793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79502" y="2864122"/>
                        <a:ext cx="17716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4460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56885" y="1766480"/>
            <a:ext cx="99821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  </a:t>
            </a:r>
            <a:r>
              <a:rPr lang="en-US" sz="2000" b="1" dirty="0" err="1" smtClean="0">
                <a:solidFill>
                  <a:srgbClr val="0B02BE"/>
                </a:solidFill>
              </a:rPr>
              <a:t>Hukum</a:t>
            </a:r>
            <a:r>
              <a:rPr lang="en-US" sz="2000" b="1" dirty="0" smtClean="0">
                <a:solidFill>
                  <a:srgbClr val="0B02BE"/>
                </a:solidFill>
              </a:rPr>
              <a:t> Faraday</a:t>
            </a:r>
            <a:endParaRPr lang="en-US" sz="2000" b="1" dirty="0">
              <a:solidFill>
                <a:srgbClr val="0B02BE"/>
              </a:solidFill>
            </a:endParaRPr>
          </a:p>
        </p:txBody>
      </p:sp>
      <p:sp>
        <p:nvSpPr>
          <p:cNvPr id="7" name="Text Box 3"/>
          <p:cNvSpPr txBox="1">
            <a:spLocks noChangeArrowheads="1"/>
          </p:cNvSpPr>
          <p:nvPr/>
        </p:nvSpPr>
        <p:spPr bwMode="auto">
          <a:xfrm>
            <a:off x="1160060" y="2115730"/>
            <a:ext cx="8305800" cy="457200"/>
          </a:xfrm>
          <a:prstGeom prst="rect">
            <a:avLst/>
          </a:prstGeom>
          <a:noFill/>
          <a:ln w="9525">
            <a:noFill/>
            <a:miter lim="800000"/>
            <a:headEnd/>
            <a:tailEnd/>
          </a:ln>
          <a:effectLst/>
        </p:spPr>
        <p:txBody>
          <a:bodyPr>
            <a:spAutoFit/>
          </a:bodyPr>
          <a:lstStyle/>
          <a:p>
            <a:pPr>
              <a:spcBef>
                <a:spcPct val="50000"/>
              </a:spcBef>
            </a:pPr>
            <a:r>
              <a:rPr lang="en-US" sz="2400" b="1" dirty="0" err="1"/>
              <a:t>Penurunan</a:t>
            </a:r>
            <a:r>
              <a:rPr lang="en-US" sz="2400" b="1" dirty="0"/>
              <a:t> </a:t>
            </a:r>
            <a:r>
              <a:rPr lang="en-US" sz="2400" b="1" dirty="0" err="1"/>
              <a:t>Bentuk</a:t>
            </a:r>
            <a:r>
              <a:rPr lang="en-US" sz="2400" b="1" dirty="0"/>
              <a:t> </a:t>
            </a:r>
            <a:r>
              <a:rPr lang="en-US" sz="2400" b="1" dirty="0" err="1" smtClean="0"/>
              <a:t>Diferensial</a:t>
            </a:r>
            <a:endParaRPr lang="en-US" sz="2400" b="1" dirty="0"/>
          </a:p>
        </p:txBody>
      </p:sp>
      <p:sp>
        <p:nvSpPr>
          <p:cNvPr id="8" name="Text Box 4"/>
          <p:cNvSpPr txBox="1">
            <a:spLocks noChangeArrowheads="1"/>
          </p:cNvSpPr>
          <p:nvPr/>
        </p:nvSpPr>
        <p:spPr bwMode="auto">
          <a:xfrm>
            <a:off x="1416366" y="2482870"/>
            <a:ext cx="4083890" cy="1015663"/>
          </a:xfrm>
          <a:prstGeom prst="rect">
            <a:avLst/>
          </a:prstGeom>
          <a:noFill/>
          <a:ln w="9525">
            <a:noFill/>
            <a:miter lim="800000"/>
            <a:headEnd/>
            <a:tailEnd/>
          </a:ln>
          <a:effectLst/>
        </p:spPr>
        <p:txBody>
          <a:bodyPr wrap="square">
            <a:spAutoFit/>
          </a:bodyPr>
          <a:lstStyle/>
          <a:p>
            <a:pPr marL="285750" indent="-285750">
              <a:spcBef>
                <a:spcPct val="50000"/>
              </a:spcBef>
              <a:buFontTx/>
              <a:buChar char="•"/>
            </a:pPr>
            <a:r>
              <a:rPr lang="en-US" sz="2400" b="1" dirty="0" err="1"/>
              <a:t>Ingat</a:t>
            </a:r>
            <a:r>
              <a:rPr lang="en-US" sz="2400" b="1" dirty="0"/>
              <a:t> </a:t>
            </a:r>
            <a:r>
              <a:rPr lang="en-US" sz="2400" b="1" dirty="0" err="1"/>
              <a:t>Teorema</a:t>
            </a:r>
            <a:r>
              <a:rPr lang="en-US" sz="2400" b="1" dirty="0"/>
              <a:t> Stokes !!</a:t>
            </a:r>
            <a:r>
              <a:rPr lang="en-US" b="1" dirty="0"/>
              <a:t> </a:t>
            </a:r>
            <a:r>
              <a:rPr lang="en-US" dirty="0"/>
              <a:t>, yang </a:t>
            </a:r>
            <a:r>
              <a:rPr lang="en-US" dirty="0" err="1"/>
              <a:t>menjelaskan</a:t>
            </a:r>
            <a:r>
              <a:rPr lang="en-US" dirty="0"/>
              <a:t> </a:t>
            </a:r>
            <a:r>
              <a:rPr lang="en-US" dirty="0" err="1"/>
              <a:t>perubahan</a:t>
            </a:r>
            <a:r>
              <a:rPr lang="en-US" dirty="0"/>
              <a:t> </a:t>
            </a:r>
            <a:r>
              <a:rPr lang="en-US" dirty="0" err="1"/>
              <a:t>bentuk</a:t>
            </a:r>
            <a:r>
              <a:rPr lang="en-US" dirty="0"/>
              <a:t> </a:t>
            </a:r>
            <a:r>
              <a:rPr lang="en-US" dirty="0" err="1"/>
              <a:t>integrasi</a:t>
            </a:r>
            <a:r>
              <a:rPr lang="en-US" dirty="0"/>
              <a:t>..</a:t>
            </a:r>
          </a:p>
        </p:txBody>
      </p:sp>
      <p:graphicFrame>
        <p:nvGraphicFramePr>
          <p:cNvPr id="9" name="Object 5"/>
          <p:cNvGraphicFramePr>
            <a:graphicFrameLocks noChangeAspect="1"/>
          </p:cNvGraphicFramePr>
          <p:nvPr>
            <p:extLst>
              <p:ext uri="{D42A27DB-BD31-4B8C-83A1-F6EECF244321}">
                <p14:modId xmlns:p14="http://schemas.microsoft.com/office/powerpoint/2010/main" val="154200868"/>
              </p:ext>
            </p:extLst>
          </p:nvPr>
        </p:nvGraphicFramePr>
        <p:xfrm>
          <a:off x="1795060" y="3625561"/>
          <a:ext cx="2809267" cy="733232"/>
        </p:xfrm>
        <a:graphic>
          <a:graphicData uri="http://schemas.openxmlformats.org/presentationml/2006/ole">
            <mc:AlternateContent xmlns:mc="http://schemas.openxmlformats.org/markup-compatibility/2006">
              <mc:Choice xmlns:v="urn:schemas-microsoft-com:vml" Requires="v">
                <p:oleObj spid="_x0000_s19536" name="Equation" r:id="rId6" imgW="1460160" imgH="380880" progId="Equation.3">
                  <p:embed/>
                </p:oleObj>
              </mc:Choice>
              <mc:Fallback>
                <p:oleObj name="Equation" r:id="rId6" imgW="1460160" imgH="380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060" y="3625561"/>
                        <a:ext cx="2809267" cy="733232"/>
                      </a:xfrm>
                      <a:prstGeom prst="rect">
                        <a:avLst/>
                      </a:prstGeom>
                      <a:noFill/>
                      <a:ln>
                        <a:noFill/>
                      </a:ln>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100192958"/>
              </p:ext>
            </p:extLst>
          </p:nvPr>
        </p:nvGraphicFramePr>
        <p:xfrm>
          <a:off x="1842231" y="5050955"/>
          <a:ext cx="2738437" cy="734134"/>
        </p:xfrm>
        <a:graphic>
          <a:graphicData uri="http://schemas.openxmlformats.org/presentationml/2006/ole">
            <mc:AlternateContent xmlns:mc="http://schemas.openxmlformats.org/markup-compatibility/2006">
              <mc:Choice xmlns:v="urn:schemas-microsoft-com:vml" Requires="v">
                <p:oleObj spid="_x0000_s19537" name="Equation" r:id="rId8" imgW="1422360" imgH="380880" progId="Equation.3">
                  <p:embed/>
                </p:oleObj>
              </mc:Choice>
              <mc:Fallback>
                <p:oleObj name="Equation" r:id="rId8" imgW="1422360" imgH="380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2231" y="5050955"/>
                        <a:ext cx="2738437" cy="734134"/>
                      </a:xfrm>
                      <a:prstGeom prst="rect">
                        <a:avLst/>
                      </a:prstGeom>
                      <a:noFill/>
                      <a:ln w="9525">
                        <a:solidFill>
                          <a:schemeClr val="tx1"/>
                        </a:solidFill>
                        <a:miter lim="800000"/>
                        <a:headEnd/>
                        <a:tailEnd/>
                      </a:ln>
                      <a:extLst/>
                    </p:spPr>
                  </p:pic>
                </p:oleObj>
              </mc:Fallback>
            </mc:AlternateContent>
          </a:graphicData>
        </a:graphic>
      </p:graphicFrame>
      <p:sp>
        <p:nvSpPr>
          <p:cNvPr id="11" name="AutoShape 7"/>
          <p:cNvSpPr>
            <a:spLocks noChangeArrowheads="1"/>
          </p:cNvSpPr>
          <p:nvPr/>
        </p:nvSpPr>
        <p:spPr bwMode="auto">
          <a:xfrm rot="5400000">
            <a:off x="2514319" y="4443846"/>
            <a:ext cx="633397" cy="228600"/>
          </a:xfrm>
          <a:prstGeom prst="rightArrow">
            <a:avLst>
              <a:gd name="adj1" fmla="val 50000"/>
              <a:gd name="adj2" fmla="val 45833"/>
            </a:avLst>
          </a:prstGeom>
          <a:solidFill>
            <a:srgbClr val="66FF33"/>
          </a:solidFill>
          <a:ln w="9525">
            <a:solidFill>
              <a:schemeClr val="tx1"/>
            </a:solidFill>
            <a:miter lim="800000"/>
            <a:headEnd/>
            <a:tailEnd/>
          </a:ln>
          <a:effectLst/>
        </p:spPr>
        <p:txBody>
          <a:bodyPr wrap="none" anchor="ctr"/>
          <a:lstStyle/>
          <a:p>
            <a:endParaRPr lang="en-US"/>
          </a:p>
        </p:txBody>
      </p:sp>
      <p:sp>
        <p:nvSpPr>
          <p:cNvPr id="12" name="Text Box 8"/>
          <p:cNvSpPr txBox="1">
            <a:spLocks noChangeArrowheads="1"/>
          </p:cNvSpPr>
          <p:nvPr/>
        </p:nvSpPr>
        <p:spPr bwMode="auto">
          <a:xfrm>
            <a:off x="5945187" y="2312580"/>
            <a:ext cx="8458200" cy="396875"/>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b="1"/>
              <a:t>Maka, </a:t>
            </a:r>
            <a:endParaRPr lang="en-US"/>
          </a:p>
        </p:txBody>
      </p:sp>
      <p:graphicFrame>
        <p:nvGraphicFramePr>
          <p:cNvPr id="13" name="Object 9"/>
          <p:cNvGraphicFramePr>
            <a:graphicFrameLocks noChangeAspect="1"/>
          </p:cNvGraphicFramePr>
          <p:nvPr>
            <p:extLst>
              <p:ext uri="{D42A27DB-BD31-4B8C-83A1-F6EECF244321}">
                <p14:modId xmlns:p14="http://schemas.microsoft.com/office/powerpoint/2010/main" val="3696276200"/>
              </p:ext>
            </p:extLst>
          </p:nvPr>
        </p:nvGraphicFramePr>
        <p:xfrm>
          <a:off x="7132626" y="2180200"/>
          <a:ext cx="2510306" cy="708144"/>
        </p:xfrm>
        <a:graphic>
          <a:graphicData uri="http://schemas.openxmlformats.org/presentationml/2006/ole">
            <mc:AlternateContent xmlns:mc="http://schemas.openxmlformats.org/markup-compatibility/2006">
              <mc:Choice xmlns:v="urn:schemas-microsoft-com:vml" Requires="v">
                <p:oleObj spid="_x0000_s19538" name="Equation" r:id="rId10" imgW="1498320" imgH="393480" progId="Equation.3">
                  <p:embed/>
                </p:oleObj>
              </mc:Choice>
              <mc:Fallback>
                <p:oleObj name="Equation" r:id="rId10" imgW="149832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2626" y="2180200"/>
                        <a:ext cx="2510306" cy="708144"/>
                      </a:xfrm>
                      <a:prstGeom prst="rect">
                        <a:avLst/>
                      </a:prstGeom>
                      <a:noFill/>
                      <a:ln>
                        <a:noFill/>
                      </a:ln>
                      <a:effectLst/>
                      <a:extLst/>
                    </p:spPr>
                  </p:pic>
                </p:oleObj>
              </mc:Fallback>
            </mc:AlternateContent>
          </a:graphicData>
        </a:graphic>
      </p:graphicFrame>
      <p:graphicFrame>
        <p:nvGraphicFramePr>
          <p:cNvPr id="14" name="Object 10"/>
          <p:cNvGraphicFramePr>
            <a:graphicFrameLocks noChangeAspect="1"/>
          </p:cNvGraphicFramePr>
          <p:nvPr>
            <p:extLst>
              <p:ext uri="{D42A27DB-BD31-4B8C-83A1-F6EECF244321}">
                <p14:modId xmlns:p14="http://schemas.microsoft.com/office/powerpoint/2010/main" val="3210451439"/>
              </p:ext>
            </p:extLst>
          </p:nvPr>
        </p:nvGraphicFramePr>
        <p:xfrm>
          <a:off x="7111989" y="2942199"/>
          <a:ext cx="2849172" cy="687259"/>
        </p:xfrm>
        <a:graphic>
          <a:graphicData uri="http://schemas.openxmlformats.org/presentationml/2006/ole">
            <mc:AlternateContent xmlns:mc="http://schemas.openxmlformats.org/markup-compatibility/2006">
              <mc:Choice xmlns:v="urn:schemas-microsoft-com:vml" Requires="v">
                <p:oleObj spid="_x0000_s19539" name="Equation" r:id="rId12" imgW="1752480" imgH="393480" progId="Equation.3">
                  <p:embed/>
                </p:oleObj>
              </mc:Choice>
              <mc:Fallback>
                <p:oleObj name="Equation" r:id="rId12" imgW="1752480" imgH="393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1989" y="2942199"/>
                        <a:ext cx="2849172" cy="687259"/>
                      </a:xfrm>
                      <a:prstGeom prst="rect">
                        <a:avLst/>
                      </a:prstGeom>
                      <a:noFill/>
                      <a:ln>
                        <a:noFill/>
                      </a:ln>
                      <a:effectLs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1995617264"/>
              </p:ext>
            </p:extLst>
          </p:nvPr>
        </p:nvGraphicFramePr>
        <p:xfrm>
          <a:off x="7067764" y="3627999"/>
          <a:ext cx="2685836" cy="739919"/>
        </p:xfrm>
        <a:graphic>
          <a:graphicData uri="http://schemas.openxmlformats.org/presentationml/2006/ole">
            <mc:AlternateContent xmlns:mc="http://schemas.openxmlformats.org/markup-compatibility/2006">
              <mc:Choice xmlns:v="urn:schemas-microsoft-com:vml" Requires="v">
                <p:oleObj spid="_x0000_s19540" name="Equation" r:id="rId14" imgW="1638000" imgH="419040" progId="Equation.3">
                  <p:embed/>
                </p:oleObj>
              </mc:Choice>
              <mc:Fallback>
                <p:oleObj name="Equation" r:id="rId14" imgW="1638000" imgH="419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67764" y="3627999"/>
                        <a:ext cx="2685836" cy="739919"/>
                      </a:xfrm>
                      <a:prstGeom prst="rect">
                        <a:avLst/>
                      </a:prstGeom>
                      <a:noFill/>
                      <a:ln>
                        <a:noFill/>
                      </a:ln>
                      <a:effectLst/>
                      <a:extLst/>
                    </p:spPr>
                  </p:pic>
                </p:oleObj>
              </mc:Fallback>
            </mc:AlternateContent>
          </a:graphicData>
        </a:graphic>
      </p:graphicFrame>
      <p:sp>
        <p:nvSpPr>
          <p:cNvPr id="16" name="AutoShape 12"/>
          <p:cNvSpPr>
            <a:spLocks noChangeArrowheads="1"/>
          </p:cNvSpPr>
          <p:nvPr/>
        </p:nvSpPr>
        <p:spPr bwMode="auto">
          <a:xfrm rot="18717325">
            <a:off x="4221198" y="3968607"/>
            <a:ext cx="2714841" cy="190439"/>
          </a:xfrm>
          <a:prstGeom prst="rightArrow">
            <a:avLst>
              <a:gd name="adj1" fmla="val 50000"/>
              <a:gd name="adj2" fmla="val 45833"/>
            </a:avLst>
          </a:prstGeom>
          <a:solidFill>
            <a:srgbClr val="66FF33"/>
          </a:solidFill>
          <a:ln w="9525">
            <a:solidFill>
              <a:schemeClr val="tx1"/>
            </a:solidFill>
            <a:miter lim="800000"/>
            <a:headEnd/>
            <a:tailEnd/>
          </a:ln>
          <a:effectLst/>
        </p:spPr>
        <p:txBody>
          <a:bodyPr wrap="none" anchor="ctr"/>
          <a:lstStyle/>
          <a:p>
            <a:endParaRPr lang="en-US"/>
          </a:p>
        </p:txBody>
      </p:sp>
      <p:graphicFrame>
        <p:nvGraphicFramePr>
          <p:cNvPr id="17" name="Object 13"/>
          <p:cNvGraphicFramePr>
            <a:graphicFrameLocks noChangeAspect="1"/>
          </p:cNvGraphicFramePr>
          <p:nvPr>
            <p:extLst>
              <p:ext uri="{D42A27DB-BD31-4B8C-83A1-F6EECF244321}">
                <p14:modId xmlns:p14="http://schemas.microsoft.com/office/powerpoint/2010/main" val="2027460892"/>
              </p:ext>
            </p:extLst>
          </p:nvPr>
        </p:nvGraphicFramePr>
        <p:xfrm>
          <a:off x="10174287" y="3584757"/>
          <a:ext cx="1681318" cy="919471"/>
        </p:xfrm>
        <a:graphic>
          <a:graphicData uri="http://schemas.openxmlformats.org/presentationml/2006/ole">
            <mc:AlternateContent xmlns:mc="http://schemas.openxmlformats.org/markup-compatibility/2006">
              <mc:Choice xmlns:v="urn:schemas-microsoft-com:vml" Requires="v">
                <p:oleObj spid="_x0000_s19541" name="Equation" r:id="rId16" imgW="825480" imgH="419040" progId="Equation.3">
                  <p:embed/>
                </p:oleObj>
              </mc:Choice>
              <mc:Fallback>
                <p:oleObj name="Equation" r:id="rId16" imgW="825480" imgH="4190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74287" y="3584757"/>
                        <a:ext cx="1681318" cy="919471"/>
                      </a:xfrm>
                      <a:prstGeom prst="rect">
                        <a:avLst/>
                      </a:prstGeom>
                      <a:solidFill>
                        <a:srgbClr val="FFFF99"/>
                      </a:solidFill>
                      <a:ln w="9525">
                        <a:solidFill>
                          <a:schemeClr val="tx1"/>
                        </a:solidFill>
                        <a:miter lim="800000"/>
                        <a:headEnd/>
                        <a:tailEnd/>
                      </a:ln>
                      <a:effectLst/>
                      <a:extLst/>
                    </p:spPr>
                  </p:pic>
                </p:oleObj>
              </mc:Fallback>
            </mc:AlternateContent>
          </a:graphicData>
        </a:graphic>
      </p:graphicFrame>
      <p:sp>
        <p:nvSpPr>
          <p:cNvPr id="19" name="Text Box 15"/>
          <p:cNvSpPr txBox="1">
            <a:spLocks noChangeArrowheads="1"/>
          </p:cNvSpPr>
          <p:nvPr/>
        </p:nvSpPr>
        <p:spPr bwMode="auto">
          <a:xfrm>
            <a:off x="9913255" y="4514344"/>
            <a:ext cx="2142554" cy="480131"/>
          </a:xfrm>
          <a:prstGeom prst="rect">
            <a:avLst/>
          </a:prstGeom>
          <a:noFill/>
          <a:ln w="9525">
            <a:noFill/>
            <a:miter lim="800000"/>
            <a:headEnd/>
            <a:tailEnd/>
          </a:ln>
          <a:effectLst/>
        </p:spPr>
        <p:txBody>
          <a:bodyPr wrap="square">
            <a:spAutoFit/>
          </a:bodyPr>
          <a:lstStyle/>
          <a:p>
            <a:pPr>
              <a:lnSpc>
                <a:spcPct val="90000"/>
              </a:lnSpc>
              <a:spcBef>
                <a:spcPct val="50000"/>
              </a:spcBef>
            </a:pPr>
            <a:r>
              <a:rPr lang="en-US" sz="1400" b="1" dirty="0" err="1"/>
              <a:t>Bentuk</a:t>
            </a:r>
            <a:r>
              <a:rPr lang="en-US" sz="1400" b="1" dirty="0"/>
              <a:t> </a:t>
            </a:r>
            <a:r>
              <a:rPr lang="id-ID" sz="1400" b="1" dirty="0" smtClean="0"/>
              <a:t>diferential</a:t>
            </a:r>
            <a:r>
              <a:rPr lang="en-US" sz="1400" b="1" dirty="0" smtClean="0"/>
              <a:t> </a:t>
            </a:r>
            <a:r>
              <a:rPr lang="en-US" sz="1400" b="1" dirty="0" err="1"/>
              <a:t>persamaan</a:t>
            </a:r>
            <a:r>
              <a:rPr lang="en-US" sz="1400" b="1" dirty="0"/>
              <a:t> Maxwell  I   !!</a:t>
            </a:r>
          </a:p>
        </p:txBody>
      </p:sp>
      <p:sp>
        <p:nvSpPr>
          <p:cNvPr id="21" name="Text Box 17"/>
          <p:cNvSpPr txBox="1">
            <a:spLocks noChangeArrowheads="1"/>
          </p:cNvSpPr>
          <p:nvPr/>
        </p:nvSpPr>
        <p:spPr bwMode="auto">
          <a:xfrm rot="18781028">
            <a:off x="4392245" y="4020730"/>
            <a:ext cx="1306513" cy="369332"/>
          </a:xfrm>
          <a:prstGeom prst="rect">
            <a:avLst/>
          </a:prstGeom>
          <a:noFill/>
          <a:ln w="9525">
            <a:noFill/>
            <a:miter lim="800000"/>
            <a:headEnd/>
            <a:tailEnd/>
          </a:ln>
          <a:effectLst/>
        </p:spPr>
        <p:txBody>
          <a:bodyPr wrap="square">
            <a:spAutoFit/>
          </a:bodyPr>
          <a:lstStyle/>
          <a:p>
            <a:pPr>
              <a:spcBef>
                <a:spcPct val="50000"/>
              </a:spcBef>
            </a:pPr>
            <a:r>
              <a:rPr lang="en-US" b="1" dirty="0" err="1"/>
              <a:t>Substitusi</a:t>
            </a:r>
            <a:r>
              <a:rPr lang="en-US" b="1" dirty="0"/>
              <a:t>...</a:t>
            </a:r>
          </a:p>
        </p:txBody>
      </p:sp>
      <p:sp>
        <p:nvSpPr>
          <p:cNvPr id="22" name="Rectangle 21"/>
          <p:cNvSpPr/>
          <p:nvPr/>
        </p:nvSpPr>
        <p:spPr>
          <a:xfrm>
            <a:off x="6147970" y="5160883"/>
            <a:ext cx="5641975" cy="923330"/>
          </a:xfrm>
          <a:prstGeom prst="rect">
            <a:avLst/>
          </a:prstGeom>
          <a:ln>
            <a:solidFill>
              <a:srgbClr val="00CC00"/>
            </a:solidFill>
          </a:ln>
        </p:spPr>
        <p:txBody>
          <a:bodyPr wrap="square">
            <a:spAutoFit/>
          </a:bodyPr>
          <a:lstStyle/>
          <a:p>
            <a:r>
              <a:rPr lang="en-US" dirty="0"/>
              <a:t>“</a:t>
            </a:r>
            <a:r>
              <a:rPr lang="en-US" i="1" dirty="0" err="1"/>
              <a:t>Sirkulasi</a:t>
            </a:r>
            <a:r>
              <a:rPr lang="en-US" i="1" dirty="0"/>
              <a:t> </a:t>
            </a:r>
            <a:r>
              <a:rPr lang="en-US" i="1" dirty="0" err="1"/>
              <a:t>medan</a:t>
            </a:r>
            <a:r>
              <a:rPr lang="en-US" i="1" dirty="0"/>
              <a:t> </a:t>
            </a:r>
            <a:r>
              <a:rPr lang="en-US" i="1" dirty="0" err="1"/>
              <a:t>listrik</a:t>
            </a:r>
            <a:r>
              <a:rPr lang="en-US" i="1" dirty="0"/>
              <a:t> di </a:t>
            </a:r>
            <a:r>
              <a:rPr lang="en-US" i="1" dirty="0" err="1"/>
              <a:t>suatu</a:t>
            </a:r>
            <a:r>
              <a:rPr lang="en-US" i="1" dirty="0"/>
              <a:t> </a:t>
            </a:r>
            <a:r>
              <a:rPr lang="en-US" i="1" dirty="0" err="1"/>
              <a:t>titik</a:t>
            </a:r>
            <a:r>
              <a:rPr lang="en-US" i="1" dirty="0"/>
              <a:t> (loop </a:t>
            </a:r>
            <a:r>
              <a:rPr lang="en-US" i="1" dirty="0" err="1"/>
              <a:t>tertutup</a:t>
            </a:r>
            <a:r>
              <a:rPr lang="en-US" i="1" dirty="0"/>
              <a:t> </a:t>
            </a:r>
            <a:r>
              <a:rPr lang="en-US" i="1" dirty="0" err="1"/>
              <a:t>sangat</a:t>
            </a:r>
            <a:r>
              <a:rPr lang="en-US" i="1" dirty="0"/>
              <a:t> </a:t>
            </a:r>
            <a:r>
              <a:rPr lang="en-US" i="1" dirty="0" err="1"/>
              <a:t>kecil</a:t>
            </a:r>
            <a:r>
              <a:rPr lang="en-US" i="1" dirty="0"/>
              <a:t> </a:t>
            </a:r>
            <a:r>
              <a:rPr lang="en-US" i="1" dirty="0" err="1"/>
              <a:t>sebesar</a:t>
            </a:r>
            <a:r>
              <a:rPr lang="en-US" i="1" dirty="0"/>
              <a:t> </a:t>
            </a:r>
            <a:r>
              <a:rPr lang="en-US" i="1" dirty="0" err="1"/>
              <a:t>titik</a:t>
            </a:r>
            <a:r>
              <a:rPr lang="en-US" i="1" dirty="0"/>
              <a:t>) </a:t>
            </a:r>
            <a:r>
              <a:rPr lang="en-US" i="1" dirty="0" err="1"/>
              <a:t>sama</a:t>
            </a:r>
            <a:r>
              <a:rPr lang="en-US" i="1" dirty="0"/>
              <a:t> </a:t>
            </a:r>
            <a:r>
              <a:rPr lang="en-US" i="1" dirty="0" err="1"/>
              <a:t>dengan</a:t>
            </a:r>
            <a:r>
              <a:rPr lang="en-US" i="1" dirty="0"/>
              <a:t> </a:t>
            </a:r>
            <a:r>
              <a:rPr lang="en-US" i="1" dirty="0" err="1"/>
              <a:t>kecepatan</a:t>
            </a:r>
            <a:r>
              <a:rPr lang="en-US" i="1" dirty="0"/>
              <a:t> </a:t>
            </a:r>
            <a:r>
              <a:rPr lang="en-US" i="1" dirty="0" err="1" smtClean="0"/>
              <a:t>ber</a:t>
            </a:r>
            <a:r>
              <a:rPr lang="id-ID" i="1" dirty="0" smtClean="0"/>
              <a:t>ubahnya</a:t>
            </a:r>
            <a:r>
              <a:rPr lang="en-US" i="1" dirty="0" smtClean="0"/>
              <a:t> </a:t>
            </a:r>
            <a:r>
              <a:rPr lang="en-US" i="1" dirty="0" err="1"/>
              <a:t>rapat</a:t>
            </a:r>
            <a:r>
              <a:rPr lang="en-US" i="1" dirty="0"/>
              <a:t> </a:t>
            </a:r>
            <a:r>
              <a:rPr lang="en-US" i="1" dirty="0" err="1"/>
              <a:t>fluks</a:t>
            </a:r>
            <a:r>
              <a:rPr lang="en-US" i="1" dirty="0"/>
              <a:t> </a:t>
            </a:r>
            <a:r>
              <a:rPr lang="en-US" i="1" dirty="0" err="1"/>
              <a:t>magnetik</a:t>
            </a:r>
            <a:r>
              <a:rPr lang="en-US" i="1" dirty="0"/>
              <a:t> </a:t>
            </a:r>
            <a:r>
              <a:rPr lang="en-US" i="1" dirty="0" err="1"/>
              <a:t>terhadap</a:t>
            </a:r>
            <a:r>
              <a:rPr lang="en-US" i="1" dirty="0"/>
              <a:t> </a:t>
            </a:r>
            <a:r>
              <a:rPr lang="en-US" i="1" dirty="0" err="1"/>
              <a:t>waktu</a:t>
            </a:r>
            <a:r>
              <a:rPr lang="en-US" i="1" dirty="0"/>
              <a:t> di </a:t>
            </a:r>
            <a:r>
              <a:rPr lang="en-US" i="1" dirty="0" err="1"/>
              <a:t>titik</a:t>
            </a:r>
            <a:r>
              <a:rPr lang="en-US" i="1" dirty="0"/>
              <a:t> </a:t>
            </a:r>
            <a:r>
              <a:rPr lang="en-US" i="1" dirty="0" err="1"/>
              <a:t>tersebut</a:t>
            </a:r>
            <a:r>
              <a:rPr lang="en-US" dirty="0"/>
              <a:t>.”</a:t>
            </a:r>
            <a:endParaRPr lang="id-ID" dirty="0"/>
          </a:p>
        </p:txBody>
      </p:sp>
      <p:sp>
        <p:nvSpPr>
          <p:cNvPr id="23" name="Line 9"/>
          <p:cNvSpPr>
            <a:spLocks noChangeShapeType="1"/>
          </p:cNvSpPr>
          <p:nvPr/>
        </p:nvSpPr>
        <p:spPr bwMode="auto">
          <a:xfrm>
            <a:off x="5500286" y="2431732"/>
            <a:ext cx="0" cy="3745553"/>
          </a:xfrm>
          <a:prstGeom prst="line">
            <a:avLst/>
          </a:prstGeom>
          <a:noFill/>
          <a:ln w="19050">
            <a:solidFill>
              <a:schemeClr val="tx1"/>
            </a:solidFill>
            <a:round/>
            <a:headEnd/>
            <a:tailEnd/>
          </a:ln>
          <a:effectLst/>
        </p:spPr>
        <p:txBody>
          <a:bodyPr wrap="none" anchor="ctr"/>
          <a:lstStyle/>
          <a:p>
            <a:endParaRPr lang="en-US"/>
          </a:p>
        </p:txBody>
      </p:sp>
      <p:sp>
        <p:nvSpPr>
          <p:cNvPr id="24" name="AutoShape 7"/>
          <p:cNvSpPr>
            <a:spLocks noChangeArrowheads="1"/>
          </p:cNvSpPr>
          <p:nvPr/>
        </p:nvSpPr>
        <p:spPr bwMode="auto">
          <a:xfrm>
            <a:off x="9786253" y="3897317"/>
            <a:ext cx="316698" cy="228600"/>
          </a:xfrm>
          <a:prstGeom prst="rightArrow">
            <a:avLst>
              <a:gd name="adj1" fmla="val 50000"/>
              <a:gd name="adj2" fmla="val 45833"/>
            </a:avLst>
          </a:prstGeom>
          <a:solidFill>
            <a:srgbClr val="66FF33"/>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439650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56884" y="1766480"/>
            <a:ext cx="10082615"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677075485"/>
              </p:ext>
            </p:extLst>
          </p:nvPr>
        </p:nvGraphicFramePr>
        <p:xfrm>
          <a:off x="3595285" y="2349093"/>
          <a:ext cx="4267200" cy="920750"/>
        </p:xfrm>
        <a:graphic>
          <a:graphicData uri="http://schemas.openxmlformats.org/presentationml/2006/ole">
            <mc:AlternateContent xmlns:mc="http://schemas.openxmlformats.org/markup-compatibility/2006">
              <mc:Choice xmlns:v="urn:schemas-microsoft-com:vml" Requires="v">
                <p:oleObj spid="_x0000_s20518" name="Equation" r:id="rId6" imgW="1968480" imgH="393480" progId="Equation.3">
                  <p:embed/>
                </p:oleObj>
              </mc:Choice>
              <mc:Fallback>
                <p:oleObj name="Equation" r:id="rId6" imgW="19684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285" y="2349093"/>
                        <a:ext cx="4267200" cy="920750"/>
                      </a:xfrm>
                      <a:prstGeom prst="rect">
                        <a:avLst/>
                      </a:prstGeom>
                      <a:solidFill>
                        <a:srgbClr val="FFFFCC"/>
                      </a:solidFill>
                      <a:ln w="9525">
                        <a:solidFill>
                          <a:schemeClr val="tx2"/>
                        </a:solidFill>
                        <a:miter lim="800000"/>
                        <a:headEnd/>
                        <a:tailEnd/>
                      </a:ln>
                      <a:effectLst>
                        <a:outerShdw dist="107763" dir="2700000" algn="ctr" rotWithShape="0">
                          <a:schemeClr val="bg2"/>
                        </a:outerShdw>
                      </a:effec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823327491"/>
              </p:ext>
            </p:extLst>
          </p:nvPr>
        </p:nvGraphicFramePr>
        <p:xfrm>
          <a:off x="9213320" y="2445930"/>
          <a:ext cx="2438400" cy="600075"/>
        </p:xfrm>
        <a:graphic>
          <a:graphicData uri="http://schemas.openxmlformats.org/presentationml/2006/ole">
            <mc:AlternateContent xmlns:mc="http://schemas.openxmlformats.org/markup-compatibility/2006">
              <mc:Choice xmlns:v="urn:schemas-microsoft-com:vml" Requires="v">
                <p:oleObj spid="_x0000_s20519" name="Equation" r:id="rId8" imgW="1333440" imgH="279360" progId="Equation.3">
                  <p:embed/>
                </p:oleObj>
              </mc:Choice>
              <mc:Fallback>
                <p:oleObj name="Equation" r:id="rId8" imgW="1333440" imgH="2793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3320" y="2445930"/>
                        <a:ext cx="2438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9289520" y="2903130"/>
            <a:ext cx="3200400" cy="366713"/>
          </a:xfrm>
          <a:prstGeom prst="rect">
            <a:avLst/>
          </a:prstGeom>
          <a:noFill/>
          <a:ln w="9525">
            <a:noFill/>
            <a:miter lim="800000"/>
            <a:headEnd/>
            <a:tailEnd/>
          </a:ln>
          <a:effectLst/>
        </p:spPr>
        <p:txBody>
          <a:bodyPr>
            <a:spAutoFit/>
          </a:bodyPr>
          <a:lstStyle/>
          <a:p>
            <a:pPr>
              <a:spcBef>
                <a:spcPct val="50000"/>
              </a:spcBef>
            </a:pPr>
            <a:r>
              <a:rPr lang="en-US" sz="1800" b="1" dirty="0" err="1"/>
              <a:t>Hukum</a:t>
            </a:r>
            <a:r>
              <a:rPr lang="en-US" sz="1800" b="1" dirty="0"/>
              <a:t> Ampere (</a:t>
            </a:r>
            <a:r>
              <a:rPr lang="en-US" sz="1800" b="1" dirty="0" err="1"/>
              <a:t>th</a:t>
            </a:r>
            <a:r>
              <a:rPr lang="en-US" sz="1800" b="1" dirty="0"/>
              <a:t> 1820 ..)</a:t>
            </a:r>
          </a:p>
        </p:txBody>
      </p:sp>
      <p:sp>
        <p:nvSpPr>
          <p:cNvPr id="10" name="AutoShape 8"/>
          <p:cNvSpPr>
            <a:spLocks noChangeArrowheads="1"/>
          </p:cNvSpPr>
          <p:nvPr/>
        </p:nvSpPr>
        <p:spPr bwMode="auto">
          <a:xfrm>
            <a:off x="8014884" y="2665005"/>
            <a:ext cx="1066800" cy="381000"/>
          </a:xfrm>
          <a:prstGeom prst="leftArrow">
            <a:avLst>
              <a:gd name="adj1" fmla="val 50000"/>
              <a:gd name="adj2" fmla="val 70000"/>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Text Box 9"/>
          <p:cNvSpPr txBox="1">
            <a:spLocks noChangeArrowheads="1"/>
          </p:cNvSpPr>
          <p:nvPr/>
        </p:nvSpPr>
        <p:spPr bwMode="auto">
          <a:xfrm>
            <a:off x="3671485" y="3316170"/>
            <a:ext cx="6172200" cy="366713"/>
          </a:xfrm>
          <a:prstGeom prst="rect">
            <a:avLst/>
          </a:prstGeom>
          <a:noFill/>
          <a:ln w="9525">
            <a:noFill/>
            <a:miter lim="800000"/>
            <a:headEnd/>
            <a:tailEnd/>
          </a:ln>
          <a:effectLst/>
        </p:spPr>
        <p:txBody>
          <a:bodyPr>
            <a:spAutoFit/>
          </a:bodyPr>
          <a:lstStyle/>
          <a:p>
            <a:pPr>
              <a:spcBef>
                <a:spcPct val="50000"/>
              </a:spcBef>
            </a:pPr>
            <a:r>
              <a:rPr lang="en-US" sz="1800" b="1" dirty="0" err="1"/>
              <a:t>Hukum</a:t>
            </a:r>
            <a:r>
              <a:rPr lang="en-US" sz="1800" b="1" dirty="0"/>
              <a:t> Ampere </a:t>
            </a:r>
            <a:r>
              <a:rPr lang="en-US" sz="1800" b="1" dirty="0" err="1"/>
              <a:t>dan</a:t>
            </a:r>
            <a:r>
              <a:rPr lang="en-US" sz="1800" b="1" dirty="0"/>
              <a:t> </a:t>
            </a:r>
            <a:r>
              <a:rPr lang="en-US" sz="1800" b="1" dirty="0" err="1"/>
              <a:t>Arus</a:t>
            </a:r>
            <a:r>
              <a:rPr lang="en-US" sz="1800" b="1" dirty="0"/>
              <a:t> </a:t>
            </a:r>
            <a:r>
              <a:rPr lang="en-US" sz="1800" b="1" dirty="0" err="1"/>
              <a:t>Pergeseran</a:t>
            </a:r>
            <a:r>
              <a:rPr lang="en-US" sz="1800" b="1" dirty="0"/>
              <a:t> Maxwell (</a:t>
            </a:r>
            <a:r>
              <a:rPr lang="en-US" sz="1800" b="1" dirty="0" err="1"/>
              <a:t>th</a:t>
            </a:r>
            <a:r>
              <a:rPr lang="en-US" sz="1800" b="1" dirty="0"/>
              <a:t> 1864..)</a:t>
            </a:r>
          </a:p>
        </p:txBody>
      </p:sp>
      <p:graphicFrame>
        <p:nvGraphicFramePr>
          <p:cNvPr id="12" name="Object 10"/>
          <p:cNvGraphicFramePr>
            <a:graphicFrameLocks noChangeAspect="1"/>
          </p:cNvGraphicFramePr>
          <p:nvPr>
            <p:extLst>
              <p:ext uri="{D42A27DB-BD31-4B8C-83A1-F6EECF244321}">
                <p14:modId xmlns:p14="http://schemas.microsoft.com/office/powerpoint/2010/main" val="4034037676"/>
              </p:ext>
            </p:extLst>
          </p:nvPr>
        </p:nvGraphicFramePr>
        <p:xfrm>
          <a:off x="563631" y="2473808"/>
          <a:ext cx="3352800" cy="3487738"/>
        </p:xfrm>
        <a:graphic>
          <a:graphicData uri="http://schemas.openxmlformats.org/presentationml/2006/ole">
            <mc:AlternateContent xmlns:mc="http://schemas.openxmlformats.org/markup-compatibility/2006">
              <mc:Choice xmlns:v="urn:schemas-microsoft-com:vml" Requires="v">
                <p:oleObj spid="_x0000_s20520" name="VISIO" r:id="rId10" imgW="2095920" imgH="1886760" progId="Visio.Drawing.11">
                  <p:embed/>
                </p:oleObj>
              </mc:Choice>
              <mc:Fallback>
                <p:oleObj name="VISIO" r:id="rId10" imgW="2095920" imgH="188676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631" y="2473808"/>
                        <a:ext cx="3352800" cy="348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1"/>
          <p:cNvSpPr txBox="1">
            <a:spLocks noChangeArrowheads="1"/>
          </p:cNvSpPr>
          <p:nvPr/>
        </p:nvSpPr>
        <p:spPr bwMode="auto">
          <a:xfrm>
            <a:off x="6601721" y="3888271"/>
            <a:ext cx="5181600" cy="2073275"/>
          </a:xfrm>
          <a:prstGeom prst="rect">
            <a:avLst/>
          </a:prstGeom>
          <a:noFill/>
          <a:ln w="9525">
            <a:solidFill>
              <a:srgbClr val="00CC00"/>
            </a:solidFill>
            <a:miter lim="800000"/>
            <a:headEnd/>
            <a:tailEnd/>
          </a:ln>
          <a:effectLst/>
        </p:spPr>
        <p:txBody>
          <a:bodyPr wrap="square">
            <a:spAutoFit/>
          </a:bodyPr>
          <a:lstStyle/>
          <a:p>
            <a:pPr>
              <a:spcBef>
                <a:spcPct val="50000"/>
              </a:spcBef>
            </a:pPr>
            <a:r>
              <a:rPr lang="en-US" i="1" dirty="0" err="1">
                <a:latin typeface="Bookman Old Style" pitchFamily="18" charset="0"/>
              </a:rPr>
              <a:t>Jika</a:t>
            </a:r>
            <a:r>
              <a:rPr lang="en-US" i="1" dirty="0">
                <a:latin typeface="Bookman Old Style" pitchFamily="18" charset="0"/>
              </a:rPr>
              <a:t> </a:t>
            </a:r>
            <a:r>
              <a:rPr lang="en-US" i="1" dirty="0" err="1">
                <a:latin typeface="Bookman Old Style" pitchFamily="18" charset="0"/>
              </a:rPr>
              <a:t>ada</a:t>
            </a:r>
            <a:r>
              <a:rPr lang="en-US" i="1" dirty="0">
                <a:latin typeface="Bookman Old Style" pitchFamily="18" charset="0"/>
              </a:rPr>
              <a:t> </a:t>
            </a:r>
            <a:r>
              <a:rPr lang="en-US" i="1" dirty="0" err="1">
                <a:latin typeface="Bookman Old Style" pitchFamily="18" charset="0"/>
              </a:rPr>
              <a:t>rapat</a:t>
            </a:r>
            <a:r>
              <a:rPr lang="en-US" i="1" dirty="0">
                <a:latin typeface="Bookman Old Style" pitchFamily="18" charset="0"/>
              </a:rPr>
              <a:t> </a:t>
            </a:r>
            <a:r>
              <a:rPr lang="en-US" i="1" dirty="0" err="1">
                <a:latin typeface="Bookman Old Style" pitchFamily="18" charset="0"/>
              </a:rPr>
              <a:t>arus</a:t>
            </a:r>
            <a:r>
              <a:rPr lang="en-US" i="1" dirty="0">
                <a:latin typeface="Bookman Old Style" pitchFamily="18" charset="0"/>
              </a:rPr>
              <a:t> J </a:t>
            </a:r>
            <a:r>
              <a:rPr lang="en-US" i="1" dirty="0" err="1">
                <a:latin typeface="Bookman Old Style" pitchFamily="18" charset="0"/>
              </a:rPr>
              <a:t>dan</a:t>
            </a:r>
            <a:r>
              <a:rPr lang="en-US" i="1" dirty="0">
                <a:latin typeface="Bookman Old Style" pitchFamily="18" charset="0"/>
              </a:rPr>
              <a:t> </a:t>
            </a:r>
            <a:r>
              <a:rPr lang="en-US" i="1" dirty="0" err="1">
                <a:latin typeface="Bookman Old Style" pitchFamily="18" charset="0"/>
              </a:rPr>
              <a:t>rapat</a:t>
            </a:r>
            <a:r>
              <a:rPr lang="en-US" i="1" dirty="0">
                <a:latin typeface="Bookman Old Style" pitchFamily="18" charset="0"/>
              </a:rPr>
              <a:t> </a:t>
            </a:r>
            <a:r>
              <a:rPr lang="en-US" i="1" dirty="0" err="1">
                <a:latin typeface="Bookman Old Style" pitchFamily="18" charset="0"/>
              </a:rPr>
              <a:t>fluks</a:t>
            </a:r>
            <a:r>
              <a:rPr lang="en-US" i="1" dirty="0">
                <a:latin typeface="Bookman Old Style" pitchFamily="18" charset="0"/>
              </a:rPr>
              <a:t> </a:t>
            </a:r>
            <a:r>
              <a:rPr lang="en-US" i="1" dirty="0" err="1">
                <a:latin typeface="Bookman Old Style" pitchFamily="18" charset="0"/>
              </a:rPr>
              <a:t>listrik</a:t>
            </a:r>
            <a:r>
              <a:rPr lang="en-US" i="1" dirty="0">
                <a:latin typeface="Bookman Old Style" pitchFamily="18" charset="0"/>
              </a:rPr>
              <a:t> D yang </a:t>
            </a:r>
            <a:r>
              <a:rPr lang="en-US" i="1" dirty="0" err="1">
                <a:latin typeface="Bookman Old Style" pitchFamily="18" charset="0"/>
              </a:rPr>
              <a:t>berubah</a:t>
            </a:r>
            <a:r>
              <a:rPr lang="en-US" i="1" dirty="0">
                <a:latin typeface="Bookman Old Style" pitchFamily="18" charset="0"/>
              </a:rPr>
              <a:t> </a:t>
            </a:r>
            <a:r>
              <a:rPr lang="en-US" i="1" dirty="0" err="1">
                <a:latin typeface="Bookman Old Style" pitchFamily="18" charset="0"/>
              </a:rPr>
              <a:t>terhadap</a:t>
            </a:r>
            <a:r>
              <a:rPr lang="en-US" i="1" dirty="0">
                <a:latin typeface="Bookman Old Style" pitchFamily="18" charset="0"/>
              </a:rPr>
              <a:t> </a:t>
            </a:r>
            <a:r>
              <a:rPr lang="en-US" i="1" dirty="0" err="1">
                <a:latin typeface="Bookman Old Style" pitchFamily="18" charset="0"/>
              </a:rPr>
              <a:t>waktu</a:t>
            </a:r>
            <a:r>
              <a:rPr lang="en-US" i="1" dirty="0">
                <a:latin typeface="Bookman Old Style" pitchFamily="18" charset="0"/>
              </a:rPr>
              <a:t> yang </a:t>
            </a:r>
            <a:r>
              <a:rPr lang="en-US" i="1" dirty="0" err="1">
                <a:latin typeface="Bookman Old Style" pitchFamily="18" charset="0"/>
              </a:rPr>
              <a:t>menembus</a:t>
            </a:r>
            <a:r>
              <a:rPr lang="en-US" i="1" dirty="0">
                <a:latin typeface="Bookman Old Style" pitchFamily="18" charset="0"/>
              </a:rPr>
              <a:t> </a:t>
            </a:r>
            <a:r>
              <a:rPr lang="en-US" i="1" dirty="0" err="1">
                <a:latin typeface="Bookman Old Style" pitchFamily="18" charset="0"/>
              </a:rPr>
              <a:t>suatu</a:t>
            </a:r>
            <a:r>
              <a:rPr lang="en-US" i="1" dirty="0">
                <a:latin typeface="Bookman Old Style" pitchFamily="18" charset="0"/>
              </a:rPr>
              <a:t> </a:t>
            </a:r>
            <a:r>
              <a:rPr lang="en-US" i="1" dirty="0" err="1">
                <a:latin typeface="Bookman Old Style" pitchFamily="18" charset="0"/>
              </a:rPr>
              <a:t>bidang</a:t>
            </a:r>
            <a:r>
              <a:rPr lang="en-US" i="1" dirty="0">
                <a:latin typeface="Bookman Old Style" pitchFamily="18" charset="0"/>
              </a:rPr>
              <a:t> </a:t>
            </a:r>
            <a:r>
              <a:rPr lang="en-US" i="1" dirty="0" err="1">
                <a:latin typeface="Bookman Old Style" pitchFamily="18" charset="0"/>
              </a:rPr>
              <a:t>dS</a:t>
            </a:r>
            <a:r>
              <a:rPr lang="en-US" i="1" dirty="0">
                <a:latin typeface="Bookman Old Style" pitchFamily="18" charset="0"/>
              </a:rPr>
              <a:t> yang </a:t>
            </a:r>
            <a:r>
              <a:rPr lang="en-US" i="1" dirty="0" err="1">
                <a:latin typeface="Bookman Old Style" pitchFamily="18" charset="0"/>
              </a:rPr>
              <a:t>dikelilingi</a:t>
            </a:r>
            <a:r>
              <a:rPr lang="en-US" i="1" dirty="0">
                <a:latin typeface="Bookman Old Style" pitchFamily="18" charset="0"/>
              </a:rPr>
              <a:t> </a:t>
            </a:r>
            <a:r>
              <a:rPr lang="en-US" i="1" dirty="0" err="1">
                <a:latin typeface="Bookman Old Style" pitchFamily="18" charset="0"/>
              </a:rPr>
              <a:t>lintasan</a:t>
            </a:r>
            <a:r>
              <a:rPr lang="en-US" i="1" dirty="0">
                <a:latin typeface="Bookman Old Style" pitchFamily="18" charset="0"/>
              </a:rPr>
              <a:t> </a:t>
            </a:r>
            <a:r>
              <a:rPr lang="en-US" i="1" dirty="0" err="1">
                <a:latin typeface="Bookman Old Style" pitchFamily="18" charset="0"/>
              </a:rPr>
              <a:t>tertutup</a:t>
            </a:r>
            <a:r>
              <a:rPr lang="en-US" i="1" dirty="0">
                <a:latin typeface="Bookman Old Style" pitchFamily="18" charset="0"/>
              </a:rPr>
              <a:t>, </a:t>
            </a:r>
            <a:r>
              <a:rPr lang="en-US" i="1" dirty="0" err="1">
                <a:latin typeface="Bookman Old Style" pitchFamily="18" charset="0"/>
              </a:rPr>
              <a:t>maka</a:t>
            </a:r>
            <a:r>
              <a:rPr lang="en-US" i="1" dirty="0">
                <a:latin typeface="Bookman Old Style" pitchFamily="18" charset="0"/>
              </a:rPr>
              <a:t>  </a:t>
            </a:r>
            <a:r>
              <a:rPr lang="en-US" i="1" dirty="0" err="1">
                <a:latin typeface="Bookman Old Style" pitchFamily="18" charset="0"/>
              </a:rPr>
              <a:t>akan</a:t>
            </a:r>
            <a:r>
              <a:rPr lang="en-US" i="1" dirty="0">
                <a:latin typeface="Bookman Old Style" pitchFamily="18" charset="0"/>
              </a:rPr>
              <a:t> </a:t>
            </a:r>
            <a:r>
              <a:rPr lang="en-US" i="1" dirty="0" err="1">
                <a:latin typeface="Bookman Old Style" pitchFamily="18" charset="0"/>
              </a:rPr>
              <a:t>dihasilkan</a:t>
            </a:r>
            <a:r>
              <a:rPr lang="en-US" i="1" dirty="0">
                <a:latin typeface="Bookman Old Style" pitchFamily="18" charset="0"/>
              </a:rPr>
              <a:t> </a:t>
            </a:r>
            <a:r>
              <a:rPr lang="en-US" i="1" dirty="0" err="1">
                <a:latin typeface="Bookman Old Style" pitchFamily="18" charset="0"/>
              </a:rPr>
              <a:t>medan</a:t>
            </a:r>
            <a:r>
              <a:rPr lang="en-US" i="1" dirty="0">
                <a:latin typeface="Bookman Old Style" pitchFamily="18" charset="0"/>
              </a:rPr>
              <a:t> magnet (H) yang </a:t>
            </a:r>
            <a:r>
              <a:rPr lang="en-US" i="1" dirty="0" err="1">
                <a:latin typeface="Bookman Old Style" pitchFamily="18" charset="0"/>
              </a:rPr>
              <a:t>arahnya</a:t>
            </a:r>
            <a:r>
              <a:rPr lang="en-US" i="1" dirty="0">
                <a:latin typeface="Bookman Old Style" pitchFamily="18" charset="0"/>
              </a:rPr>
              <a:t>  </a:t>
            </a:r>
            <a:r>
              <a:rPr lang="en-US" i="1" dirty="0" err="1">
                <a:latin typeface="Bookman Old Style" pitchFamily="18" charset="0"/>
              </a:rPr>
              <a:t>sesuai</a:t>
            </a:r>
            <a:r>
              <a:rPr lang="en-US" i="1" dirty="0">
                <a:latin typeface="Bookman Old Style" pitchFamily="18" charset="0"/>
              </a:rPr>
              <a:t> </a:t>
            </a:r>
            <a:r>
              <a:rPr lang="en-US" i="1" dirty="0" err="1">
                <a:latin typeface="Bookman Old Style" pitchFamily="18" charset="0"/>
              </a:rPr>
              <a:t>dengan</a:t>
            </a:r>
            <a:r>
              <a:rPr lang="en-US" i="1" dirty="0">
                <a:latin typeface="Bookman Old Style" pitchFamily="18" charset="0"/>
              </a:rPr>
              <a:t> </a:t>
            </a:r>
            <a:r>
              <a:rPr lang="en-US" i="1" dirty="0" err="1">
                <a:latin typeface="Bookman Old Style" pitchFamily="18" charset="0"/>
              </a:rPr>
              <a:t>lintasan</a:t>
            </a:r>
            <a:r>
              <a:rPr lang="en-US" i="1" dirty="0">
                <a:latin typeface="Bookman Old Style" pitchFamily="18" charset="0"/>
              </a:rPr>
              <a:t> </a:t>
            </a:r>
            <a:r>
              <a:rPr lang="en-US" i="1" dirty="0" err="1">
                <a:latin typeface="Bookman Old Style" pitchFamily="18" charset="0"/>
              </a:rPr>
              <a:t>teertutup</a:t>
            </a:r>
            <a:r>
              <a:rPr lang="en-US" i="1" dirty="0">
                <a:latin typeface="Bookman Old Style" pitchFamily="18" charset="0"/>
              </a:rPr>
              <a:t> </a:t>
            </a:r>
            <a:r>
              <a:rPr lang="en-US" i="1" dirty="0" err="1">
                <a:latin typeface="Bookman Old Style" pitchFamily="18" charset="0"/>
              </a:rPr>
              <a:t>tersebut</a:t>
            </a:r>
            <a:r>
              <a:rPr lang="en-US" i="1" dirty="0">
                <a:latin typeface="Bookman Old Style" pitchFamily="18" charset="0"/>
              </a:rPr>
              <a:t> ( </a:t>
            </a:r>
            <a:r>
              <a:rPr lang="en-US" i="1" dirty="0" err="1">
                <a:latin typeface="Bookman Old Style" pitchFamily="18" charset="0"/>
              </a:rPr>
              <a:t>mengelilingi</a:t>
            </a:r>
            <a:r>
              <a:rPr lang="en-US" i="1" dirty="0">
                <a:latin typeface="Bookman Old Style" pitchFamily="18" charset="0"/>
              </a:rPr>
              <a:t> </a:t>
            </a:r>
            <a:r>
              <a:rPr lang="en-US" i="1" dirty="0" err="1">
                <a:latin typeface="Bookman Old Style" pitchFamily="18" charset="0"/>
              </a:rPr>
              <a:t>bidang</a:t>
            </a:r>
            <a:r>
              <a:rPr lang="en-US" i="1" dirty="0">
                <a:latin typeface="Bookman Old Style" pitchFamily="18" charset="0"/>
              </a:rPr>
              <a:t> </a:t>
            </a:r>
            <a:r>
              <a:rPr lang="en-US" i="1" dirty="0" err="1">
                <a:latin typeface="Bookman Old Style" pitchFamily="18" charset="0"/>
              </a:rPr>
              <a:t>dS</a:t>
            </a:r>
            <a:r>
              <a:rPr lang="en-US" i="1" dirty="0">
                <a:latin typeface="Bookman Old Style" pitchFamily="18" charset="0"/>
              </a:rPr>
              <a:t> ).</a:t>
            </a:r>
          </a:p>
        </p:txBody>
      </p:sp>
      <p:sp>
        <p:nvSpPr>
          <p:cNvPr id="14" name="Text Box 12"/>
          <p:cNvSpPr txBox="1">
            <a:spLocks noChangeArrowheads="1"/>
          </p:cNvSpPr>
          <p:nvPr/>
        </p:nvSpPr>
        <p:spPr bwMode="auto">
          <a:xfrm>
            <a:off x="2788257" y="4530944"/>
            <a:ext cx="3617752" cy="1754326"/>
          </a:xfrm>
          <a:prstGeom prst="rect">
            <a:avLst/>
          </a:prstGeom>
          <a:noFill/>
          <a:ln w="9525">
            <a:noFill/>
            <a:miter lim="800000"/>
            <a:headEnd/>
            <a:tailEnd/>
          </a:ln>
          <a:effectLst/>
        </p:spPr>
        <p:txBody>
          <a:bodyPr wrap="square">
            <a:spAutoFit/>
          </a:bodyPr>
          <a:lstStyle/>
          <a:p>
            <a:pPr>
              <a:spcBef>
                <a:spcPct val="50000"/>
              </a:spcBef>
            </a:pPr>
            <a:r>
              <a:rPr lang="en-US" sz="1800" dirty="0" err="1">
                <a:latin typeface="Bookman Old Style" pitchFamily="18" charset="0"/>
              </a:rPr>
              <a:t>Sama</a:t>
            </a:r>
            <a:r>
              <a:rPr lang="en-US" sz="1800" dirty="0">
                <a:latin typeface="Bookman Old Style" pitchFamily="18" charset="0"/>
              </a:rPr>
              <a:t> </a:t>
            </a:r>
            <a:r>
              <a:rPr lang="en-US" sz="1800" dirty="0" err="1">
                <a:latin typeface="Bookman Old Style" pitchFamily="18" charset="0"/>
              </a:rPr>
              <a:t>dengan</a:t>
            </a:r>
            <a:r>
              <a:rPr lang="en-US" sz="1800" dirty="0">
                <a:latin typeface="Bookman Old Style" pitchFamily="18" charset="0"/>
              </a:rPr>
              <a:t> </a:t>
            </a:r>
            <a:r>
              <a:rPr lang="en-US" sz="1800" dirty="0" err="1">
                <a:latin typeface="Bookman Old Style" pitchFamily="18" charset="0"/>
              </a:rPr>
              <a:t>Hukum</a:t>
            </a:r>
            <a:r>
              <a:rPr lang="en-US" sz="1800" dirty="0">
                <a:latin typeface="Bookman Old Style" pitchFamily="18" charset="0"/>
              </a:rPr>
              <a:t> Faraday, </a:t>
            </a:r>
            <a:r>
              <a:rPr lang="en-US" sz="1800" dirty="0" err="1">
                <a:latin typeface="Bookman Old Style" pitchFamily="18" charset="0"/>
              </a:rPr>
              <a:t>arah</a:t>
            </a:r>
            <a:r>
              <a:rPr lang="en-US" sz="1800" dirty="0">
                <a:latin typeface="Bookman Old Style" pitchFamily="18" charset="0"/>
              </a:rPr>
              <a:t> </a:t>
            </a:r>
            <a:r>
              <a:rPr lang="en-US" sz="1800" dirty="0" err="1">
                <a:latin typeface="Bookman Old Style" pitchFamily="18" charset="0"/>
              </a:rPr>
              <a:t>medan</a:t>
            </a:r>
            <a:r>
              <a:rPr lang="en-US" sz="1800" dirty="0">
                <a:latin typeface="Bookman Old Style" pitchFamily="18" charset="0"/>
              </a:rPr>
              <a:t> magnet (H) , </a:t>
            </a:r>
            <a:r>
              <a:rPr lang="en-US" sz="1800" dirty="0" err="1">
                <a:latin typeface="Bookman Old Style" pitchFamily="18" charset="0"/>
              </a:rPr>
              <a:t>rapat</a:t>
            </a:r>
            <a:r>
              <a:rPr lang="en-US" sz="1800" dirty="0">
                <a:latin typeface="Bookman Old Style" pitchFamily="18" charset="0"/>
              </a:rPr>
              <a:t> </a:t>
            </a:r>
            <a:r>
              <a:rPr lang="en-US" sz="1800" dirty="0" err="1">
                <a:latin typeface="Bookman Old Style" pitchFamily="18" charset="0"/>
              </a:rPr>
              <a:t>arus</a:t>
            </a:r>
            <a:r>
              <a:rPr lang="en-US" sz="1800" dirty="0">
                <a:latin typeface="Bookman Old Style" pitchFamily="18" charset="0"/>
              </a:rPr>
              <a:t> (J) </a:t>
            </a:r>
            <a:r>
              <a:rPr lang="en-US" sz="1800" dirty="0" err="1">
                <a:latin typeface="Bookman Old Style" pitchFamily="18" charset="0"/>
              </a:rPr>
              <a:t>dan</a:t>
            </a:r>
            <a:r>
              <a:rPr lang="en-US" sz="1800" dirty="0">
                <a:latin typeface="Bookman Old Style" pitchFamily="18" charset="0"/>
              </a:rPr>
              <a:t> </a:t>
            </a:r>
            <a:r>
              <a:rPr lang="en-US" sz="1800" dirty="0" err="1">
                <a:latin typeface="Bookman Old Style" pitchFamily="18" charset="0"/>
              </a:rPr>
              <a:t>rapat</a:t>
            </a:r>
            <a:r>
              <a:rPr lang="en-US" sz="1800" dirty="0">
                <a:latin typeface="Bookman Old Style" pitchFamily="18" charset="0"/>
              </a:rPr>
              <a:t> </a:t>
            </a:r>
            <a:r>
              <a:rPr lang="en-US" sz="1800" dirty="0" err="1">
                <a:latin typeface="Bookman Old Style" pitchFamily="18" charset="0"/>
              </a:rPr>
              <a:t>fluks</a:t>
            </a:r>
            <a:r>
              <a:rPr lang="en-US" sz="1800" dirty="0">
                <a:latin typeface="Bookman Old Style" pitchFamily="18" charset="0"/>
              </a:rPr>
              <a:t> </a:t>
            </a:r>
            <a:r>
              <a:rPr lang="en-US" sz="1800" dirty="0" err="1">
                <a:latin typeface="Bookman Old Style" pitchFamily="18" charset="0"/>
              </a:rPr>
              <a:t>listrik</a:t>
            </a:r>
            <a:r>
              <a:rPr lang="en-US" sz="1800" dirty="0">
                <a:latin typeface="Bookman Old Style" pitchFamily="18" charset="0"/>
              </a:rPr>
              <a:t> (D) , </a:t>
            </a:r>
            <a:r>
              <a:rPr lang="en-US" sz="1800" dirty="0" err="1">
                <a:latin typeface="Bookman Old Style" pitchFamily="18" charset="0"/>
              </a:rPr>
              <a:t>adalah</a:t>
            </a:r>
            <a:r>
              <a:rPr lang="en-US" sz="1800" dirty="0">
                <a:latin typeface="Bookman Old Style" pitchFamily="18" charset="0"/>
              </a:rPr>
              <a:t> </a:t>
            </a:r>
            <a:r>
              <a:rPr lang="en-US" sz="1800" dirty="0" err="1">
                <a:latin typeface="Bookman Old Style" pitchFamily="18" charset="0"/>
              </a:rPr>
              <a:t>sesuai</a:t>
            </a:r>
            <a:r>
              <a:rPr lang="en-US" sz="1800" dirty="0">
                <a:latin typeface="Bookman Old Style" pitchFamily="18" charset="0"/>
              </a:rPr>
              <a:t> </a:t>
            </a:r>
            <a:r>
              <a:rPr lang="en-US" sz="1800" dirty="0" err="1">
                <a:latin typeface="Bookman Old Style" pitchFamily="18" charset="0"/>
              </a:rPr>
              <a:t>dengan</a:t>
            </a:r>
            <a:r>
              <a:rPr lang="en-US" sz="1800" dirty="0">
                <a:latin typeface="Bookman Old Style" pitchFamily="18" charset="0"/>
              </a:rPr>
              <a:t> </a:t>
            </a:r>
            <a:r>
              <a:rPr lang="en-US" sz="1800" b="1" dirty="0" err="1">
                <a:latin typeface="Bookman Old Style" pitchFamily="18" charset="0"/>
              </a:rPr>
              <a:t>aturan</a:t>
            </a:r>
            <a:r>
              <a:rPr lang="en-US" sz="1800" b="1" dirty="0">
                <a:latin typeface="Bookman Old Style" pitchFamily="18" charset="0"/>
              </a:rPr>
              <a:t> </a:t>
            </a:r>
            <a:r>
              <a:rPr lang="en-US" sz="1800" b="1" dirty="0" err="1">
                <a:latin typeface="Bookman Old Style" pitchFamily="18" charset="0"/>
              </a:rPr>
              <a:t>tangan</a:t>
            </a:r>
            <a:r>
              <a:rPr lang="en-US" sz="1800" b="1" dirty="0">
                <a:latin typeface="Bookman Old Style" pitchFamily="18" charset="0"/>
              </a:rPr>
              <a:t> </a:t>
            </a:r>
            <a:r>
              <a:rPr lang="en-US" sz="1800" b="1" dirty="0" err="1">
                <a:latin typeface="Bookman Old Style" pitchFamily="18" charset="0"/>
              </a:rPr>
              <a:t>kanan</a:t>
            </a:r>
            <a:r>
              <a:rPr lang="en-US" sz="1800" dirty="0">
                <a:latin typeface="Bookman Old Style" pitchFamily="18" charset="0"/>
              </a:rPr>
              <a:t>.</a:t>
            </a:r>
          </a:p>
        </p:txBody>
      </p:sp>
    </p:spTree>
    <p:extLst>
      <p:ext uri="{BB962C8B-B14F-4D97-AF65-F5344CB8AC3E}">
        <p14:creationId xmlns:p14="http://schemas.microsoft.com/office/powerpoint/2010/main" val="115629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3"/>
          <p:cNvSpPr txBox="1">
            <a:spLocks noChangeArrowheads="1"/>
          </p:cNvSpPr>
          <p:nvPr/>
        </p:nvSpPr>
        <p:spPr bwMode="auto">
          <a:xfrm>
            <a:off x="563631" y="2207805"/>
            <a:ext cx="10880224" cy="646331"/>
          </a:xfrm>
          <a:prstGeom prst="rect">
            <a:avLst/>
          </a:prstGeom>
          <a:noFill/>
          <a:ln w="9525">
            <a:noFill/>
            <a:miter lim="800000"/>
            <a:headEnd/>
            <a:tailEnd/>
          </a:ln>
          <a:effectLst/>
        </p:spPr>
        <p:txBody>
          <a:bodyPr wrap="square">
            <a:spAutoFit/>
          </a:bodyPr>
          <a:lstStyle/>
          <a:p>
            <a:pPr>
              <a:spcBef>
                <a:spcPct val="50000"/>
              </a:spcBef>
            </a:pPr>
            <a:r>
              <a:rPr lang="en-US" dirty="0"/>
              <a:t>Maxwell </a:t>
            </a:r>
            <a:r>
              <a:rPr lang="en-US" dirty="0" err="1"/>
              <a:t>menemukan</a:t>
            </a:r>
            <a:r>
              <a:rPr lang="en-US" dirty="0"/>
              <a:t> </a:t>
            </a:r>
            <a:r>
              <a:rPr lang="en-US" dirty="0" err="1"/>
              <a:t>fenomena</a:t>
            </a:r>
            <a:r>
              <a:rPr lang="en-US" dirty="0"/>
              <a:t> </a:t>
            </a:r>
            <a:r>
              <a:rPr lang="en-US" dirty="0" err="1"/>
              <a:t>arus</a:t>
            </a:r>
            <a:r>
              <a:rPr lang="en-US" dirty="0"/>
              <a:t> </a:t>
            </a:r>
            <a:r>
              <a:rPr lang="en-US" dirty="0" err="1"/>
              <a:t>pergeseran</a:t>
            </a:r>
            <a:r>
              <a:rPr lang="en-US" dirty="0"/>
              <a:t> </a:t>
            </a:r>
            <a:r>
              <a:rPr lang="en-US" dirty="0" err="1"/>
              <a:t>tanpa</a:t>
            </a:r>
            <a:r>
              <a:rPr lang="en-US" dirty="0"/>
              <a:t> </a:t>
            </a:r>
            <a:r>
              <a:rPr lang="en-US" dirty="0" err="1"/>
              <a:t>melakukan</a:t>
            </a:r>
            <a:r>
              <a:rPr lang="en-US" dirty="0"/>
              <a:t> </a:t>
            </a:r>
            <a:r>
              <a:rPr lang="en-US" dirty="0" err="1"/>
              <a:t>eksperimen</a:t>
            </a:r>
            <a:r>
              <a:rPr lang="en-US" dirty="0"/>
              <a:t>, </a:t>
            </a:r>
            <a:r>
              <a:rPr lang="en-US" dirty="0" err="1"/>
              <a:t>tetapi</a:t>
            </a:r>
            <a:r>
              <a:rPr lang="en-US" dirty="0"/>
              <a:t> </a:t>
            </a:r>
            <a:r>
              <a:rPr lang="en-US" dirty="0" err="1"/>
              <a:t>dengan</a:t>
            </a:r>
            <a:r>
              <a:rPr lang="en-US" dirty="0"/>
              <a:t> </a:t>
            </a:r>
            <a:r>
              <a:rPr lang="en-US" dirty="0" err="1"/>
              <a:t>melakukan</a:t>
            </a:r>
            <a:r>
              <a:rPr lang="en-US" dirty="0"/>
              <a:t> </a:t>
            </a:r>
            <a:r>
              <a:rPr lang="en-US" dirty="0" err="1"/>
              <a:t>analisis</a:t>
            </a:r>
            <a:r>
              <a:rPr lang="en-US" dirty="0"/>
              <a:t> </a:t>
            </a:r>
            <a:r>
              <a:rPr lang="en-US" dirty="0" err="1"/>
              <a:t>matematis</a:t>
            </a:r>
            <a:r>
              <a:rPr lang="en-US" dirty="0"/>
              <a:t> </a:t>
            </a:r>
            <a:r>
              <a:rPr lang="en-US" dirty="0" err="1"/>
              <a:t>bentuk</a:t>
            </a:r>
            <a:r>
              <a:rPr lang="en-US" dirty="0"/>
              <a:t> </a:t>
            </a:r>
            <a:r>
              <a:rPr lang="en-US" dirty="0" err="1"/>
              <a:t>diferensial</a:t>
            </a:r>
            <a:r>
              <a:rPr lang="en-US" dirty="0"/>
              <a:t> / </a:t>
            </a:r>
            <a:r>
              <a:rPr lang="en-US" dirty="0" err="1"/>
              <a:t>bentuk</a:t>
            </a:r>
            <a:r>
              <a:rPr lang="en-US" dirty="0"/>
              <a:t> </a:t>
            </a:r>
            <a:r>
              <a:rPr lang="en-US" dirty="0" err="1"/>
              <a:t>titik</a:t>
            </a:r>
            <a:r>
              <a:rPr lang="en-US" dirty="0"/>
              <a:t> </a:t>
            </a:r>
            <a:r>
              <a:rPr lang="en-US" dirty="0" err="1"/>
              <a:t>Hukum</a:t>
            </a:r>
            <a:r>
              <a:rPr lang="en-US" dirty="0"/>
              <a:t> Ampere. </a:t>
            </a:r>
          </a:p>
        </p:txBody>
      </p:sp>
      <p:sp>
        <p:nvSpPr>
          <p:cNvPr id="7" name="Text Box 4"/>
          <p:cNvSpPr txBox="1">
            <a:spLocks noChangeArrowheads="1"/>
          </p:cNvSpPr>
          <p:nvPr/>
        </p:nvSpPr>
        <p:spPr bwMode="auto">
          <a:xfrm>
            <a:off x="2798649" y="2912950"/>
            <a:ext cx="8686800" cy="457200"/>
          </a:xfrm>
          <a:prstGeom prst="rect">
            <a:avLst/>
          </a:prstGeom>
          <a:noFill/>
          <a:ln w="9525">
            <a:noFill/>
            <a:miter lim="800000"/>
            <a:headEnd/>
            <a:tailEnd/>
          </a:ln>
          <a:effectLst/>
        </p:spPr>
        <p:txBody>
          <a:bodyPr>
            <a:spAutoFit/>
          </a:bodyPr>
          <a:lstStyle/>
          <a:p>
            <a:pPr>
              <a:spcBef>
                <a:spcPct val="50000"/>
              </a:spcBef>
            </a:pPr>
            <a:r>
              <a:rPr lang="en-US" sz="2400" b="1" dirty="0" err="1"/>
              <a:t>Bagaimana</a:t>
            </a:r>
            <a:r>
              <a:rPr lang="en-US" sz="2400" b="1" dirty="0"/>
              <a:t> </a:t>
            </a:r>
            <a:r>
              <a:rPr lang="en-US" sz="2400" b="1" dirty="0" err="1"/>
              <a:t>analisis</a:t>
            </a:r>
            <a:r>
              <a:rPr lang="en-US" sz="2400" b="1" dirty="0"/>
              <a:t> </a:t>
            </a:r>
            <a:r>
              <a:rPr lang="en-US" sz="2400" b="1" dirty="0" err="1"/>
              <a:t>matematis</a:t>
            </a:r>
            <a:r>
              <a:rPr lang="en-US" sz="2400" b="1" dirty="0"/>
              <a:t> yang </a:t>
            </a:r>
            <a:r>
              <a:rPr lang="en-US" sz="2400" b="1" dirty="0" err="1"/>
              <a:t>telah</a:t>
            </a:r>
            <a:r>
              <a:rPr lang="en-US" sz="2400" b="1" dirty="0"/>
              <a:t> </a:t>
            </a:r>
            <a:r>
              <a:rPr lang="en-US" sz="2400" b="1" dirty="0" err="1"/>
              <a:t>dilakukan</a:t>
            </a:r>
            <a:r>
              <a:rPr lang="en-US" sz="2400" b="1" dirty="0"/>
              <a:t> Maxwell ?</a:t>
            </a:r>
            <a:endParaRPr lang="en-US" sz="2800" b="1" dirty="0"/>
          </a:p>
        </p:txBody>
      </p:sp>
      <p:graphicFrame>
        <p:nvGraphicFramePr>
          <p:cNvPr id="8" name="Object 5"/>
          <p:cNvGraphicFramePr>
            <a:graphicFrameLocks noChangeAspect="1"/>
          </p:cNvGraphicFramePr>
          <p:nvPr>
            <p:extLst>
              <p:ext uri="{D42A27DB-BD31-4B8C-83A1-F6EECF244321}">
                <p14:modId xmlns:p14="http://schemas.microsoft.com/office/powerpoint/2010/main" val="430346518"/>
              </p:ext>
            </p:extLst>
          </p:nvPr>
        </p:nvGraphicFramePr>
        <p:xfrm>
          <a:off x="3588345" y="3884195"/>
          <a:ext cx="2415398" cy="594330"/>
        </p:xfrm>
        <a:graphic>
          <a:graphicData uri="http://schemas.openxmlformats.org/presentationml/2006/ole">
            <mc:AlternateContent xmlns:mc="http://schemas.openxmlformats.org/markup-compatibility/2006">
              <mc:Choice xmlns:v="urn:schemas-microsoft-com:vml" Requires="v">
                <p:oleObj spid="_x0000_s21542" name="Equation" r:id="rId6" imgW="1333440" imgH="279360" progId="Equation.3">
                  <p:embed/>
                </p:oleObj>
              </mc:Choice>
              <mc:Fallback>
                <p:oleObj name="Equation" r:id="rId6" imgW="133344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8345" y="3884195"/>
                        <a:ext cx="2415398" cy="594330"/>
                      </a:xfrm>
                      <a:prstGeom prst="rect">
                        <a:avLst/>
                      </a:prstGeom>
                      <a:noFill/>
                      <a:ln w="9525">
                        <a:solidFill>
                          <a:schemeClr val="tx1"/>
                        </a:solidFill>
                        <a:miter lim="800000"/>
                        <a:headEnd/>
                        <a:tailEnd/>
                      </a:ln>
                      <a:effectLst/>
                      <a:extLst/>
                    </p:spPr>
                  </p:pic>
                </p:oleObj>
              </mc:Fallback>
            </mc:AlternateContent>
          </a:graphicData>
        </a:graphic>
      </p:graphicFrame>
      <p:sp>
        <p:nvSpPr>
          <p:cNvPr id="9" name="Text Box 6"/>
          <p:cNvSpPr txBox="1">
            <a:spLocks noChangeArrowheads="1"/>
          </p:cNvSpPr>
          <p:nvPr/>
        </p:nvSpPr>
        <p:spPr bwMode="auto">
          <a:xfrm>
            <a:off x="3131145" y="3426995"/>
            <a:ext cx="4495800" cy="396875"/>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b="1"/>
              <a:t> Bentuk integral hukum Ampere</a:t>
            </a:r>
          </a:p>
        </p:txBody>
      </p:sp>
      <p:graphicFrame>
        <p:nvGraphicFramePr>
          <p:cNvPr id="10" name="Object 7"/>
          <p:cNvGraphicFramePr>
            <a:graphicFrameLocks noChangeAspect="1"/>
          </p:cNvGraphicFramePr>
          <p:nvPr>
            <p:extLst>
              <p:ext uri="{D42A27DB-BD31-4B8C-83A1-F6EECF244321}">
                <p14:modId xmlns:p14="http://schemas.microsoft.com/office/powerpoint/2010/main" val="1490870898"/>
              </p:ext>
            </p:extLst>
          </p:nvPr>
        </p:nvGraphicFramePr>
        <p:xfrm>
          <a:off x="6393885" y="4563085"/>
          <a:ext cx="2133600" cy="556932"/>
        </p:xfrm>
        <a:graphic>
          <a:graphicData uri="http://schemas.openxmlformats.org/presentationml/2006/ole">
            <mc:AlternateContent xmlns:mc="http://schemas.openxmlformats.org/markup-compatibility/2006">
              <mc:Choice xmlns:v="urn:schemas-microsoft-com:vml" Requires="v">
                <p:oleObj spid="_x0000_s21543" name="Equation" r:id="rId8" imgW="1460160" imgH="380880" progId="Equation.3">
                  <p:embed/>
                </p:oleObj>
              </mc:Choice>
              <mc:Fallback>
                <p:oleObj name="Equation" r:id="rId8" imgW="1460160" imgH="380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3885" y="4563085"/>
                        <a:ext cx="2133600" cy="556932"/>
                      </a:xfrm>
                      <a:prstGeom prst="rect">
                        <a:avLst/>
                      </a:prstGeom>
                      <a:noFill/>
                      <a:ln>
                        <a:noFill/>
                      </a:ln>
                      <a:extLst/>
                    </p:spPr>
                  </p:pic>
                </p:oleObj>
              </mc:Fallback>
            </mc:AlternateContent>
          </a:graphicData>
        </a:graphic>
      </p:graphicFrame>
      <p:sp>
        <p:nvSpPr>
          <p:cNvPr id="11" name="Text Box 8"/>
          <p:cNvSpPr txBox="1">
            <a:spLocks noChangeArrowheads="1"/>
          </p:cNvSpPr>
          <p:nvPr/>
        </p:nvSpPr>
        <p:spPr bwMode="auto">
          <a:xfrm>
            <a:off x="4682872" y="4590792"/>
            <a:ext cx="3505200" cy="396875"/>
          </a:xfrm>
          <a:prstGeom prst="rect">
            <a:avLst/>
          </a:prstGeom>
          <a:noFill/>
          <a:ln w="9525">
            <a:noFill/>
            <a:miter lim="800000"/>
            <a:headEnd/>
            <a:tailEnd/>
          </a:ln>
          <a:effectLst/>
        </p:spPr>
        <p:txBody>
          <a:bodyPr>
            <a:spAutoFit/>
          </a:bodyPr>
          <a:lstStyle/>
          <a:p>
            <a:pPr>
              <a:spcBef>
                <a:spcPct val="50000"/>
              </a:spcBef>
            </a:pPr>
            <a:r>
              <a:rPr lang="en-US" b="1" dirty="0" err="1"/>
              <a:t>Teorema</a:t>
            </a:r>
            <a:r>
              <a:rPr lang="en-US" b="1" dirty="0"/>
              <a:t> Stokes</a:t>
            </a:r>
          </a:p>
        </p:txBody>
      </p:sp>
      <p:graphicFrame>
        <p:nvGraphicFramePr>
          <p:cNvPr id="12" name="Object 9"/>
          <p:cNvGraphicFramePr>
            <a:graphicFrameLocks noChangeAspect="1"/>
          </p:cNvGraphicFramePr>
          <p:nvPr>
            <p:extLst>
              <p:ext uri="{D42A27DB-BD31-4B8C-83A1-F6EECF244321}">
                <p14:modId xmlns:p14="http://schemas.microsoft.com/office/powerpoint/2010/main" val="3117224175"/>
              </p:ext>
            </p:extLst>
          </p:nvPr>
        </p:nvGraphicFramePr>
        <p:xfrm>
          <a:off x="3997072" y="5240068"/>
          <a:ext cx="1066799" cy="440759"/>
        </p:xfrm>
        <a:graphic>
          <a:graphicData uri="http://schemas.openxmlformats.org/presentationml/2006/ole">
            <mc:AlternateContent xmlns:mc="http://schemas.openxmlformats.org/markup-compatibility/2006">
              <mc:Choice xmlns:v="urn:schemas-microsoft-com:vml" Requires="v">
                <p:oleObj spid="_x0000_s21544" name="Equation" r:id="rId10" imgW="609480" imgH="215640" progId="Equation.3">
                  <p:embed/>
                </p:oleObj>
              </mc:Choice>
              <mc:Fallback>
                <p:oleObj name="Equation" r:id="rId10" imgW="6094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7072" y="5240068"/>
                        <a:ext cx="1066799" cy="440759"/>
                      </a:xfrm>
                      <a:prstGeom prst="rect">
                        <a:avLst/>
                      </a:prstGeom>
                      <a:noFill/>
                      <a:ln w="9525">
                        <a:solidFill>
                          <a:schemeClr val="tx1"/>
                        </a:solidFill>
                        <a:miter lim="800000"/>
                        <a:headEnd/>
                        <a:tailEnd/>
                      </a:ln>
                      <a:effectLst/>
                      <a:extLst/>
                    </p:spPr>
                  </p:pic>
                </p:oleObj>
              </mc:Fallback>
            </mc:AlternateContent>
          </a:graphicData>
        </a:graphic>
      </p:graphicFrame>
      <p:sp>
        <p:nvSpPr>
          <p:cNvPr id="13" name="AutoShape 10"/>
          <p:cNvSpPr>
            <a:spLocks noChangeArrowheads="1"/>
          </p:cNvSpPr>
          <p:nvPr/>
        </p:nvSpPr>
        <p:spPr bwMode="auto">
          <a:xfrm>
            <a:off x="4378072" y="4521520"/>
            <a:ext cx="304800" cy="685800"/>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sp>
        <p:nvSpPr>
          <p:cNvPr id="14" name="Text Box 11"/>
          <p:cNvSpPr txBox="1">
            <a:spLocks noChangeArrowheads="1"/>
          </p:cNvSpPr>
          <p:nvPr/>
        </p:nvSpPr>
        <p:spPr bwMode="auto">
          <a:xfrm>
            <a:off x="5126215" y="5272922"/>
            <a:ext cx="4419600" cy="396875"/>
          </a:xfrm>
          <a:prstGeom prst="rect">
            <a:avLst/>
          </a:prstGeom>
          <a:noFill/>
          <a:ln w="9525">
            <a:noFill/>
            <a:miter lim="800000"/>
            <a:headEnd/>
            <a:tailEnd/>
          </a:ln>
          <a:effectLst/>
        </p:spPr>
        <p:txBody>
          <a:bodyPr>
            <a:spAutoFit/>
          </a:bodyPr>
          <a:lstStyle/>
          <a:p>
            <a:pPr>
              <a:spcBef>
                <a:spcPct val="50000"/>
              </a:spcBef>
            </a:pPr>
            <a:r>
              <a:rPr lang="en-US" b="1" dirty="0" err="1"/>
              <a:t>Bentuk</a:t>
            </a:r>
            <a:r>
              <a:rPr lang="en-US" b="1" dirty="0"/>
              <a:t> </a:t>
            </a:r>
            <a:r>
              <a:rPr lang="en-US" b="1" dirty="0" err="1"/>
              <a:t>diferensial</a:t>
            </a:r>
            <a:r>
              <a:rPr lang="en-US" b="1" dirty="0"/>
              <a:t> </a:t>
            </a:r>
            <a:r>
              <a:rPr lang="en-US" b="1" dirty="0" err="1"/>
              <a:t>Hukum</a:t>
            </a:r>
            <a:r>
              <a:rPr lang="en-US" b="1" dirty="0"/>
              <a:t> Ampere</a:t>
            </a:r>
          </a:p>
        </p:txBody>
      </p:sp>
      <p:sp>
        <p:nvSpPr>
          <p:cNvPr id="15" name="Text Box 12"/>
          <p:cNvSpPr txBox="1">
            <a:spLocks noChangeArrowheads="1"/>
          </p:cNvSpPr>
          <p:nvPr/>
        </p:nvSpPr>
        <p:spPr bwMode="auto">
          <a:xfrm>
            <a:off x="4800654" y="5877235"/>
            <a:ext cx="4419600" cy="338554"/>
          </a:xfrm>
          <a:prstGeom prst="rect">
            <a:avLst/>
          </a:prstGeom>
          <a:noFill/>
          <a:ln w="9525">
            <a:noFill/>
            <a:miter lim="800000"/>
            <a:headEnd/>
            <a:tailEnd/>
          </a:ln>
          <a:effectLst/>
        </p:spPr>
        <p:txBody>
          <a:bodyPr>
            <a:spAutoFit/>
          </a:bodyPr>
          <a:lstStyle/>
          <a:p>
            <a:pPr>
              <a:spcBef>
                <a:spcPct val="50000"/>
              </a:spcBef>
            </a:pPr>
            <a:r>
              <a:rPr lang="en-US" sz="1600" dirty="0" err="1"/>
              <a:t>Masing-masing</a:t>
            </a:r>
            <a:r>
              <a:rPr lang="en-US" sz="1600" dirty="0"/>
              <a:t> </a:t>
            </a:r>
            <a:r>
              <a:rPr lang="en-US" sz="1600" dirty="0" err="1"/>
              <a:t>ruas</a:t>
            </a:r>
            <a:r>
              <a:rPr lang="en-US" sz="1600" dirty="0"/>
              <a:t> </a:t>
            </a:r>
            <a:r>
              <a:rPr lang="en-US" sz="1600" dirty="0" err="1"/>
              <a:t>persamaan</a:t>
            </a:r>
            <a:r>
              <a:rPr lang="en-US" sz="1600" dirty="0"/>
              <a:t> </a:t>
            </a:r>
            <a:r>
              <a:rPr lang="en-US" sz="1600" dirty="0" err="1"/>
              <a:t>didivergensikan</a:t>
            </a:r>
            <a:r>
              <a:rPr lang="en-US" sz="1600" dirty="0"/>
              <a:t> ...</a:t>
            </a:r>
          </a:p>
        </p:txBody>
      </p:sp>
      <p:sp>
        <p:nvSpPr>
          <p:cNvPr id="16" name="AutoShape 13"/>
          <p:cNvSpPr>
            <a:spLocks noChangeArrowheads="1"/>
          </p:cNvSpPr>
          <p:nvPr/>
        </p:nvSpPr>
        <p:spPr bwMode="auto">
          <a:xfrm>
            <a:off x="4412726" y="5728870"/>
            <a:ext cx="270146" cy="561094"/>
          </a:xfrm>
          <a:prstGeom prst="downArrow">
            <a:avLst>
              <a:gd name="adj1" fmla="val 50000"/>
              <a:gd name="adj2" fmla="val 62500"/>
            </a:avLst>
          </a:prstGeom>
          <a:solidFill>
            <a:srgbClr val="66FF33"/>
          </a:solidFill>
          <a:ln w="9525">
            <a:solidFill>
              <a:schemeClr val="tx1"/>
            </a:solidFill>
            <a:miter lim="800000"/>
            <a:headEnd/>
            <a:tailEnd/>
          </a:ln>
          <a:effectLst/>
        </p:spPr>
        <p:txBody>
          <a:bodyPr wrap="none" anchor="ctr"/>
          <a:lstStyle/>
          <a:p>
            <a:endParaRPr lang="en-US"/>
          </a:p>
        </p:txBody>
      </p:sp>
      <p:pic>
        <p:nvPicPr>
          <p:cNvPr id="17" name="Picture 14"/>
          <p:cNvPicPr>
            <a:picLocks noChangeAspect="1" noChangeArrowheads="1"/>
          </p:cNvPicPr>
          <p:nvPr/>
        </p:nvPicPr>
        <p:blipFill>
          <a:blip r:embed="rId12">
            <a:lum bright="-18000" contrast="36000"/>
          </a:blip>
          <a:srcRect/>
          <a:stretch>
            <a:fillRect/>
          </a:stretch>
        </p:blipFill>
        <p:spPr bwMode="auto">
          <a:xfrm>
            <a:off x="397371" y="3141550"/>
            <a:ext cx="2063750" cy="2362200"/>
          </a:xfrm>
          <a:prstGeom prst="rect">
            <a:avLst/>
          </a:prstGeom>
          <a:noFill/>
          <a:ln w="9525">
            <a:solidFill>
              <a:schemeClr val="tx1"/>
            </a:solidFill>
            <a:miter lim="800000"/>
            <a:headEnd/>
            <a:tailEnd/>
          </a:ln>
          <a:effectLst/>
        </p:spPr>
      </p:pic>
      <p:sp>
        <p:nvSpPr>
          <p:cNvPr id="18" name="Text Box 15"/>
          <p:cNvSpPr txBox="1">
            <a:spLocks noChangeArrowheads="1"/>
          </p:cNvSpPr>
          <p:nvPr/>
        </p:nvSpPr>
        <p:spPr bwMode="auto">
          <a:xfrm>
            <a:off x="321171" y="5503750"/>
            <a:ext cx="2209800" cy="366713"/>
          </a:xfrm>
          <a:prstGeom prst="rect">
            <a:avLst/>
          </a:prstGeom>
          <a:noFill/>
          <a:ln w="9525">
            <a:noFill/>
            <a:miter lim="800000"/>
            <a:headEnd/>
            <a:tailEnd/>
          </a:ln>
          <a:effectLst/>
        </p:spPr>
        <p:txBody>
          <a:bodyPr>
            <a:spAutoFit/>
          </a:bodyPr>
          <a:lstStyle/>
          <a:p>
            <a:pPr>
              <a:spcBef>
                <a:spcPct val="50000"/>
              </a:spcBef>
            </a:pPr>
            <a:r>
              <a:rPr lang="en-US" sz="1800" b="1"/>
              <a:t>Maxwell  (1864)</a:t>
            </a:r>
          </a:p>
        </p:txBody>
      </p:sp>
      <p:sp>
        <p:nvSpPr>
          <p:cNvPr id="19" name="Text Box 2"/>
          <p:cNvSpPr txBox="1">
            <a:spLocks noChangeArrowheads="1"/>
          </p:cNvSpPr>
          <p:nvPr/>
        </p:nvSpPr>
        <p:spPr bwMode="auto">
          <a:xfrm>
            <a:off x="1156885" y="1766480"/>
            <a:ext cx="99821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spTree>
    <p:extLst>
      <p:ext uri="{BB962C8B-B14F-4D97-AF65-F5344CB8AC3E}">
        <p14:creationId xmlns:p14="http://schemas.microsoft.com/office/powerpoint/2010/main" val="200287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052975" y="4156389"/>
            <a:ext cx="8534400" cy="731838"/>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sz="1800" b="1" dirty="0" err="1"/>
              <a:t>Persamaan</a:t>
            </a:r>
            <a:r>
              <a:rPr lang="en-US" sz="1800" b="1" dirty="0"/>
              <a:t> di </a:t>
            </a:r>
            <a:r>
              <a:rPr lang="en-US" sz="1800" b="1" dirty="0" err="1"/>
              <a:t>atas</a:t>
            </a:r>
            <a:r>
              <a:rPr lang="en-US" sz="1800" b="1" dirty="0"/>
              <a:t> </a:t>
            </a:r>
            <a:r>
              <a:rPr lang="en-US" sz="1800" b="1" dirty="0" err="1"/>
              <a:t>tidak</a:t>
            </a:r>
            <a:r>
              <a:rPr lang="en-US" sz="1800" b="1" dirty="0"/>
              <a:t> </a:t>
            </a:r>
            <a:r>
              <a:rPr lang="en-US" sz="1800" b="1" dirty="0" err="1"/>
              <a:t>berlaku</a:t>
            </a:r>
            <a:r>
              <a:rPr lang="en-US" sz="1800" b="1" dirty="0"/>
              <a:t> </a:t>
            </a:r>
            <a:r>
              <a:rPr lang="en-US" sz="1800" b="1" dirty="0" err="1"/>
              <a:t>untuk</a:t>
            </a:r>
            <a:r>
              <a:rPr lang="en-US" sz="1800" b="1" dirty="0"/>
              <a:t> </a:t>
            </a:r>
            <a:r>
              <a:rPr lang="en-US" sz="1800" b="1" dirty="0" err="1"/>
              <a:t>medan</a:t>
            </a:r>
            <a:r>
              <a:rPr lang="en-US" sz="1800" b="1" dirty="0"/>
              <a:t> </a:t>
            </a:r>
            <a:r>
              <a:rPr lang="en-US" sz="1800" b="1" dirty="0" err="1"/>
              <a:t>dinamis</a:t>
            </a:r>
            <a:r>
              <a:rPr lang="en-US" sz="1800" dirty="0"/>
              <a:t>, </a:t>
            </a:r>
            <a:r>
              <a:rPr lang="en-US" sz="1800" dirty="0" err="1"/>
              <a:t>karena</a:t>
            </a:r>
            <a:r>
              <a:rPr lang="en-US" sz="1800" dirty="0"/>
              <a:t> </a:t>
            </a:r>
            <a:r>
              <a:rPr lang="en-US" sz="1800" dirty="0" err="1"/>
              <a:t>pada</a:t>
            </a:r>
            <a:r>
              <a:rPr lang="en-US" sz="1800" dirty="0"/>
              <a:t> </a:t>
            </a:r>
            <a:r>
              <a:rPr lang="en-US" sz="1800" dirty="0" err="1"/>
              <a:t>medan</a:t>
            </a:r>
            <a:r>
              <a:rPr lang="en-US" sz="1800" dirty="0"/>
              <a:t> </a:t>
            </a:r>
            <a:r>
              <a:rPr lang="en-US" sz="1800" dirty="0" err="1"/>
              <a:t>dinamis</a:t>
            </a:r>
            <a:r>
              <a:rPr lang="en-US" sz="1800" dirty="0"/>
              <a:t> </a:t>
            </a:r>
            <a:r>
              <a:rPr lang="en-US" sz="1800" dirty="0" err="1"/>
              <a:t>berlaku</a:t>
            </a:r>
            <a:r>
              <a:rPr lang="en-US" sz="1800" dirty="0"/>
              <a:t> </a:t>
            </a:r>
            <a:r>
              <a:rPr lang="en-US" sz="2400" b="1" dirty="0" err="1"/>
              <a:t>Hukum</a:t>
            </a:r>
            <a:r>
              <a:rPr lang="en-US" sz="2400" b="1" dirty="0"/>
              <a:t> </a:t>
            </a:r>
            <a:r>
              <a:rPr lang="en-US" sz="2400" b="1" dirty="0" err="1"/>
              <a:t>Kontinuitas</a:t>
            </a:r>
            <a:r>
              <a:rPr lang="en-US" sz="1800" dirty="0"/>
              <a:t> </a:t>
            </a:r>
            <a:r>
              <a:rPr lang="en-US" sz="1800" dirty="0" err="1"/>
              <a:t>dimana</a:t>
            </a:r>
            <a:r>
              <a:rPr lang="en-US" sz="1800" dirty="0"/>
              <a:t>, </a:t>
            </a:r>
          </a:p>
        </p:txBody>
      </p:sp>
      <p:graphicFrame>
        <p:nvGraphicFramePr>
          <p:cNvPr id="7" name="Object 3"/>
          <p:cNvGraphicFramePr>
            <a:graphicFrameLocks noChangeAspect="1"/>
          </p:cNvGraphicFramePr>
          <p:nvPr>
            <p:extLst>
              <p:ext uri="{D42A27DB-BD31-4B8C-83A1-F6EECF244321}">
                <p14:modId xmlns:p14="http://schemas.microsoft.com/office/powerpoint/2010/main" val="2604462372"/>
              </p:ext>
            </p:extLst>
          </p:nvPr>
        </p:nvGraphicFramePr>
        <p:xfrm>
          <a:off x="2073020" y="2608145"/>
          <a:ext cx="1847820" cy="459568"/>
        </p:xfrm>
        <a:graphic>
          <a:graphicData uri="http://schemas.openxmlformats.org/presentationml/2006/ole">
            <mc:AlternateContent xmlns:mc="http://schemas.openxmlformats.org/markup-compatibility/2006">
              <mc:Choice xmlns:v="urn:schemas-microsoft-com:vml" Requires="v">
                <p:oleObj spid="_x0000_s22590" name="Equation" r:id="rId6" imgW="1130040" imgH="241200" progId="Equation.3">
                  <p:embed/>
                </p:oleObj>
              </mc:Choice>
              <mc:Fallback>
                <p:oleObj name="Equation" r:id="rId6" imgW="113004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020" y="2608145"/>
                        <a:ext cx="1847820" cy="459568"/>
                      </a:xfrm>
                      <a:prstGeom prst="rect">
                        <a:avLst/>
                      </a:prstGeom>
                      <a:noFill/>
                      <a:ln w="9525">
                        <a:solidFill>
                          <a:schemeClr val="tx1"/>
                        </a:solidFill>
                        <a:miter lim="800000"/>
                        <a:headEnd/>
                        <a:tailEnd/>
                      </a:ln>
                      <a:effectLst/>
                      <a:extLst/>
                    </p:spPr>
                  </p:pic>
                </p:oleObj>
              </mc:Fallback>
            </mc:AlternateContent>
          </a:graphicData>
        </a:graphic>
      </p:graphicFrame>
      <p:sp>
        <p:nvSpPr>
          <p:cNvPr id="8" name="AutoShape 4"/>
          <p:cNvSpPr>
            <a:spLocks noChangeArrowheads="1"/>
          </p:cNvSpPr>
          <p:nvPr/>
        </p:nvSpPr>
        <p:spPr bwMode="auto">
          <a:xfrm>
            <a:off x="2881775" y="2223680"/>
            <a:ext cx="152400" cy="342900"/>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sp>
        <p:nvSpPr>
          <p:cNvPr id="9" name="Text Box 6"/>
          <p:cNvSpPr txBox="1">
            <a:spLocks noChangeArrowheads="1"/>
          </p:cNvSpPr>
          <p:nvPr/>
        </p:nvSpPr>
        <p:spPr bwMode="auto">
          <a:xfrm>
            <a:off x="3491374" y="3634753"/>
            <a:ext cx="6795625" cy="338554"/>
          </a:xfrm>
          <a:prstGeom prst="rect">
            <a:avLst/>
          </a:prstGeom>
          <a:noFill/>
          <a:ln w="9525">
            <a:noFill/>
            <a:miter lim="800000"/>
            <a:headEnd/>
            <a:tailEnd/>
          </a:ln>
          <a:effectLst/>
        </p:spPr>
        <p:txBody>
          <a:bodyPr wrap="square">
            <a:spAutoFit/>
          </a:bodyPr>
          <a:lstStyle/>
          <a:p>
            <a:pPr>
              <a:spcBef>
                <a:spcPct val="50000"/>
              </a:spcBef>
            </a:pPr>
            <a:r>
              <a:rPr lang="en-US" sz="1600" dirty="0" err="1"/>
              <a:t>Lihat</a:t>
            </a:r>
            <a:r>
              <a:rPr lang="en-US" sz="1600" dirty="0"/>
              <a:t> </a:t>
            </a:r>
            <a:r>
              <a:rPr lang="en-US" sz="1600" dirty="0" err="1"/>
              <a:t>identitas</a:t>
            </a:r>
            <a:r>
              <a:rPr lang="en-US" sz="1600" dirty="0"/>
              <a:t> </a:t>
            </a:r>
            <a:r>
              <a:rPr lang="en-US" sz="1600" dirty="0" err="1"/>
              <a:t>vektor</a:t>
            </a:r>
            <a:r>
              <a:rPr lang="en-US" sz="1600" dirty="0"/>
              <a:t> ! … </a:t>
            </a:r>
            <a:r>
              <a:rPr lang="en-US" sz="1600" dirty="0" err="1"/>
              <a:t>divergensi</a:t>
            </a:r>
            <a:r>
              <a:rPr lang="en-US" sz="1600" dirty="0"/>
              <a:t> </a:t>
            </a:r>
            <a:r>
              <a:rPr lang="en-US" sz="1600" dirty="0" err="1"/>
              <a:t>dari</a:t>
            </a:r>
            <a:r>
              <a:rPr lang="en-US" sz="1600" dirty="0"/>
              <a:t> </a:t>
            </a:r>
            <a:r>
              <a:rPr lang="en-US" sz="1600" dirty="0" err="1"/>
              <a:t>suatu</a:t>
            </a:r>
            <a:r>
              <a:rPr lang="en-US" sz="1600" dirty="0"/>
              <a:t> </a:t>
            </a:r>
            <a:r>
              <a:rPr lang="en-US" sz="1600" dirty="0" err="1"/>
              <a:t>pusaran</a:t>
            </a:r>
            <a:r>
              <a:rPr lang="en-US" sz="1600" dirty="0"/>
              <a:t>/curl </a:t>
            </a:r>
            <a:r>
              <a:rPr lang="en-US" sz="1600" dirty="0" err="1"/>
              <a:t>pasti</a:t>
            </a:r>
            <a:r>
              <a:rPr lang="en-US" sz="1600" dirty="0"/>
              <a:t> </a:t>
            </a:r>
            <a:r>
              <a:rPr lang="en-US" sz="1600" dirty="0" err="1"/>
              <a:t>adalah</a:t>
            </a:r>
            <a:r>
              <a:rPr lang="en-US" sz="1600" dirty="0"/>
              <a:t> NOL</a:t>
            </a:r>
          </a:p>
        </p:txBody>
      </p:sp>
      <p:sp>
        <p:nvSpPr>
          <p:cNvPr id="10" name="AutoShape 7"/>
          <p:cNvSpPr>
            <a:spLocks noChangeArrowheads="1"/>
          </p:cNvSpPr>
          <p:nvPr/>
        </p:nvSpPr>
        <p:spPr bwMode="auto">
          <a:xfrm>
            <a:off x="2881806" y="3123272"/>
            <a:ext cx="152400" cy="456128"/>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graphicFrame>
        <p:nvGraphicFramePr>
          <p:cNvPr id="11" name="Object 8"/>
          <p:cNvGraphicFramePr>
            <a:graphicFrameLocks noChangeAspect="1"/>
          </p:cNvGraphicFramePr>
          <p:nvPr>
            <p:extLst>
              <p:ext uri="{D42A27DB-BD31-4B8C-83A1-F6EECF244321}">
                <p14:modId xmlns:p14="http://schemas.microsoft.com/office/powerpoint/2010/main" val="2276452238"/>
              </p:ext>
            </p:extLst>
          </p:nvPr>
        </p:nvGraphicFramePr>
        <p:xfrm>
          <a:off x="2477781" y="3623082"/>
          <a:ext cx="960449" cy="431888"/>
        </p:xfrm>
        <a:graphic>
          <a:graphicData uri="http://schemas.openxmlformats.org/presentationml/2006/ole">
            <mc:AlternateContent xmlns:mc="http://schemas.openxmlformats.org/markup-compatibility/2006">
              <mc:Choice xmlns:v="urn:schemas-microsoft-com:vml" Requires="v">
                <p:oleObj spid="_x0000_s22591" name="Equation" r:id="rId8" imgW="558720" imgH="215640" progId="Equation.3">
                  <p:embed/>
                </p:oleObj>
              </mc:Choice>
              <mc:Fallback>
                <p:oleObj name="Equation" r:id="rId8" imgW="55872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7781" y="3623082"/>
                        <a:ext cx="960449" cy="431888"/>
                      </a:xfrm>
                      <a:prstGeom prst="rect">
                        <a:avLst/>
                      </a:prstGeom>
                      <a:noFill/>
                      <a:ln w="9525">
                        <a:solidFill>
                          <a:schemeClr val="tx1"/>
                        </a:solidFill>
                        <a:miter lim="800000"/>
                        <a:headEnd/>
                        <a:tailEnd/>
                      </a:ln>
                      <a:effectLs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2046075905"/>
              </p:ext>
            </p:extLst>
          </p:nvPr>
        </p:nvGraphicFramePr>
        <p:xfrm>
          <a:off x="1586374" y="4978308"/>
          <a:ext cx="1752600" cy="947737"/>
        </p:xfrm>
        <a:graphic>
          <a:graphicData uri="http://schemas.openxmlformats.org/presentationml/2006/ole">
            <mc:AlternateContent xmlns:mc="http://schemas.openxmlformats.org/markup-compatibility/2006">
              <mc:Choice xmlns:v="urn:schemas-microsoft-com:vml" Requires="v">
                <p:oleObj spid="_x0000_s22592" name="Equation" r:id="rId10" imgW="850680" imgH="393480" progId="Equation.3">
                  <p:embed/>
                </p:oleObj>
              </mc:Choice>
              <mc:Fallback>
                <p:oleObj name="Equation" r:id="rId10" imgW="85068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6374" y="4978308"/>
                        <a:ext cx="1752600" cy="947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0"/>
          <p:cNvSpPr txBox="1">
            <a:spLocks noChangeArrowheads="1"/>
          </p:cNvSpPr>
          <p:nvPr/>
        </p:nvSpPr>
        <p:spPr bwMode="auto">
          <a:xfrm>
            <a:off x="5036125" y="5435870"/>
            <a:ext cx="2286000" cy="396875"/>
          </a:xfrm>
          <a:prstGeom prst="rect">
            <a:avLst/>
          </a:prstGeom>
          <a:noFill/>
          <a:ln w="9525">
            <a:noFill/>
            <a:miter lim="800000"/>
            <a:headEnd/>
            <a:tailEnd/>
          </a:ln>
          <a:effectLst/>
        </p:spPr>
        <p:txBody>
          <a:bodyPr>
            <a:spAutoFit/>
          </a:bodyPr>
          <a:lstStyle/>
          <a:p>
            <a:pPr>
              <a:spcBef>
                <a:spcPct val="50000"/>
              </a:spcBef>
            </a:pPr>
            <a:r>
              <a:rPr lang="en-US" dirty="0" err="1"/>
              <a:t>tidak</a:t>
            </a:r>
            <a:r>
              <a:rPr lang="en-US" dirty="0"/>
              <a:t>  </a:t>
            </a:r>
            <a:r>
              <a:rPr lang="en-US" dirty="0" err="1"/>
              <a:t>berlaku</a:t>
            </a:r>
            <a:r>
              <a:rPr lang="en-US" dirty="0"/>
              <a:t> </a:t>
            </a:r>
            <a:r>
              <a:rPr lang="en-US" dirty="0" err="1"/>
              <a:t>untuk</a:t>
            </a:r>
            <a:r>
              <a:rPr lang="en-US" dirty="0"/>
              <a:t> </a:t>
            </a:r>
          </a:p>
        </p:txBody>
      </p:sp>
      <p:graphicFrame>
        <p:nvGraphicFramePr>
          <p:cNvPr id="14" name="Object 11"/>
          <p:cNvGraphicFramePr>
            <a:graphicFrameLocks noChangeAspect="1"/>
          </p:cNvGraphicFramePr>
          <p:nvPr>
            <p:extLst>
              <p:ext uri="{D42A27DB-BD31-4B8C-83A1-F6EECF244321}">
                <p14:modId xmlns:p14="http://schemas.microsoft.com/office/powerpoint/2010/main" val="2411451037"/>
              </p:ext>
            </p:extLst>
          </p:nvPr>
        </p:nvGraphicFramePr>
        <p:xfrm>
          <a:off x="3969325" y="5375545"/>
          <a:ext cx="1066800" cy="439738"/>
        </p:xfrm>
        <a:graphic>
          <a:graphicData uri="http://schemas.openxmlformats.org/presentationml/2006/ole">
            <mc:AlternateContent xmlns:mc="http://schemas.openxmlformats.org/markup-compatibility/2006">
              <mc:Choice xmlns:v="urn:schemas-microsoft-com:vml" Requires="v">
                <p:oleObj spid="_x0000_s22593" name="Equation" r:id="rId12" imgW="609480" imgH="215640" progId="Equation.3">
                  <p:embed/>
                </p:oleObj>
              </mc:Choice>
              <mc:Fallback>
                <p:oleObj name="Equation" r:id="rId12" imgW="6094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9325" y="5375545"/>
                        <a:ext cx="10668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2"/>
          <p:cNvSpPr txBox="1">
            <a:spLocks noChangeArrowheads="1"/>
          </p:cNvSpPr>
          <p:nvPr/>
        </p:nvSpPr>
        <p:spPr bwMode="auto">
          <a:xfrm>
            <a:off x="3969325" y="4994545"/>
            <a:ext cx="2286000" cy="396875"/>
          </a:xfrm>
          <a:prstGeom prst="rect">
            <a:avLst/>
          </a:prstGeom>
          <a:noFill/>
          <a:ln w="9525">
            <a:noFill/>
            <a:miter lim="800000"/>
            <a:headEnd/>
            <a:tailEnd/>
          </a:ln>
          <a:effectLst/>
        </p:spPr>
        <p:txBody>
          <a:bodyPr>
            <a:spAutoFit/>
          </a:bodyPr>
          <a:lstStyle/>
          <a:p>
            <a:pPr>
              <a:spcBef>
                <a:spcPct val="50000"/>
              </a:spcBef>
            </a:pPr>
            <a:r>
              <a:rPr lang="en-US" b="1" dirty="0" err="1"/>
              <a:t>Artinya</a:t>
            </a:r>
            <a:r>
              <a:rPr lang="en-US" b="1" dirty="0"/>
              <a:t>, </a:t>
            </a:r>
          </a:p>
        </p:txBody>
      </p:sp>
      <p:graphicFrame>
        <p:nvGraphicFramePr>
          <p:cNvPr id="16" name="Object 13"/>
          <p:cNvGraphicFramePr>
            <a:graphicFrameLocks noChangeAspect="1"/>
          </p:cNvGraphicFramePr>
          <p:nvPr>
            <p:extLst>
              <p:ext uri="{D42A27DB-BD31-4B8C-83A1-F6EECF244321}">
                <p14:modId xmlns:p14="http://schemas.microsoft.com/office/powerpoint/2010/main" val="1178872652"/>
              </p:ext>
            </p:extLst>
          </p:nvPr>
        </p:nvGraphicFramePr>
        <p:xfrm>
          <a:off x="7249100" y="5256483"/>
          <a:ext cx="911225" cy="804862"/>
        </p:xfrm>
        <a:graphic>
          <a:graphicData uri="http://schemas.openxmlformats.org/presentationml/2006/ole">
            <mc:AlternateContent xmlns:mc="http://schemas.openxmlformats.org/markup-compatibility/2006">
              <mc:Choice xmlns:v="urn:schemas-microsoft-com:vml" Requires="v">
                <p:oleObj spid="_x0000_s22594" name="Equation" r:id="rId14" imgW="520560" imgH="393480" progId="Equation.3">
                  <p:embed/>
                </p:oleObj>
              </mc:Choice>
              <mc:Fallback>
                <p:oleObj name="Equation" r:id="rId14" imgW="52056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49100" y="5256483"/>
                        <a:ext cx="911225"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Line 14"/>
          <p:cNvSpPr>
            <a:spLocks noChangeShapeType="1"/>
          </p:cNvSpPr>
          <p:nvPr/>
        </p:nvSpPr>
        <p:spPr bwMode="auto">
          <a:xfrm>
            <a:off x="3664557" y="4842190"/>
            <a:ext cx="0" cy="1392356"/>
          </a:xfrm>
          <a:prstGeom prst="line">
            <a:avLst/>
          </a:prstGeom>
          <a:noFill/>
          <a:ln w="28575">
            <a:solidFill>
              <a:schemeClr val="tx1"/>
            </a:solidFill>
            <a:round/>
            <a:headEnd/>
            <a:tailEnd/>
          </a:ln>
          <a:effectLst/>
        </p:spPr>
        <p:txBody>
          <a:bodyPr wrap="none" anchor="ctr"/>
          <a:lstStyle/>
          <a:p>
            <a:endParaRPr lang="en-US"/>
          </a:p>
        </p:txBody>
      </p:sp>
      <p:sp>
        <p:nvSpPr>
          <p:cNvPr id="18" name="Text Box 2"/>
          <p:cNvSpPr txBox="1">
            <a:spLocks noChangeArrowheads="1"/>
          </p:cNvSpPr>
          <p:nvPr/>
        </p:nvSpPr>
        <p:spPr bwMode="auto">
          <a:xfrm>
            <a:off x="1129174" y="1766480"/>
            <a:ext cx="10110325"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spTree>
    <p:extLst>
      <p:ext uri="{BB962C8B-B14F-4D97-AF65-F5344CB8AC3E}">
        <p14:creationId xmlns:p14="http://schemas.microsoft.com/office/powerpoint/2010/main" val="3471525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253850" y="2625435"/>
            <a:ext cx="8534400" cy="396875"/>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dirty="0"/>
              <a:t>Maxwell </a:t>
            </a:r>
            <a:r>
              <a:rPr lang="en-US" dirty="0" err="1"/>
              <a:t>memberikan</a:t>
            </a:r>
            <a:r>
              <a:rPr lang="en-US" dirty="0"/>
              <a:t>  </a:t>
            </a:r>
            <a:r>
              <a:rPr lang="en-US" dirty="0" err="1"/>
              <a:t>suku</a:t>
            </a:r>
            <a:r>
              <a:rPr lang="en-US" dirty="0"/>
              <a:t> </a:t>
            </a:r>
            <a:r>
              <a:rPr lang="en-US" dirty="0" err="1"/>
              <a:t>tambahan</a:t>
            </a:r>
            <a:r>
              <a:rPr lang="en-US" dirty="0"/>
              <a:t> </a:t>
            </a:r>
            <a:r>
              <a:rPr lang="en-US" dirty="0" err="1"/>
              <a:t>bada</a:t>
            </a:r>
            <a:r>
              <a:rPr lang="en-US" dirty="0"/>
              <a:t> </a:t>
            </a:r>
            <a:r>
              <a:rPr lang="en-US" dirty="0" err="1"/>
              <a:t>bentuk</a:t>
            </a:r>
            <a:r>
              <a:rPr lang="en-US" dirty="0"/>
              <a:t> </a:t>
            </a:r>
            <a:r>
              <a:rPr lang="en-US" dirty="0" err="1"/>
              <a:t>titik</a:t>
            </a:r>
            <a:r>
              <a:rPr lang="en-US" dirty="0"/>
              <a:t> </a:t>
            </a:r>
            <a:r>
              <a:rPr lang="en-US" dirty="0" err="1"/>
              <a:t>dari</a:t>
            </a:r>
            <a:r>
              <a:rPr lang="en-US" dirty="0"/>
              <a:t> </a:t>
            </a:r>
            <a:r>
              <a:rPr lang="en-US" dirty="0" err="1"/>
              <a:t>Hukum</a:t>
            </a:r>
            <a:r>
              <a:rPr lang="en-US" dirty="0"/>
              <a:t> Ampere, </a:t>
            </a:r>
          </a:p>
        </p:txBody>
      </p:sp>
      <p:sp>
        <p:nvSpPr>
          <p:cNvPr id="7" name="Text Box 4"/>
          <p:cNvSpPr txBox="1">
            <a:spLocks noChangeArrowheads="1"/>
          </p:cNvSpPr>
          <p:nvPr/>
        </p:nvSpPr>
        <p:spPr bwMode="auto">
          <a:xfrm>
            <a:off x="563631" y="2112815"/>
            <a:ext cx="3048000" cy="457200"/>
          </a:xfrm>
          <a:prstGeom prst="rect">
            <a:avLst/>
          </a:prstGeom>
          <a:noFill/>
          <a:ln w="9525">
            <a:noFill/>
            <a:miter lim="800000"/>
            <a:headEnd/>
            <a:tailEnd/>
          </a:ln>
          <a:effectLst/>
        </p:spPr>
        <p:txBody>
          <a:bodyPr>
            <a:spAutoFit/>
          </a:bodyPr>
          <a:lstStyle/>
          <a:p>
            <a:pPr>
              <a:spcBef>
                <a:spcPct val="50000"/>
              </a:spcBef>
            </a:pPr>
            <a:r>
              <a:rPr lang="en-US" sz="2400" b="1" dirty="0" err="1"/>
              <a:t>kemudian</a:t>
            </a:r>
            <a:r>
              <a:rPr lang="en-US" sz="2400" b="1" dirty="0"/>
              <a:t>...</a:t>
            </a:r>
          </a:p>
        </p:txBody>
      </p:sp>
      <p:graphicFrame>
        <p:nvGraphicFramePr>
          <p:cNvPr id="8" name="Object 5"/>
          <p:cNvGraphicFramePr>
            <a:graphicFrameLocks noChangeAspect="1"/>
          </p:cNvGraphicFramePr>
          <p:nvPr>
            <p:extLst>
              <p:ext uri="{D42A27DB-BD31-4B8C-83A1-F6EECF244321}">
                <p14:modId xmlns:p14="http://schemas.microsoft.com/office/powerpoint/2010/main" val="3978050318"/>
              </p:ext>
            </p:extLst>
          </p:nvPr>
        </p:nvGraphicFramePr>
        <p:xfrm>
          <a:off x="1939650" y="3082635"/>
          <a:ext cx="1524000" cy="444500"/>
        </p:xfrm>
        <a:graphic>
          <a:graphicData uri="http://schemas.openxmlformats.org/presentationml/2006/ole">
            <mc:AlternateContent xmlns:mc="http://schemas.openxmlformats.org/markup-compatibility/2006">
              <mc:Choice xmlns:v="urn:schemas-microsoft-com:vml" Requires="v">
                <p:oleObj spid="_x0000_s23619" name="Equation" r:id="rId6" imgW="863280" imgH="215640" progId="Equation.3">
                  <p:embed/>
                </p:oleObj>
              </mc:Choice>
              <mc:Fallback>
                <p:oleObj name="Equation" r:id="rId6" imgW="8632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650" y="3082635"/>
                        <a:ext cx="1524000" cy="444500"/>
                      </a:xfrm>
                      <a:prstGeom prst="rect">
                        <a:avLst/>
                      </a:prstGeom>
                      <a:noFill/>
                      <a:ln w="9525">
                        <a:solidFill>
                          <a:schemeClr val="tx1"/>
                        </a:solidFill>
                        <a:miter lim="800000"/>
                        <a:headEnd/>
                        <a:tailEnd/>
                      </a:ln>
                      <a:effectLs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312418048"/>
              </p:ext>
            </p:extLst>
          </p:nvPr>
        </p:nvGraphicFramePr>
        <p:xfrm>
          <a:off x="1848089" y="4059792"/>
          <a:ext cx="2543811" cy="493881"/>
        </p:xfrm>
        <a:graphic>
          <a:graphicData uri="http://schemas.openxmlformats.org/presentationml/2006/ole">
            <mc:AlternateContent xmlns:mc="http://schemas.openxmlformats.org/markup-compatibility/2006">
              <mc:Choice xmlns:v="urn:schemas-microsoft-com:vml" Requires="v">
                <p:oleObj spid="_x0000_s23620" name="Equation" r:id="rId8" imgW="1447560" imgH="241200" progId="Equation.3">
                  <p:embed/>
                </p:oleObj>
              </mc:Choice>
              <mc:Fallback>
                <p:oleObj name="Equation" r:id="rId8" imgW="144756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8089" y="4059792"/>
                        <a:ext cx="2543811" cy="493881"/>
                      </a:xfrm>
                      <a:prstGeom prst="rect">
                        <a:avLst/>
                      </a:prstGeom>
                      <a:noFill/>
                      <a:ln w="9525">
                        <a:solidFill>
                          <a:schemeClr val="tx1"/>
                        </a:solidFill>
                        <a:miter lim="800000"/>
                        <a:headEnd/>
                        <a:tailEnd/>
                      </a:ln>
                      <a:effectLst/>
                      <a:extLst/>
                    </p:spPr>
                  </p:pic>
                </p:oleObj>
              </mc:Fallback>
            </mc:AlternateContent>
          </a:graphicData>
        </a:graphic>
      </p:graphicFrame>
      <p:sp>
        <p:nvSpPr>
          <p:cNvPr id="10" name="AutoShape 7"/>
          <p:cNvSpPr>
            <a:spLocks noChangeArrowheads="1"/>
          </p:cNvSpPr>
          <p:nvPr/>
        </p:nvSpPr>
        <p:spPr bwMode="auto">
          <a:xfrm>
            <a:off x="2563118" y="3574471"/>
            <a:ext cx="152400" cy="342900"/>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sp>
        <p:nvSpPr>
          <p:cNvPr id="11" name="Text Box 10"/>
          <p:cNvSpPr txBox="1">
            <a:spLocks noChangeArrowheads="1"/>
          </p:cNvSpPr>
          <p:nvPr/>
        </p:nvSpPr>
        <p:spPr bwMode="auto">
          <a:xfrm>
            <a:off x="2847122" y="3602181"/>
            <a:ext cx="4419600" cy="338554"/>
          </a:xfrm>
          <a:prstGeom prst="rect">
            <a:avLst/>
          </a:prstGeom>
          <a:noFill/>
          <a:ln w="9525">
            <a:noFill/>
            <a:miter lim="800000"/>
            <a:headEnd/>
            <a:tailEnd/>
          </a:ln>
          <a:effectLst/>
        </p:spPr>
        <p:txBody>
          <a:bodyPr>
            <a:spAutoFit/>
          </a:bodyPr>
          <a:lstStyle/>
          <a:p>
            <a:pPr>
              <a:spcBef>
                <a:spcPct val="50000"/>
              </a:spcBef>
            </a:pPr>
            <a:r>
              <a:rPr lang="en-US" sz="1600" dirty="0" err="1"/>
              <a:t>Masing-masing</a:t>
            </a:r>
            <a:r>
              <a:rPr lang="en-US" sz="1600" dirty="0"/>
              <a:t> </a:t>
            </a:r>
            <a:r>
              <a:rPr lang="en-US" sz="1600" dirty="0" err="1"/>
              <a:t>ruas</a:t>
            </a:r>
            <a:r>
              <a:rPr lang="en-US" sz="1600" dirty="0"/>
              <a:t> </a:t>
            </a:r>
            <a:r>
              <a:rPr lang="en-US" sz="1600" dirty="0" err="1"/>
              <a:t>persamaan</a:t>
            </a:r>
            <a:r>
              <a:rPr lang="en-US" sz="1600" dirty="0"/>
              <a:t> </a:t>
            </a:r>
            <a:r>
              <a:rPr lang="en-US" sz="1600" dirty="0" err="1"/>
              <a:t>didivergensikan</a:t>
            </a:r>
            <a:r>
              <a:rPr lang="en-US" sz="1600" dirty="0"/>
              <a:t> ...</a:t>
            </a:r>
          </a:p>
        </p:txBody>
      </p:sp>
      <p:graphicFrame>
        <p:nvGraphicFramePr>
          <p:cNvPr id="12" name="Object 11"/>
          <p:cNvGraphicFramePr>
            <a:graphicFrameLocks noChangeAspect="1"/>
          </p:cNvGraphicFramePr>
          <p:nvPr>
            <p:extLst>
              <p:ext uri="{D42A27DB-BD31-4B8C-83A1-F6EECF244321}">
                <p14:modId xmlns:p14="http://schemas.microsoft.com/office/powerpoint/2010/main" val="3602448050"/>
              </p:ext>
            </p:extLst>
          </p:nvPr>
        </p:nvGraphicFramePr>
        <p:xfrm>
          <a:off x="1850028" y="4655538"/>
          <a:ext cx="2777390" cy="491630"/>
        </p:xfrm>
        <a:graphic>
          <a:graphicData uri="http://schemas.openxmlformats.org/presentationml/2006/ole">
            <mc:AlternateContent xmlns:mc="http://schemas.openxmlformats.org/markup-compatibility/2006">
              <mc:Choice xmlns:v="urn:schemas-microsoft-com:vml" Requires="v">
                <p:oleObj spid="_x0000_s23621" name="Equation" r:id="rId10" imgW="1587240" imgH="241200" progId="Equation.3">
                  <p:embed/>
                </p:oleObj>
              </mc:Choice>
              <mc:Fallback>
                <p:oleObj name="Equation" r:id="rId10" imgW="158724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0028" y="4655538"/>
                        <a:ext cx="2777390" cy="491630"/>
                      </a:xfrm>
                      <a:prstGeom prst="rect">
                        <a:avLst/>
                      </a:prstGeom>
                      <a:noFill/>
                      <a:ln>
                        <a:noFill/>
                      </a:ln>
                      <a:effectLst/>
                      <a:extLst/>
                    </p:spPr>
                  </p:pic>
                </p:oleObj>
              </mc:Fallback>
            </mc:AlternateContent>
          </a:graphicData>
        </a:graphic>
      </p:graphicFrame>
      <p:sp>
        <p:nvSpPr>
          <p:cNvPr id="13" name="Text Box 13"/>
          <p:cNvSpPr txBox="1">
            <a:spLocks noChangeArrowheads="1"/>
          </p:cNvSpPr>
          <p:nvPr/>
        </p:nvSpPr>
        <p:spPr bwMode="auto">
          <a:xfrm>
            <a:off x="4759049" y="4686836"/>
            <a:ext cx="7003459" cy="338554"/>
          </a:xfrm>
          <a:prstGeom prst="rect">
            <a:avLst/>
          </a:prstGeom>
          <a:noFill/>
          <a:ln w="9525">
            <a:noFill/>
            <a:miter lim="800000"/>
            <a:headEnd/>
            <a:tailEnd/>
          </a:ln>
          <a:effectLst/>
        </p:spPr>
        <p:txBody>
          <a:bodyPr wrap="square">
            <a:spAutoFit/>
          </a:bodyPr>
          <a:lstStyle/>
          <a:p>
            <a:pPr>
              <a:spcBef>
                <a:spcPct val="50000"/>
              </a:spcBef>
            </a:pPr>
            <a:r>
              <a:rPr lang="en-US" sz="1600" b="1" dirty="0" err="1"/>
              <a:t>Lihat</a:t>
            </a:r>
            <a:r>
              <a:rPr lang="en-US" sz="1600" b="1" dirty="0"/>
              <a:t> </a:t>
            </a:r>
            <a:r>
              <a:rPr lang="en-US" sz="1600" b="1" dirty="0" err="1"/>
              <a:t>identitas</a:t>
            </a:r>
            <a:r>
              <a:rPr lang="en-US" sz="1600" b="1" dirty="0"/>
              <a:t> </a:t>
            </a:r>
            <a:r>
              <a:rPr lang="en-US" sz="1600" b="1" dirty="0" err="1"/>
              <a:t>vektor</a:t>
            </a:r>
            <a:r>
              <a:rPr lang="en-US" sz="1600" b="1" dirty="0"/>
              <a:t> !</a:t>
            </a:r>
            <a:r>
              <a:rPr lang="en-US" sz="1600" dirty="0"/>
              <a:t> … </a:t>
            </a:r>
            <a:r>
              <a:rPr lang="en-US" sz="1600" dirty="0" err="1"/>
              <a:t>divergensi</a:t>
            </a:r>
            <a:r>
              <a:rPr lang="en-US" sz="1600" dirty="0"/>
              <a:t> </a:t>
            </a:r>
            <a:r>
              <a:rPr lang="en-US" sz="1600" dirty="0" err="1"/>
              <a:t>dari</a:t>
            </a:r>
            <a:r>
              <a:rPr lang="en-US" sz="1600" dirty="0"/>
              <a:t> </a:t>
            </a:r>
            <a:r>
              <a:rPr lang="en-US" sz="1600" dirty="0" err="1"/>
              <a:t>suatu</a:t>
            </a:r>
            <a:r>
              <a:rPr lang="en-US" sz="1600" dirty="0"/>
              <a:t> </a:t>
            </a:r>
            <a:r>
              <a:rPr lang="en-US" sz="1600" dirty="0" err="1"/>
              <a:t>pusaran</a:t>
            </a:r>
            <a:r>
              <a:rPr lang="en-US" sz="1600" dirty="0"/>
              <a:t>/curl </a:t>
            </a:r>
            <a:r>
              <a:rPr lang="en-US" sz="1600" dirty="0" err="1"/>
              <a:t>pasti</a:t>
            </a:r>
            <a:r>
              <a:rPr lang="en-US" sz="1600" dirty="0"/>
              <a:t> </a:t>
            </a:r>
            <a:r>
              <a:rPr lang="en-US" sz="1600" dirty="0" err="1"/>
              <a:t>adalah</a:t>
            </a:r>
            <a:r>
              <a:rPr lang="en-US" sz="1600" dirty="0"/>
              <a:t> NOL</a:t>
            </a:r>
          </a:p>
        </p:txBody>
      </p:sp>
      <p:sp>
        <p:nvSpPr>
          <p:cNvPr id="14" name="Text Box 14"/>
          <p:cNvSpPr txBox="1">
            <a:spLocks noChangeArrowheads="1"/>
          </p:cNvSpPr>
          <p:nvPr/>
        </p:nvSpPr>
        <p:spPr bwMode="auto">
          <a:xfrm>
            <a:off x="2163845" y="5268383"/>
            <a:ext cx="1371600" cy="400110"/>
          </a:xfrm>
          <a:prstGeom prst="rect">
            <a:avLst/>
          </a:prstGeom>
          <a:noFill/>
          <a:ln w="9525">
            <a:noFill/>
            <a:miter lim="800000"/>
            <a:headEnd/>
            <a:tailEnd/>
          </a:ln>
          <a:effectLst/>
        </p:spPr>
        <p:txBody>
          <a:bodyPr>
            <a:spAutoFit/>
          </a:bodyPr>
          <a:lstStyle/>
          <a:p>
            <a:pPr>
              <a:spcBef>
                <a:spcPct val="50000"/>
              </a:spcBef>
            </a:pPr>
            <a:r>
              <a:rPr lang="en-US" sz="2000" b="1" dirty="0"/>
              <a:t>= 0</a:t>
            </a:r>
          </a:p>
        </p:txBody>
      </p:sp>
      <p:sp>
        <p:nvSpPr>
          <p:cNvPr id="15" name="AutoShape 15"/>
          <p:cNvSpPr>
            <a:spLocks noChangeArrowheads="1"/>
          </p:cNvSpPr>
          <p:nvPr/>
        </p:nvSpPr>
        <p:spPr bwMode="auto">
          <a:xfrm>
            <a:off x="3060927" y="5090314"/>
            <a:ext cx="152400" cy="578180"/>
          </a:xfrm>
          <a:prstGeom prst="downArrow">
            <a:avLst>
              <a:gd name="adj1" fmla="val 50000"/>
              <a:gd name="adj2" fmla="val 70000"/>
            </a:avLst>
          </a:prstGeom>
          <a:solidFill>
            <a:srgbClr val="66FF33"/>
          </a:solidFill>
          <a:ln w="9525">
            <a:solidFill>
              <a:schemeClr val="tx1"/>
            </a:solidFill>
            <a:miter lim="800000"/>
            <a:headEnd/>
            <a:tailEnd/>
          </a:ln>
          <a:effectLst/>
        </p:spPr>
        <p:txBody>
          <a:bodyPr wrap="none" anchor="ctr"/>
          <a:lstStyle/>
          <a:p>
            <a:endParaRPr lang="en-US"/>
          </a:p>
        </p:txBody>
      </p:sp>
      <p:graphicFrame>
        <p:nvGraphicFramePr>
          <p:cNvPr id="16" name="Object 16"/>
          <p:cNvGraphicFramePr>
            <a:graphicFrameLocks noChangeAspect="1"/>
          </p:cNvGraphicFramePr>
          <p:nvPr>
            <p:extLst>
              <p:ext uri="{D42A27DB-BD31-4B8C-83A1-F6EECF244321}">
                <p14:modId xmlns:p14="http://schemas.microsoft.com/office/powerpoint/2010/main" val="452859923"/>
              </p:ext>
            </p:extLst>
          </p:nvPr>
        </p:nvGraphicFramePr>
        <p:xfrm>
          <a:off x="2260323" y="5732088"/>
          <a:ext cx="1757497" cy="482505"/>
        </p:xfrm>
        <a:graphic>
          <a:graphicData uri="http://schemas.openxmlformats.org/presentationml/2006/ole">
            <mc:AlternateContent xmlns:mc="http://schemas.openxmlformats.org/markup-compatibility/2006">
              <mc:Choice xmlns:v="urn:schemas-microsoft-com:vml" Requires="v">
                <p:oleObj spid="_x0000_s23622" name="Equation" r:id="rId12" imgW="914400" imgH="215640" progId="Equation.3">
                  <p:embed/>
                </p:oleObj>
              </mc:Choice>
              <mc:Fallback>
                <p:oleObj name="Equation" r:id="rId12" imgW="91440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0323" y="5732088"/>
                        <a:ext cx="1757497" cy="482505"/>
                      </a:xfrm>
                      <a:prstGeom prst="rect">
                        <a:avLst/>
                      </a:prstGeom>
                      <a:noFill/>
                      <a:ln w="9525">
                        <a:solidFill>
                          <a:schemeClr val="tx1"/>
                        </a:solidFill>
                        <a:miter lim="800000"/>
                        <a:headEnd/>
                        <a:tailEnd/>
                      </a:ln>
                      <a:effectLst/>
                      <a:extLst/>
                    </p:spPr>
                  </p:pic>
                </p:oleObj>
              </mc:Fallback>
            </mc:AlternateContent>
          </a:graphicData>
        </a:graphic>
      </p:graphicFrame>
      <p:graphicFrame>
        <p:nvGraphicFramePr>
          <p:cNvPr id="17" name="Object 17"/>
          <p:cNvGraphicFramePr>
            <a:graphicFrameLocks noChangeAspect="1"/>
          </p:cNvGraphicFramePr>
          <p:nvPr>
            <p:extLst>
              <p:ext uri="{D42A27DB-BD31-4B8C-83A1-F6EECF244321}">
                <p14:modId xmlns:p14="http://schemas.microsoft.com/office/powerpoint/2010/main" val="2573184064"/>
              </p:ext>
            </p:extLst>
          </p:nvPr>
        </p:nvGraphicFramePr>
        <p:xfrm>
          <a:off x="4210455" y="5268383"/>
          <a:ext cx="548594" cy="1031154"/>
        </p:xfrm>
        <a:graphic>
          <a:graphicData uri="http://schemas.openxmlformats.org/presentationml/2006/ole">
            <mc:AlternateContent xmlns:mc="http://schemas.openxmlformats.org/markup-compatibility/2006">
              <mc:Choice xmlns:v="urn:schemas-microsoft-com:vml" Requires="v">
                <p:oleObj spid="_x0000_s23623" name="Clip" r:id="rId14" imgW="2102400" imgH="3951360" progId="">
                  <p:embed/>
                </p:oleObj>
              </mc:Choice>
              <mc:Fallback>
                <p:oleObj name="Clip" r:id="rId14" imgW="2102400" imgH="395136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0455" y="5268383"/>
                        <a:ext cx="548594" cy="1031154"/>
                      </a:xfrm>
                      <a:prstGeom prst="rect">
                        <a:avLst/>
                      </a:prstGeom>
                      <a:noFill/>
                      <a:extLst/>
                    </p:spPr>
                  </p:pic>
                </p:oleObj>
              </mc:Fallback>
            </mc:AlternateContent>
          </a:graphicData>
        </a:graphic>
      </p:graphicFrame>
      <p:sp>
        <p:nvSpPr>
          <p:cNvPr id="18" name="Text Box 2"/>
          <p:cNvSpPr txBox="1">
            <a:spLocks noChangeArrowheads="1"/>
          </p:cNvSpPr>
          <p:nvPr/>
        </p:nvSpPr>
        <p:spPr bwMode="auto">
          <a:xfrm>
            <a:off x="1177650" y="1787235"/>
            <a:ext cx="1006185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sp>
        <p:nvSpPr>
          <p:cNvPr id="19" name="AutoShape 12"/>
          <p:cNvSpPr>
            <a:spLocks/>
          </p:cNvSpPr>
          <p:nvPr/>
        </p:nvSpPr>
        <p:spPr bwMode="auto">
          <a:xfrm rot="16224422">
            <a:off x="2335865" y="4581489"/>
            <a:ext cx="245690" cy="1202689"/>
          </a:xfrm>
          <a:prstGeom prst="leftBrace">
            <a:avLst>
              <a:gd name="adj1" fmla="val 52778"/>
              <a:gd name="adj2" fmla="val 50000"/>
            </a:avLst>
          </a:prstGeom>
          <a:noFill/>
          <a:ln w="2857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041782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AutoShape 2"/>
          <p:cNvSpPr>
            <a:spLocks noChangeArrowheads="1"/>
          </p:cNvSpPr>
          <p:nvPr/>
        </p:nvSpPr>
        <p:spPr bwMode="auto">
          <a:xfrm>
            <a:off x="1360952" y="2795180"/>
            <a:ext cx="150812" cy="405220"/>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83932638"/>
              </p:ext>
            </p:extLst>
          </p:nvPr>
        </p:nvGraphicFramePr>
        <p:xfrm>
          <a:off x="757282" y="2261779"/>
          <a:ext cx="1710445" cy="469587"/>
        </p:xfrm>
        <a:graphic>
          <a:graphicData uri="http://schemas.openxmlformats.org/presentationml/2006/ole">
            <mc:AlternateContent xmlns:mc="http://schemas.openxmlformats.org/markup-compatibility/2006">
              <mc:Choice xmlns:v="urn:schemas-microsoft-com:vml" Requires="v">
                <p:oleObj spid="_x0000_s24674" name="Equation" r:id="rId6" imgW="914400" imgH="215640" progId="Equation.3">
                  <p:embed/>
                </p:oleObj>
              </mc:Choice>
              <mc:Fallback>
                <p:oleObj name="Equation" r:id="rId6" imgW="91440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82" y="2261779"/>
                        <a:ext cx="1710445" cy="469587"/>
                      </a:xfrm>
                      <a:prstGeom prst="rect">
                        <a:avLst/>
                      </a:prstGeom>
                      <a:noFill/>
                      <a:ln w="9525">
                        <a:solidFill>
                          <a:schemeClr val="tx1"/>
                        </a:solidFill>
                        <a:miter lim="800000"/>
                        <a:headEnd/>
                        <a:tailEnd/>
                      </a:ln>
                      <a:effectLst/>
                      <a:extLst/>
                    </p:spPr>
                  </p:pic>
                </p:oleObj>
              </mc:Fallback>
            </mc:AlternateContent>
          </a:graphicData>
        </a:graphic>
      </p:graphicFrame>
      <p:sp>
        <p:nvSpPr>
          <p:cNvPr id="8" name="Text Box 7"/>
          <p:cNvSpPr txBox="1">
            <a:spLocks noChangeArrowheads="1"/>
          </p:cNvSpPr>
          <p:nvPr/>
        </p:nvSpPr>
        <p:spPr bwMode="auto">
          <a:xfrm>
            <a:off x="2563120" y="2310271"/>
            <a:ext cx="6477000" cy="338554"/>
          </a:xfrm>
          <a:prstGeom prst="rect">
            <a:avLst/>
          </a:prstGeom>
          <a:noFill/>
          <a:ln w="9525">
            <a:noFill/>
            <a:miter lim="800000"/>
            <a:headEnd/>
            <a:tailEnd/>
          </a:ln>
          <a:effectLst/>
        </p:spPr>
        <p:txBody>
          <a:bodyPr>
            <a:spAutoFit/>
          </a:bodyPr>
          <a:lstStyle/>
          <a:p>
            <a:pPr>
              <a:spcBef>
                <a:spcPct val="50000"/>
              </a:spcBef>
            </a:pPr>
            <a:r>
              <a:rPr lang="en-US" sz="1600" b="1" dirty="0" err="1"/>
              <a:t>Hukum</a:t>
            </a:r>
            <a:r>
              <a:rPr lang="en-US" sz="1600" b="1" dirty="0"/>
              <a:t> </a:t>
            </a:r>
            <a:r>
              <a:rPr lang="en-US" sz="1600" b="1" dirty="0" err="1"/>
              <a:t>Kontinuitas</a:t>
            </a:r>
            <a:r>
              <a:rPr lang="en-US" sz="1600" b="1" dirty="0"/>
              <a:t>,  </a:t>
            </a:r>
          </a:p>
        </p:txBody>
      </p:sp>
      <p:graphicFrame>
        <p:nvGraphicFramePr>
          <p:cNvPr id="9" name="Object 8"/>
          <p:cNvGraphicFramePr>
            <a:graphicFrameLocks noChangeAspect="1"/>
          </p:cNvGraphicFramePr>
          <p:nvPr>
            <p:extLst>
              <p:ext uri="{D42A27DB-BD31-4B8C-83A1-F6EECF244321}">
                <p14:modId xmlns:p14="http://schemas.microsoft.com/office/powerpoint/2010/main" val="2205487619"/>
              </p:ext>
            </p:extLst>
          </p:nvPr>
        </p:nvGraphicFramePr>
        <p:xfrm>
          <a:off x="724653" y="3241965"/>
          <a:ext cx="2517312" cy="831993"/>
        </p:xfrm>
        <a:graphic>
          <a:graphicData uri="http://schemas.openxmlformats.org/presentationml/2006/ole">
            <mc:AlternateContent xmlns:mc="http://schemas.openxmlformats.org/markup-compatibility/2006">
              <mc:Choice xmlns:v="urn:schemas-microsoft-com:vml" Requires="v">
                <p:oleObj spid="_x0000_s24675" name="Equation" r:id="rId8" imgW="1523880" imgH="431640" progId="Equation.3">
                  <p:embed/>
                </p:oleObj>
              </mc:Choice>
              <mc:Fallback>
                <p:oleObj name="Equation" r:id="rId8" imgW="15238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653" y="3241965"/>
                        <a:ext cx="2517312" cy="831993"/>
                      </a:xfrm>
                      <a:prstGeom prst="rect">
                        <a:avLst/>
                      </a:prstGeom>
                      <a:noFill/>
                      <a:ln w="9525">
                        <a:solidFill>
                          <a:schemeClr val="tx1"/>
                        </a:solidFill>
                        <a:miter lim="800000"/>
                        <a:headEnd/>
                        <a:tailEnd/>
                      </a:ln>
                      <a:effectLst/>
                      <a:extLst/>
                    </p:spPr>
                  </p:pic>
                </p:oleObj>
              </mc:Fallback>
            </mc:AlternateContent>
          </a:graphicData>
        </a:graphic>
      </p:graphicFrame>
      <p:sp>
        <p:nvSpPr>
          <p:cNvPr id="10" name="AutoShape 9"/>
          <p:cNvSpPr>
            <a:spLocks noChangeArrowheads="1"/>
          </p:cNvSpPr>
          <p:nvPr/>
        </p:nvSpPr>
        <p:spPr bwMode="auto">
          <a:xfrm>
            <a:off x="1285545" y="4066335"/>
            <a:ext cx="150813" cy="1156829"/>
          </a:xfrm>
          <a:prstGeom prst="downArrow">
            <a:avLst>
              <a:gd name="adj1" fmla="val 50000"/>
              <a:gd name="adj2" fmla="val 156250"/>
            </a:avLst>
          </a:prstGeom>
          <a:solidFill>
            <a:srgbClr val="66FF33"/>
          </a:solidFill>
          <a:ln w="9525">
            <a:solidFill>
              <a:schemeClr val="tx1"/>
            </a:solidFill>
            <a:miter lim="800000"/>
            <a:headEnd/>
            <a:tailEnd/>
          </a:ln>
          <a:effectLst/>
        </p:spPr>
        <p:txBody>
          <a:bodyPr wrap="none" anchor="ctr"/>
          <a:lstStyle/>
          <a:p>
            <a:endParaRPr lang="en-US"/>
          </a:p>
        </p:txBody>
      </p:sp>
      <p:sp>
        <p:nvSpPr>
          <p:cNvPr id="11" name="Text Box 10"/>
          <p:cNvSpPr txBox="1">
            <a:spLocks noChangeArrowheads="1"/>
          </p:cNvSpPr>
          <p:nvPr/>
        </p:nvSpPr>
        <p:spPr bwMode="auto">
          <a:xfrm>
            <a:off x="1511764" y="4128840"/>
            <a:ext cx="5318527" cy="1077218"/>
          </a:xfrm>
          <a:prstGeom prst="rect">
            <a:avLst/>
          </a:prstGeom>
          <a:noFill/>
          <a:ln w="9525">
            <a:noFill/>
            <a:miter lim="800000"/>
            <a:headEnd/>
            <a:tailEnd/>
          </a:ln>
          <a:effectLst/>
        </p:spPr>
        <p:txBody>
          <a:bodyPr wrap="square">
            <a:spAutoFit/>
          </a:bodyPr>
          <a:lstStyle/>
          <a:p>
            <a:pPr>
              <a:spcBef>
                <a:spcPct val="50000"/>
              </a:spcBef>
            </a:pPr>
            <a:r>
              <a:rPr lang="en-US" sz="1600" dirty="0" err="1"/>
              <a:t>Ingat</a:t>
            </a:r>
            <a:r>
              <a:rPr lang="en-US" sz="1600" dirty="0"/>
              <a:t> </a:t>
            </a:r>
            <a:r>
              <a:rPr lang="en-US" sz="1600" dirty="0" err="1" smtClean="0"/>
              <a:t>pengertian</a:t>
            </a:r>
            <a:r>
              <a:rPr lang="en-US" sz="1600" dirty="0" smtClean="0"/>
              <a:t> </a:t>
            </a:r>
            <a:r>
              <a:rPr lang="en-US" sz="1600" dirty="0" err="1" smtClean="0"/>
              <a:t>dari</a:t>
            </a:r>
            <a:r>
              <a:rPr lang="en-US" sz="1600" dirty="0" smtClean="0"/>
              <a:t> </a:t>
            </a:r>
            <a:r>
              <a:rPr lang="en-US" sz="1600" b="1" dirty="0" smtClean="0"/>
              <a:t>TEOREMA DIVERGENSI </a:t>
            </a:r>
            <a:r>
              <a:rPr lang="en-US" sz="1600" b="1" dirty="0" err="1" smtClean="0"/>
              <a:t>dan</a:t>
            </a:r>
            <a:r>
              <a:rPr lang="en-US" sz="1600" b="1" dirty="0" smtClean="0"/>
              <a:t> HUKUM GAUSS</a:t>
            </a:r>
            <a:r>
              <a:rPr lang="en-US" sz="1600" dirty="0" smtClean="0"/>
              <a:t>, </a:t>
            </a:r>
            <a:r>
              <a:rPr lang="en-US" sz="1600" dirty="0" err="1" smtClean="0"/>
              <a:t>bahw</a:t>
            </a:r>
            <a:r>
              <a:rPr lang="id-ID" sz="1600" dirty="0" smtClean="0"/>
              <a:t>a </a:t>
            </a:r>
            <a:r>
              <a:rPr lang="en-US" sz="1600" i="1" dirty="0" err="1" smtClean="0"/>
              <a:t>Divergensi</a:t>
            </a:r>
            <a:r>
              <a:rPr lang="en-US" sz="1600" i="1" dirty="0" smtClean="0"/>
              <a:t> </a:t>
            </a:r>
            <a:r>
              <a:rPr lang="en-US" sz="1600" i="1" dirty="0" err="1" smtClean="0"/>
              <a:t>dari</a:t>
            </a:r>
            <a:r>
              <a:rPr lang="en-US" sz="1600" i="1" dirty="0" smtClean="0"/>
              <a:t> </a:t>
            </a:r>
            <a:r>
              <a:rPr lang="en-US" sz="1600" i="1" dirty="0" err="1" smtClean="0"/>
              <a:t>rapat</a:t>
            </a:r>
            <a:r>
              <a:rPr lang="en-US" sz="1600" i="1" dirty="0" smtClean="0"/>
              <a:t> </a:t>
            </a:r>
            <a:r>
              <a:rPr lang="en-US" sz="1600" i="1" dirty="0" err="1" smtClean="0"/>
              <a:t>fluks</a:t>
            </a:r>
            <a:r>
              <a:rPr lang="en-US" sz="1600" i="1" dirty="0" smtClean="0"/>
              <a:t> </a:t>
            </a:r>
            <a:r>
              <a:rPr lang="en-US" sz="1600" i="1" dirty="0" err="1" smtClean="0"/>
              <a:t>listrik</a:t>
            </a:r>
            <a:r>
              <a:rPr lang="en-US" sz="1600" i="1" dirty="0" smtClean="0"/>
              <a:t> yang </a:t>
            </a:r>
            <a:r>
              <a:rPr lang="en-US" sz="1600" i="1" dirty="0" err="1" smtClean="0"/>
              <a:t>menembus</a:t>
            </a:r>
            <a:r>
              <a:rPr lang="en-US" sz="1600" i="1" dirty="0" smtClean="0"/>
              <a:t> </a:t>
            </a:r>
            <a:r>
              <a:rPr lang="en-US" sz="1600" i="1" dirty="0" err="1" smtClean="0"/>
              <a:t>suatu</a:t>
            </a:r>
            <a:r>
              <a:rPr lang="en-US" sz="1600" i="1" dirty="0" smtClean="0"/>
              <a:t> </a:t>
            </a:r>
            <a:r>
              <a:rPr lang="en-US" sz="1600" i="1" dirty="0" err="1" smtClean="0"/>
              <a:t>permukaan</a:t>
            </a:r>
            <a:r>
              <a:rPr lang="en-US" sz="1600" i="1" dirty="0" smtClean="0"/>
              <a:t> </a:t>
            </a:r>
            <a:r>
              <a:rPr lang="en-US" sz="1600" i="1" dirty="0" err="1" smtClean="0"/>
              <a:t>tertutup</a:t>
            </a:r>
            <a:r>
              <a:rPr lang="en-US" sz="1600" i="1" dirty="0" smtClean="0"/>
              <a:t> </a:t>
            </a:r>
            <a:r>
              <a:rPr lang="en-US" sz="1600" i="1" dirty="0" err="1" smtClean="0"/>
              <a:t>adalah</a:t>
            </a:r>
            <a:r>
              <a:rPr lang="en-US" sz="1600" i="1" dirty="0" smtClean="0"/>
              <a:t> </a:t>
            </a:r>
            <a:r>
              <a:rPr lang="en-US" sz="1600" i="1" dirty="0" err="1" smtClean="0"/>
              <a:t>sama</a:t>
            </a:r>
            <a:r>
              <a:rPr lang="en-US" sz="1600" i="1" dirty="0" smtClean="0"/>
              <a:t> </a:t>
            </a:r>
            <a:r>
              <a:rPr lang="en-US" sz="1600" i="1" dirty="0" err="1" smtClean="0"/>
              <a:t>dengan</a:t>
            </a:r>
            <a:r>
              <a:rPr lang="en-US" sz="1600" i="1" dirty="0" smtClean="0"/>
              <a:t> </a:t>
            </a:r>
            <a:r>
              <a:rPr lang="en-US" sz="1600" i="1" dirty="0" err="1" smtClean="0"/>
              <a:t>rapat</a:t>
            </a:r>
            <a:r>
              <a:rPr lang="en-US" sz="1600" i="1" dirty="0" smtClean="0"/>
              <a:t> </a:t>
            </a:r>
            <a:r>
              <a:rPr lang="en-US" sz="1600" i="1" dirty="0" err="1" smtClean="0"/>
              <a:t>muatan</a:t>
            </a:r>
            <a:r>
              <a:rPr lang="en-US" sz="1600" i="1" dirty="0" smtClean="0"/>
              <a:t>  yang </a:t>
            </a:r>
            <a:r>
              <a:rPr lang="en-US" sz="1600" i="1" dirty="0" err="1" smtClean="0"/>
              <a:t>dilingkupi</a:t>
            </a:r>
            <a:r>
              <a:rPr lang="en-US" sz="1600" i="1" dirty="0" smtClean="0"/>
              <a:t> </a:t>
            </a:r>
            <a:r>
              <a:rPr lang="en-US" sz="1600" i="1" dirty="0" err="1" smtClean="0"/>
              <a:t>permukaan</a:t>
            </a:r>
            <a:r>
              <a:rPr lang="en-US" sz="1600" i="1" dirty="0" smtClean="0"/>
              <a:t> </a:t>
            </a:r>
            <a:r>
              <a:rPr lang="en-US" sz="1600" i="1" dirty="0" err="1" smtClean="0"/>
              <a:t>tertutup</a:t>
            </a:r>
            <a:r>
              <a:rPr lang="en-US" sz="1600" i="1" dirty="0" smtClean="0"/>
              <a:t> </a:t>
            </a:r>
            <a:r>
              <a:rPr lang="en-US" sz="1600" i="1" dirty="0" err="1" smtClean="0"/>
              <a:t>tersebut</a:t>
            </a:r>
            <a:endParaRPr lang="en-US" sz="1600" i="1" dirty="0"/>
          </a:p>
        </p:txBody>
      </p:sp>
      <p:graphicFrame>
        <p:nvGraphicFramePr>
          <p:cNvPr id="12" name="Object 11"/>
          <p:cNvGraphicFramePr>
            <a:graphicFrameLocks noChangeAspect="1"/>
          </p:cNvGraphicFramePr>
          <p:nvPr>
            <p:extLst>
              <p:ext uri="{D42A27DB-BD31-4B8C-83A1-F6EECF244321}">
                <p14:modId xmlns:p14="http://schemas.microsoft.com/office/powerpoint/2010/main" val="281992787"/>
              </p:ext>
            </p:extLst>
          </p:nvPr>
        </p:nvGraphicFramePr>
        <p:xfrm>
          <a:off x="7606181" y="4667449"/>
          <a:ext cx="900519" cy="429434"/>
        </p:xfrm>
        <a:graphic>
          <a:graphicData uri="http://schemas.openxmlformats.org/presentationml/2006/ole">
            <mc:AlternateContent xmlns:mc="http://schemas.openxmlformats.org/markup-compatibility/2006">
              <mc:Choice xmlns:v="urn:schemas-microsoft-com:vml" Requires="v">
                <p:oleObj spid="_x0000_s24676" name="Equation" r:id="rId10" imgW="660240" imgH="253800" progId="Equation.3">
                  <p:embed/>
                </p:oleObj>
              </mc:Choice>
              <mc:Fallback>
                <p:oleObj name="Equation" r:id="rId10" imgW="66024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6181" y="4667449"/>
                        <a:ext cx="900519" cy="429434"/>
                      </a:xfrm>
                      <a:prstGeom prst="rect">
                        <a:avLst/>
                      </a:prstGeom>
                      <a:noFill/>
                      <a:ln>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73502948"/>
              </p:ext>
            </p:extLst>
          </p:nvPr>
        </p:nvGraphicFramePr>
        <p:xfrm>
          <a:off x="591341" y="5432897"/>
          <a:ext cx="2595205" cy="783655"/>
        </p:xfrm>
        <a:graphic>
          <a:graphicData uri="http://schemas.openxmlformats.org/presentationml/2006/ole">
            <mc:AlternateContent xmlns:mc="http://schemas.openxmlformats.org/markup-compatibility/2006">
              <mc:Choice xmlns:v="urn:schemas-microsoft-com:vml" Requires="v">
                <p:oleObj spid="_x0000_s24677" name="Equation" r:id="rId12" imgW="1625400" imgH="419040" progId="Equation.3">
                  <p:embed/>
                </p:oleObj>
              </mc:Choice>
              <mc:Fallback>
                <p:oleObj name="Equation" r:id="rId12" imgW="162540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341" y="5432897"/>
                        <a:ext cx="2595205" cy="783655"/>
                      </a:xfrm>
                      <a:prstGeom prst="rect">
                        <a:avLst/>
                      </a:prstGeom>
                      <a:noFill/>
                      <a:ln w="9525">
                        <a:solidFill>
                          <a:schemeClr val="tx1"/>
                        </a:solidFill>
                        <a:miter lim="800000"/>
                        <a:headEnd/>
                        <a:tailEnd/>
                      </a:ln>
                      <a:effectLst/>
                      <a:extLst/>
                    </p:spPr>
                  </p:pic>
                </p:oleObj>
              </mc:Fallback>
            </mc:AlternateContent>
          </a:graphicData>
        </a:graphic>
      </p:graphicFrame>
      <p:sp>
        <p:nvSpPr>
          <p:cNvPr id="14" name="AutoShape 13"/>
          <p:cNvSpPr>
            <a:spLocks noChangeArrowheads="1"/>
          </p:cNvSpPr>
          <p:nvPr/>
        </p:nvSpPr>
        <p:spPr bwMode="auto">
          <a:xfrm>
            <a:off x="3300588" y="5817900"/>
            <a:ext cx="2556452" cy="139580"/>
          </a:xfrm>
          <a:prstGeom prst="rightArrow">
            <a:avLst>
              <a:gd name="adj1" fmla="val 50000"/>
              <a:gd name="adj2" fmla="val 91667"/>
            </a:avLst>
          </a:prstGeom>
          <a:solidFill>
            <a:srgbClr val="66FF33"/>
          </a:solidFill>
          <a:ln w="9525">
            <a:solidFill>
              <a:schemeClr val="tx1"/>
            </a:solidFill>
            <a:miter lim="800000"/>
            <a:headEnd/>
            <a:tailEnd/>
          </a:ln>
          <a:effectLst/>
        </p:spPr>
        <p:txBody>
          <a:bodyPr wrap="none" anchor="ct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214614686"/>
              </p:ext>
            </p:extLst>
          </p:nvPr>
        </p:nvGraphicFramePr>
        <p:xfrm>
          <a:off x="5967587" y="5342165"/>
          <a:ext cx="1011238" cy="952500"/>
        </p:xfrm>
        <a:graphic>
          <a:graphicData uri="http://schemas.openxmlformats.org/presentationml/2006/ole">
            <mc:AlternateContent xmlns:mc="http://schemas.openxmlformats.org/markup-compatibility/2006">
              <mc:Choice xmlns:v="urn:schemas-microsoft-com:vml" Requires="v">
                <p:oleObj spid="_x0000_s24678" name="Equation" r:id="rId14" imgW="520560" imgH="419040" progId="Equation.3">
                  <p:embed/>
                </p:oleObj>
              </mc:Choice>
              <mc:Fallback>
                <p:oleObj name="Equation" r:id="rId14" imgW="520560" imgH="419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67587" y="5342165"/>
                        <a:ext cx="1011238"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 name="Group 18"/>
          <p:cNvGrpSpPr>
            <a:grpSpLocks/>
          </p:cNvGrpSpPr>
          <p:nvPr/>
        </p:nvGrpSpPr>
        <p:grpSpPr bwMode="auto">
          <a:xfrm>
            <a:off x="7082860" y="5353056"/>
            <a:ext cx="3810000" cy="412750"/>
            <a:chOff x="3648" y="2892"/>
            <a:chExt cx="2400" cy="260"/>
          </a:xfrm>
        </p:grpSpPr>
        <p:sp>
          <p:nvSpPr>
            <p:cNvPr id="17" name="Text Box 15"/>
            <p:cNvSpPr txBox="1">
              <a:spLocks noChangeArrowheads="1"/>
            </p:cNvSpPr>
            <p:nvPr/>
          </p:nvSpPr>
          <p:spPr bwMode="auto">
            <a:xfrm>
              <a:off x="3648" y="2928"/>
              <a:ext cx="2400" cy="213"/>
            </a:xfrm>
            <a:prstGeom prst="rect">
              <a:avLst/>
            </a:prstGeom>
            <a:noFill/>
            <a:ln w="9525">
              <a:noFill/>
              <a:miter lim="800000"/>
              <a:headEnd/>
              <a:tailEnd/>
            </a:ln>
            <a:effectLst/>
          </p:spPr>
          <p:txBody>
            <a:bodyPr>
              <a:spAutoFit/>
            </a:bodyPr>
            <a:lstStyle/>
            <a:p>
              <a:pPr>
                <a:spcBef>
                  <a:spcPct val="50000"/>
                </a:spcBef>
              </a:pPr>
              <a:r>
                <a:rPr lang="en-US" sz="1600" b="1" dirty="0" err="1"/>
                <a:t>Suku</a:t>
              </a:r>
              <a:r>
                <a:rPr lang="en-US" sz="1600" b="1" dirty="0"/>
                <a:t>        </a:t>
              </a:r>
              <a:r>
                <a:rPr lang="en-US" sz="1600" b="1" dirty="0" smtClean="0"/>
                <a:t>  </a:t>
              </a:r>
              <a:r>
                <a:rPr lang="en-US" sz="1600" b="1" dirty="0" err="1" smtClean="0"/>
                <a:t>telah</a:t>
              </a:r>
              <a:r>
                <a:rPr lang="en-US" sz="1600" b="1" dirty="0" smtClean="0"/>
                <a:t> </a:t>
              </a:r>
              <a:r>
                <a:rPr lang="en-US" sz="1600" b="1" dirty="0" err="1"/>
                <a:t>ditemukan</a:t>
              </a:r>
              <a:r>
                <a:rPr lang="en-US" sz="1600" b="1" dirty="0"/>
                <a:t>  !!</a:t>
              </a:r>
            </a:p>
          </p:txBody>
        </p:sp>
        <p:graphicFrame>
          <p:nvGraphicFramePr>
            <p:cNvPr id="18" name="Object 16"/>
            <p:cNvGraphicFramePr>
              <a:graphicFrameLocks noChangeAspect="1"/>
            </p:cNvGraphicFramePr>
            <p:nvPr>
              <p:extLst>
                <p:ext uri="{D42A27DB-BD31-4B8C-83A1-F6EECF244321}">
                  <p14:modId xmlns:p14="http://schemas.microsoft.com/office/powerpoint/2010/main" val="1244478748"/>
                </p:ext>
              </p:extLst>
            </p:nvPr>
          </p:nvGraphicFramePr>
          <p:xfrm>
            <a:off x="4035" y="2892"/>
            <a:ext cx="198" cy="260"/>
          </p:xfrm>
          <a:graphic>
            <a:graphicData uri="http://schemas.openxmlformats.org/presentationml/2006/ole">
              <mc:AlternateContent xmlns:mc="http://schemas.openxmlformats.org/markup-compatibility/2006">
                <mc:Choice xmlns:v="urn:schemas-microsoft-com:vml" Requires="v">
                  <p:oleObj spid="_x0000_s24679" name="Equation" r:id="rId16" imgW="164880" imgH="215640" progId="Equation.3">
                    <p:embed/>
                  </p:oleObj>
                </mc:Choice>
                <mc:Fallback>
                  <p:oleObj name="Equation" r:id="rId16" imgW="164880" imgH="215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35" y="2892"/>
                          <a:ext cx="198" cy="260"/>
                        </a:xfrm>
                        <a:prstGeom prst="rect">
                          <a:avLst/>
                        </a:prstGeom>
                        <a:noFill/>
                        <a:extLst/>
                      </p:spPr>
                    </p:pic>
                  </p:oleObj>
                </mc:Fallback>
              </mc:AlternateContent>
            </a:graphicData>
          </a:graphic>
        </p:graphicFrame>
      </p:grpSp>
      <p:sp>
        <p:nvSpPr>
          <p:cNvPr id="19" name="Text Box 17"/>
          <p:cNvSpPr txBox="1">
            <a:spLocks noChangeArrowheads="1"/>
          </p:cNvSpPr>
          <p:nvPr/>
        </p:nvSpPr>
        <p:spPr bwMode="auto">
          <a:xfrm>
            <a:off x="7044490" y="5882291"/>
            <a:ext cx="2511425" cy="338554"/>
          </a:xfrm>
          <a:prstGeom prst="rect">
            <a:avLst/>
          </a:prstGeom>
          <a:noFill/>
          <a:ln w="9525">
            <a:noFill/>
            <a:miter lim="800000"/>
            <a:headEnd/>
            <a:tailEnd/>
          </a:ln>
          <a:effectLst/>
        </p:spPr>
        <p:txBody>
          <a:bodyPr>
            <a:spAutoFit/>
          </a:bodyPr>
          <a:lstStyle/>
          <a:p>
            <a:pPr>
              <a:spcBef>
                <a:spcPct val="50000"/>
              </a:spcBef>
            </a:pPr>
            <a:r>
              <a:rPr lang="en-US" sz="1600" b="1" dirty="0"/>
              <a:t>(Maxwell : </a:t>
            </a:r>
            <a:r>
              <a:rPr lang="en-US" sz="1600" b="1" dirty="0" err="1"/>
              <a:t>th</a:t>
            </a:r>
            <a:r>
              <a:rPr lang="en-US" sz="1600" b="1" dirty="0"/>
              <a:t> 1864)</a:t>
            </a:r>
          </a:p>
        </p:txBody>
      </p:sp>
      <p:sp>
        <p:nvSpPr>
          <p:cNvPr id="20" name="Text Box 2"/>
          <p:cNvSpPr txBox="1">
            <a:spLocks noChangeArrowheads="1"/>
          </p:cNvSpPr>
          <p:nvPr/>
        </p:nvSpPr>
        <p:spPr bwMode="auto">
          <a:xfrm>
            <a:off x="1170740" y="1766480"/>
            <a:ext cx="1006876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graphicFrame>
        <p:nvGraphicFramePr>
          <p:cNvPr id="21" name="Object 10"/>
          <p:cNvGraphicFramePr>
            <a:graphicFrameLocks noChangeAspect="1"/>
          </p:cNvGraphicFramePr>
          <p:nvPr>
            <p:extLst>
              <p:ext uri="{D42A27DB-BD31-4B8C-83A1-F6EECF244321}">
                <p14:modId xmlns:p14="http://schemas.microsoft.com/office/powerpoint/2010/main" val="2025242363"/>
              </p:ext>
            </p:extLst>
          </p:nvPr>
        </p:nvGraphicFramePr>
        <p:xfrm>
          <a:off x="6653247" y="4210249"/>
          <a:ext cx="3921125" cy="457200"/>
        </p:xfrm>
        <a:graphic>
          <a:graphicData uri="http://schemas.openxmlformats.org/presentationml/2006/ole">
            <mc:AlternateContent xmlns:mc="http://schemas.openxmlformats.org/markup-compatibility/2006">
              <mc:Choice xmlns:v="urn:schemas-microsoft-com:vml" Requires="v">
                <p:oleObj spid="_x0000_s24680" name="Equation" r:id="rId18" imgW="2323800" imgH="291960" progId="Equation.3">
                  <p:embed/>
                </p:oleObj>
              </mc:Choice>
              <mc:Fallback>
                <p:oleObj name="Equation" r:id="rId18" imgW="2323800" imgH="2919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53247" y="4210249"/>
                        <a:ext cx="3921125" cy="457200"/>
                      </a:xfrm>
                      <a:prstGeom prst="rect">
                        <a:avLst/>
                      </a:prstGeom>
                      <a:noFill/>
                      <a:ln>
                        <a:noFill/>
                      </a:ln>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14107969"/>
              </p:ext>
            </p:extLst>
          </p:nvPr>
        </p:nvGraphicFramePr>
        <p:xfrm>
          <a:off x="4506108" y="2227141"/>
          <a:ext cx="1105775" cy="597682"/>
        </p:xfrm>
        <a:graphic>
          <a:graphicData uri="http://schemas.openxmlformats.org/presentationml/2006/ole">
            <mc:AlternateContent xmlns:mc="http://schemas.openxmlformats.org/markup-compatibility/2006">
              <mc:Choice xmlns:v="urn:schemas-microsoft-com:vml" Requires="v">
                <p:oleObj spid="_x0000_s24681" name="Equation" r:id="rId20" imgW="850531" imgH="393529" progId="Equation.3">
                  <p:embed/>
                </p:oleObj>
              </mc:Choice>
              <mc:Fallback>
                <p:oleObj name="Equation" r:id="rId20" imgW="850531" imgH="393529" progId="Equation.3">
                  <p:embed/>
                  <p:pic>
                    <p:nvPicPr>
                      <p:cNvPr id="0"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06108" y="2227141"/>
                        <a:ext cx="1105775" cy="5976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66686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graphicFrame>
        <p:nvGraphicFramePr>
          <p:cNvPr id="6" name="Object 2"/>
          <p:cNvGraphicFramePr>
            <a:graphicFrameLocks noChangeAspect="1"/>
          </p:cNvGraphicFramePr>
          <p:nvPr>
            <p:extLst>
              <p:ext uri="{D42A27DB-BD31-4B8C-83A1-F6EECF244321}">
                <p14:modId xmlns:p14="http://schemas.microsoft.com/office/powerpoint/2010/main" val="267234157"/>
              </p:ext>
            </p:extLst>
          </p:nvPr>
        </p:nvGraphicFramePr>
        <p:xfrm>
          <a:off x="1981230" y="2563985"/>
          <a:ext cx="1565534" cy="456614"/>
        </p:xfrm>
        <a:graphic>
          <a:graphicData uri="http://schemas.openxmlformats.org/presentationml/2006/ole">
            <mc:AlternateContent xmlns:mc="http://schemas.openxmlformats.org/markup-compatibility/2006">
              <mc:Choice xmlns:v="urn:schemas-microsoft-com:vml" Requires="v">
                <p:oleObj spid="_x0000_s25650" name="Equation" r:id="rId6" imgW="863280" imgH="215640" progId="Equation.3">
                  <p:embed/>
                </p:oleObj>
              </mc:Choice>
              <mc:Fallback>
                <p:oleObj name="Equation" r:id="rId6" imgW="8632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30" y="2563985"/>
                        <a:ext cx="1565534" cy="456614"/>
                      </a:xfrm>
                      <a:prstGeom prst="rect">
                        <a:avLst/>
                      </a:prstGeom>
                      <a:noFill/>
                      <a:ln w="9525">
                        <a:solidFill>
                          <a:schemeClr val="tx1"/>
                        </a:solidFill>
                        <a:miter lim="800000"/>
                        <a:headEnd/>
                        <a:tailEnd/>
                      </a:ln>
                      <a:effectLst/>
                      <a:extLst/>
                    </p:spPr>
                  </p:pic>
                </p:oleObj>
              </mc:Fallback>
            </mc:AlternateContent>
          </a:graphicData>
        </a:graphic>
      </p:graphicFrame>
      <p:sp>
        <p:nvSpPr>
          <p:cNvPr id="7" name="Text Box 5"/>
          <p:cNvSpPr txBox="1">
            <a:spLocks noChangeArrowheads="1"/>
          </p:cNvSpPr>
          <p:nvPr/>
        </p:nvSpPr>
        <p:spPr bwMode="auto">
          <a:xfrm>
            <a:off x="563631" y="2166590"/>
            <a:ext cx="8534400" cy="396875"/>
          </a:xfrm>
          <a:prstGeom prst="rect">
            <a:avLst/>
          </a:prstGeom>
          <a:noFill/>
          <a:ln w="9525">
            <a:noFill/>
            <a:miter lim="800000"/>
            <a:headEnd/>
            <a:tailEnd/>
          </a:ln>
          <a:effectLst/>
        </p:spPr>
        <p:txBody>
          <a:bodyPr>
            <a:spAutoFit/>
          </a:bodyPr>
          <a:lstStyle/>
          <a:p>
            <a:pPr marL="285750" indent="-285750">
              <a:spcBef>
                <a:spcPct val="50000"/>
              </a:spcBef>
              <a:buFontTx/>
              <a:buChar char="•"/>
            </a:pPr>
            <a:r>
              <a:rPr lang="en-US"/>
              <a:t>Kembali pada pemisalan sebelumnya, , </a:t>
            </a:r>
          </a:p>
        </p:txBody>
      </p:sp>
      <p:sp>
        <p:nvSpPr>
          <p:cNvPr id="8" name="Line 6"/>
          <p:cNvSpPr>
            <a:spLocks noChangeShapeType="1"/>
          </p:cNvSpPr>
          <p:nvPr/>
        </p:nvSpPr>
        <p:spPr bwMode="auto">
          <a:xfrm>
            <a:off x="3997072" y="2563465"/>
            <a:ext cx="0" cy="999356"/>
          </a:xfrm>
          <a:prstGeom prst="line">
            <a:avLst/>
          </a:prstGeom>
          <a:noFill/>
          <a:ln w="28575">
            <a:solidFill>
              <a:schemeClr val="tx1"/>
            </a:solidFill>
            <a:round/>
            <a:headEnd/>
            <a:tailEnd/>
          </a:ln>
          <a:effectLst/>
        </p:spPr>
        <p:txBody>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46889971"/>
              </p:ext>
            </p:extLst>
          </p:nvPr>
        </p:nvGraphicFramePr>
        <p:xfrm>
          <a:off x="4246526" y="2885087"/>
          <a:ext cx="764420" cy="720018"/>
        </p:xfrm>
        <a:graphic>
          <a:graphicData uri="http://schemas.openxmlformats.org/presentationml/2006/ole">
            <mc:AlternateContent xmlns:mc="http://schemas.openxmlformats.org/markup-compatibility/2006">
              <mc:Choice xmlns:v="urn:schemas-microsoft-com:vml" Requires="v">
                <p:oleObj spid="_x0000_s25651" name="Equation" r:id="rId8" imgW="520560" imgH="419040" progId="Equation.3">
                  <p:embed/>
                </p:oleObj>
              </mc:Choice>
              <mc:Fallback>
                <p:oleObj name="Equation" r:id="rId8" imgW="52056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6526" y="2885087"/>
                        <a:ext cx="764420" cy="720018"/>
                      </a:xfrm>
                      <a:prstGeom prst="rect">
                        <a:avLst/>
                      </a:prstGeom>
                      <a:noFill/>
                      <a:ln>
                        <a:noFill/>
                      </a:ln>
                      <a:effectLst/>
                      <a:extLst/>
                    </p:spPr>
                  </p:pic>
                </p:oleObj>
              </mc:Fallback>
            </mc:AlternateContent>
          </a:graphicData>
        </a:graphic>
      </p:graphicFrame>
      <p:sp>
        <p:nvSpPr>
          <p:cNvPr id="10" name="Text Box 8"/>
          <p:cNvSpPr txBox="1">
            <a:spLocks noChangeArrowheads="1"/>
          </p:cNvSpPr>
          <p:nvPr/>
        </p:nvSpPr>
        <p:spPr bwMode="auto">
          <a:xfrm>
            <a:off x="4198036" y="2511017"/>
            <a:ext cx="2895600" cy="338554"/>
          </a:xfrm>
          <a:prstGeom prst="rect">
            <a:avLst/>
          </a:prstGeom>
          <a:noFill/>
          <a:ln w="9525">
            <a:noFill/>
            <a:miter lim="800000"/>
            <a:headEnd/>
            <a:tailEnd/>
          </a:ln>
          <a:effectLst/>
        </p:spPr>
        <p:txBody>
          <a:bodyPr>
            <a:spAutoFit/>
          </a:bodyPr>
          <a:lstStyle/>
          <a:p>
            <a:pPr>
              <a:spcBef>
                <a:spcPct val="50000"/>
              </a:spcBef>
            </a:pPr>
            <a:r>
              <a:rPr lang="en-US" sz="1600" dirty="0" err="1"/>
              <a:t>Dimana</a:t>
            </a:r>
            <a:r>
              <a:rPr lang="en-US" sz="1600"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1706035531"/>
              </p:ext>
            </p:extLst>
          </p:nvPr>
        </p:nvGraphicFramePr>
        <p:xfrm>
          <a:off x="1787296" y="3679274"/>
          <a:ext cx="1870334" cy="911510"/>
        </p:xfrm>
        <a:graphic>
          <a:graphicData uri="http://schemas.openxmlformats.org/presentationml/2006/ole">
            <mc:AlternateContent xmlns:mc="http://schemas.openxmlformats.org/markup-compatibility/2006">
              <mc:Choice xmlns:v="urn:schemas-microsoft-com:vml" Requires="v">
                <p:oleObj spid="_x0000_s25652" name="Equation" r:id="rId10" imgW="1002960" imgH="419040" progId="Equation.3">
                  <p:embed/>
                </p:oleObj>
              </mc:Choice>
              <mc:Fallback>
                <p:oleObj name="Equation" r:id="rId10" imgW="100296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7296" y="3679274"/>
                        <a:ext cx="1870334" cy="911510"/>
                      </a:xfrm>
                      <a:prstGeom prst="rect">
                        <a:avLst/>
                      </a:prstGeom>
                      <a:solidFill>
                        <a:srgbClr val="FFFF99"/>
                      </a:solidFill>
                      <a:ln w="9525">
                        <a:solidFill>
                          <a:schemeClr val="tx1"/>
                        </a:solidFill>
                        <a:miter lim="800000"/>
                        <a:headEnd/>
                        <a:tailEnd/>
                      </a:ln>
                      <a:effectLst/>
                      <a:extLst/>
                    </p:spPr>
                  </p:pic>
                </p:oleObj>
              </mc:Fallback>
            </mc:AlternateContent>
          </a:graphicData>
        </a:graphic>
      </p:graphicFrame>
      <p:sp>
        <p:nvSpPr>
          <p:cNvPr id="12" name="Text Box 10"/>
          <p:cNvSpPr txBox="1">
            <a:spLocks noChangeArrowheads="1"/>
          </p:cNvSpPr>
          <p:nvPr/>
        </p:nvSpPr>
        <p:spPr bwMode="auto">
          <a:xfrm>
            <a:off x="3695729" y="3662270"/>
            <a:ext cx="4159798" cy="923330"/>
          </a:xfrm>
          <a:prstGeom prst="rect">
            <a:avLst/>
          </a:prstGeom>
          <a:noFill/>
          <a:ln w="9525">
            <a:noFill/>
            <a:miter lim="800000"/>
            <a:headEnd/>
            <a:tailEnd/>
          </a:ln>
          <a:effectLst/>
        </p:spPr>
        <p:txBody>
          <a:bodyPr wrap="square">
            <a:spAutoFit/>
          </a:bodyPr>
          <a:lstStyle/>
          <a:p>
            <a:pPr>
              <a:spcBef>
                <a:spcPct val="50000"/>
              </a:spcBef>
            </a:pPr>
            <a:r>
              <a:rPr lang="en-US" b="1" dirty="0" err="1"/>
              <a:t>Bentuk</a:t>
            </a:r>
            <a:r>
              <a:rPr lang="en-US" b="1" dirty="0"/>
              <a:t> </a:t>
            </a:r>
            <a:r>
              <a:rPr lang="en-US" b="1" dirty="0" err="1"/>
              <a:t>diferensial</a:t>
            </a:r>
            <a:r>
              <a:rPr lang="en-US" b="1" dirty="0"/>
              <a:t> / </a:t>
            </a:r>
            <a:r>
              <a:rPr lang="en-US" b="1" dirty="0" err="1"/>
              <a:t>bentuk</a:t>
            </a:r>
            <a:r>
              <a:rPr lang="en-US" b="1" dirty="0"/>
              <a:t> </a:t>
            </a:r>
            <a:r>
              <a:rPr lang="en-US" b="1" dirty="0" err="1"/>
              <a:t>titik</a:t>
            </a:r>
            <a:r>
              <a:rPr lang="en-US" b="1" dirty="0"/>
              <a:t> </a:t>
            </a:r>
            <a:r>
              <a:rPr lang="en-US" b="1" dirty="0" err="1"/>
              <a:t>dari</a:t>
            </a:r>
            <a:r>
              <a:rPr lang="en-US" b="1" dirty="0"/>
              <a:t> </a:t>
            </a:r>
            <a:r>
              <a:rPr lang="en-US" b="1" dirty="0" err="1"/>
              <a:t>Persamaan</a:t>
            </a:r>
            <a:r>
              <a:rPr lang="en-US" b="1" dirty="0"/>
              <a:t> Maxwell II : </a:t>
            </a:r>
            <a:r>
              <a:rPr lang="en-US" b="1" i="1" dirty="0" err="1"/>
              <a:t>Hukum</a:t>
            </a:r>
            <a:r>
              <a:rPr lang="en-US" b="1" i="1" dirty="0"/>
              <a:t> Ampere </a:t>
            </a:r>
            <a:r>
              <a:rPr lang="en-US" b="1" i="1" dirty="0" err="1"/>
              <a:t>dan</a:t>
            </a:r>
            <a:r>
              <a:rPr lang="en-US" b="1" i="1" dirty="0"/>
              <a:t> </a:t>
            </a:r>
            <a:r>
              <a:rPr lang="en-US" b="1" i="1" dirty="0" err="1"/>
              <a:t>Arus</a:t>
            </a:r>
            <a:r>
              <a:rPr lang="en-US" b="1" i="1" dirty="0"/>
              <a:t> </a:t>
            </a:r>
            <a:r>
              <a:rPr lang="en-US" b="1" i="1" dirty="0" err="1"/>
              <a:t>Pergeseran</a:t>
            </a:r>
            <a:r>
              <a:rPr lang="en-US" b="1" i="1" dirty="0"/>
              <a:t> Maxwell</a:t>
            </a:r>
          </a:p>
        </p:txBody>
      </p:sp>
      <p:sp>
        <p:nvSpPr>
          <p:cNvPr id="13" name="AutoShape 11"/>
          <p:cNvSpPr>
            <a:spLocks noChangeArrowheads="1"/>
          </p:cNvSpPr>
          <p:nvPr/>
        </p:nvSpPr>
        <p:spPr bwMode="auto">
          <a:xfrm>
            <a:off x="2701696" y="3074580"/>
            <a:ext cx="152400" cy="527602"/>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sp>
        <p:nvSpPr>
          <p:cNvPr id="14" name="AutoShape 12"/>
          <p:cNvSpPr>
            <a:spLocks noChangeArrowheads="1"/>
          </p:cNvSpPr>
          <p:nvPr/>
        </p:nvSpPr>
        <p:spPr bwMode="auto">
          <a:xfrm>
            <a:off x="2770973" y="4628310"/>
            <a:ext cx="131618" cy="525581"/>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graphicFrame>
        <p:nvGraphicFramePr>
          <p:cNvPr id="15" name="Object 15"/>
          <p:cNvGraphicFramePr>
            <a:graphicFrameLocks noChangeAspect="1"/>
          </p:cNvGraphicFramePr>
          <p:nvPr>
            <p:extLst>
              <p:ext uri="{D42A27DB-BD31-4B8C-83A1-F6EECF244321}">
                <p14:modId xmlns:p14="http://schemas.microsoft.com/office/powerpoint/2010/main" val="739647791"/>
              </p:ext>
            </p:extLst>
          </p:nvPr>
        </p:nvGraphicFramePr>
        <p:xfrm>
          <a:off x="1153836" y="5222144"/>
          <a:ext cx="3889220" cy="977449"/>
        </p:xfrm>
        <a:graphic>
          <a:graphicData uri="http://schemas.openxmlformats.org/presentationml/2006/ole">
            <mc:AlternateContent xmlns:mc="http://schemas.openxmlformats.org/markup-compatibility/2006">
              <mc:Choice xmlns:v="urn:schemas-microsoft-com:vml" Requires="v">
                <p:oleObj spid="_x0000_s25653" name="Equation" r:id="rId12" imgW="2184120" imgH="469800" progId="Equation.3">
                  <p:embed/>
                </p:oleObj>
              </mc:Choice>
              <mc:Fallback>
                <p:oleObj name="Equation" r:id="rId12" imgW="2184120" imgH="469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3836" y="5222144"/>
                        <a:ext cx="3889220" cy="977449"/>
                      </a:xfrm>
                      <a:prstGeom prst="rect">
                        <a:avLst/>
                      </a:prstGeom>
                      <a:noFill/>
                      <a:ln w="9525">
                        <a:solidFill>
                          <a:schemeClr val="tx1"/>
                        </a:solidFill>
                        <a:miter lim="800000"/>
                        <a:headEnd/>
                        <a:tailEnd/>
                      </a:ln>
                      <a:effectLst/>
                      <a:extLst/>
                    </p:spPr>
                  </p:pic>
                </p:oleObj>
              </mc:Fallback>
            </mc:AlternateContent>
          </a:graphicData>
        </a:graphic>
      </p:graphicFrame>
      <p:sp>
        <p:nvSpPr>
          <p:cNvPr id="16" name="Text Box 16"/>
          <p:cNvSpPr txBox="1">
            <a:spLocks noChangeArrowheads="1"/>
          </p:cNvSpPr>
          <p:nvPr/>
        </p:nvSpPr>
        <p:spPr bwMode="auto">
          <a:xfrm>
            <a:off x="2916446" y="4694113"/>
            <a:ext cx="2895600" cy="338554"/>
          </a:xfrm>
          <a:prstGeom prst="rect">
            <a:avLst/>
          </a:prstGeom>
          <a:noFill/>
          <a:ln w="9525">
            <a:noFill/>
            <a:miter lim="800000"/>
            <a:headEnd/>
            <a:tailEnd/>
          </a:ln>
          <a:effectLst/>
        </p:spPr>
        <p:txBody>
          <a:bodyPr>
            <a:spAutoFit/>
          </a:bodyPr>
          <a:lstStyle/>
          <a:p>
            <a:pPr>
              <a:spcBef>
                <a:spcPct val="50000"/>
              </a:spcBef>
            </a:pPr>
            <a:r>
              <a:rPr lang="en-US" sz="1600" dirty="0" err="1"/>
              <a:t>Integrasi</a:t>
            </a:r>
            <a:r>
              <a:rPr lang="en-US" sz="1600" dirty="0"/>
              <a:t> </a:t>
            </a:r>
            <a:r>
              <a:rPr lang="en-US" sz="1600" dirty="0" err="1"/>
              <a:t>terhadap</a:t>
            </a:r>
            <a:r>
              <a:rPr lang="en-US" sz="1600" dirty="0"/>
              <a:t> </a:t>
            </a:r>
            <a:r>
              <a:rPr lang="en-US" sz="1600" dirty="0" err="1"/>
              <a:t>luas</a:t>
            </a:r>
            <a:endParaRPr lang="en-US" sz="1600" dirty="0"/>
          </a:p>
        </p:txBody>
      </p:sp>
      <p:sp>
        <p:nvSpPr>
          <p:cNvPr id="18" name="Text Box 2"/>
          <p:cNvSpPr txBox="1">
            <a:spLocks noChangeArrowheads="1"/>
          </p:cNvSpPr>
          <p:nvPr/>
        </p:nvSpPr>
        <p:spPr bwMode="auto">
          <a:xfrm>
            <a:off x="1143030" y="1766480"/>
            <a:ext cx="100964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sp>
        <p:nvSpPr>
          <p:cNvPr id="19" name="Rectangle 18"/>
          <p:cNvSpPr/>
          <p:nvPr/>
        </p:nvSpPr>
        <p:spPr>
          <a:xfrm>
            <a:off x="7672068" y="3310671"/>
            <a:ext cx="3688658" cy="1815882"/>
          </a:xfrm>
          <a:prstGeom prst="rect">
            <a:avLst/>
          </a:prstGeom>
          <a:ln>
            <a:solidFill>
              <a:srgbClr val="00CC00"/>
            </a:solidFill>
          </a:ln>
        </p:spPr>
        <p:txBody>
          <a:bodyPr wrap="square">
            <a:spAutoFit/>
          </a:bodyPr>
          <a:lstStyle/>
          <a:p>
            <a:r>
              <a:rPr lang="en-US" sz="1600" dirty="0"/>
              <a:t>“</a:t>
            </a:r>
            <a:r>
              <a:rPr lang="en-US" sz="1600" i="1" dirty="0" err="1"/>
              <a:t>Sirkulasi</a:t>
            </a:r>
            <a:r>
              <a:rPr lang="en-US" sz="1600" i="1" dirty="0"/>
              <a:t> </a:t>
            </a:r>
            <a:r>
              <a:rPr lang="en-US" sz="1600" i="1" dirty="0" err="1"/>
              <a:t>medan</a:t>
            </a:r>
            <a:r>
              <a:rPr lang="en-US" sz="1600" i="1" dirty="0"/>
              <a:t> magnet di </a:t>
            </a:r>
            <a:r>
              <a:rPr lang="en-US" sz="1600" i="1" dirty="0" err="1"/>
              <a:t>suatu</a:t>
            </a:r>
            <a:r>
              <a:rPr lang="en-US" sz="1600" i="1" dirty="0"/>
              <a:t> </a:t>
            </a:r>
            <a:r>
              <a:rPr lang="en-US" sz="1600" i="1" dirty="0" err="1"/>
              <a:t>titik</a:t>
            </a:r>
            <a:r>
              <a:rPr lang="en-US" sz="1600" i="1" dirty="0"/>
              <a:t> (loop </a:t>
            </a:r>
            <a:r>
              <a:rPr lang="en-US" sz="1600" i="1" dirty="0" err="1"/>
              <a:t>tertutup</a:t>
            </a:r>
            <a:r>
              <a:rPr lang="en-US" sz="1600" i="1" dirty="0"/>
              <a:t> </a:t>
            </a:r>
            <a:r>
              <a:rPr lang="en-US" sz="1600" i="1" dirty="0" err="1"/>
              <a:t>sangat</a:t>
            </a:r>
            <a:r>
              <a:rPr lang="en-US" sz="1600" i="1" dirty="0"/>
              <a:t> </a:t>
            </a:r>
            <a:r>
              <a:rPr lang="en-US" sz="1600" i="1" dirty="0" err="1"/>
              <a:t>kecil</a:t>
            </a:r>
            <a:r>
              <a:rPr lang="en-US" sz="1600" i="1" dirty="0"/>
              <a:t> </a:t>
            </a:r>
            <a:r>
              <a:rPr lang="en-US" sz="1600" i="1" dirty="0" err="1"/>
              <a:t>sebesar</a:t>
            </a:r>
            <a:r>
              <a:rPr lang="en-US" sz="1600" i="1" dirty="0"/>
              <a:t> </a:t>
            </a:r>
            <a:r>
              <a:rPr lang="en-US" sz="1600" i="1" dirty="0" err="1"/>
              <a:t>titik</a:t>
            </a:r>
            <a:r>
              <a:rPr lang="en-US" sz="1600" i="1" dirty="0"/>
              <a:t>) </a:t>
            </a:r>
            <a:r>
              <a:rPr lang="en-US" sz="1600" i="1" dirty="0" err="1"/>
              <a:t>sama</a:t>
            </a:r>
            <a:r>
              <a:rPr lang="en-US" sz="1600" i="1" dirty="0"/>
              <a:t> </a:t>
            </a:r>
            <a:r>
              <a:rPr lang="en-US" sz="1600" i="1" dirty="0" err="1"/>
              <a:t>dengan</a:t>
            </a:r>
            <a:r>
              <a:rPr lang="en-US" sz="1600" i="1" dirty="0"/>
              <a:t> </a:t>
            </a:r>
            <a:r>
              <a:rPr lang="en-US" sz="1600" i="1" dirty="0" err="1"/>
              <a:t>jumlah</a:t>
            </a:r>
            <a:r>
              <a:rPr lang="en-US" sz="1600" i="1" dirty="0"/>
              <a:t> </a:t>
            </a:r>
            <a:r>
              <a:rPr lang="en-US" sz="1600" i="1" dirty="0" err="1"/>
              <a:t>rapat</a:t>
            </a:r>
            <a:r>
              <a:rPr lang="en-US" sz="1600" i="1" dirty="0"/>
              <a:t> </a:t>
            </a:r>
            <a:r>
              <a:rPr lang="en-US" sz="1600" i="1" dirty="0" err="1"/>
              <a:t>arus</a:t>
            </a:r>
            <a:r>
              <a:rPr lang="en-US" sz="1600" i="1" dirty="0"/>
              <a:t> </a:t>
            </a:r>
            <a:r>
              <a:rPr lang="en-US" sz="1600" i="1" dirty="0" err="1"/>
              <a:t>akibat</a:t>
            </a:r>
            <a:r>
              <a:rPr lang="en-US" sz="1600" i="1" dirty="0"/>
              <a:t> </a:t>
            </a:r>
            <a:r>
              <a:rPr lang="en-US" sz="1600" i="1" dirty="0" err="1"/>
              <a:t>aliran</a:t>
            </a:r>
            <a:r>
              <a:rPr lang="en-US" sz="1600" i="1" dirty="0"/>
              <a:t> </a:t>
            </a:r>
            <a:r>
              <a:rPr lang="en-US" sz="1600" i="1" dirty="0" err="1"/>
              <a:t>muatan</a:t>
            </a:r>
            <a:r>
              <a:rPr lang="en-US" sz="1600" i="1" dirty="0"/>
              <a:t> </a:t>
            </a:r>
            <a:r>
              <a:rPr lang="en-US" sz="1600" i="1" dirty="0" smtClean="0"/>
              <a:t> </a:t>
            </a:r>
            <a:r>
              <a:rPr lang="en-US" sz="1600" i="1" dirty="0" err="1"/>
              <a:t>dan</a:t>
            </a:r>
            <a:r>
              <a:rPr lang="en-US" sz="1600" i="1" dirty="0"/>
              <a:t> </a:t>
            </a:r>
            <a:r>
              <a:rPr lang="en-US" sz="1600" i="1" dirty="0" err="1"/>
              <a:t>rapat</a:t>
            </a:r>
            <a:r>
              <a:rPr lang="en-US" sz="1600" i="1" dirty="0"/>
              <a:t> </a:t>
            </a:r>
            <a:r>
              <a:rPr lang="en-US" sz="1600" i="1" dirty="0" err="1"/>
              <a:t>arus</a:t>
            </a:r>
            <a:r>
              <a:rPr lang="en-US" sz="1600" i="1" dirty="0"/>
              <a:t> </a:t>
            </a:r>
            <a:r>
              <a:rPr lang="en-US" sz="1600" i="1" dirty="0" err="1"/>
              <a:t>perpindahan</a:t>
            </a:r>
            <a:r>
              <a:rPr lang="en-US" sz="1600" i="1" dirty="0"/>
              <a:t> yang </a:t>
            </a:r>
            <a:r>
              <a:rPr lang="en-US" sz="1600" i="1" dirty="0" err="1"/>
              <a:t>disebabkan</a:t>
            </a:r>
            <a:r>
              <a:rPr lang="en-US" sz="1600" i="1" dirty="0"/>
              <a:t> </a:t>
            </a:r>
            <a:r>
              <a:rPr lang="en-US" sz="1600" i="1" dirty="0" err="1"/>
              <a:t>oleh</a:t>
            </a:r>
            <a:r>
              <a:rPr lang="en-US" sz="1600" i="1" dirty="0"/>
              <a:t> </a:t>
            </a:r>
            <a:r>
              <a:rPr lang="en-US" sz="1600" i="1" dirty="0" err="1"/>
              <a:t>kecepatan</a:t>
            </a:r>
            <a:r>
              <a:rPr lang="en-US" sz="1600" i="1" dirty="0"/>
              <a:t> </a:t>
            </a:r>
            <a:r>
              <a:rPr lang="en-US" sz="1600" i="1" dirty="0" err="1"/>
              <a:t>bertambahnya</a:t>
            </a:r>
            <a:r>
              <a:rPr lang="en-US" sz="1600" i="1" dirty="0"/>
              <a:t> </a:t>
            </a:r>
            <a:r>
              <a:rPr lang="en-US" sz="1600" i="1" dirty="0" err="1"/>
              <a:t>rapat</a:t>
            </a:r>
            <a:r>
              <a:rPr lang="en-US" sz="1600" i="1" dirty="0"/>
              <a:t> </a:t>
            </a:r>
            <a:r>
              <a:rPr lang="en-US" sz="1600" i="1" dirty="0" err="1"/>
              <a:t>fluks</a:t>
            </a:r>
            <a:r>
              <a:rPr lang="en-US" sz="1600" i="1" dirty="0"/>
              <a:t> </a:t>
            </a:r>
            <a:r>
              <a:rPr lang="en-US" sz="1600" i="1" dirty="0" err="1"/>
              <a:t>elektrik</a:t>
            </a:r>
            <a:r>
              <a:rPr lang="en-US" sz="1600" i="1" dirty="0"/>
              <a:t> </a:t>
            </a:r>
            <a:r>
              <a:rPr lang="en-US" sz="1600" i="1" dirty="0" err="1"/>
              <a:t>terhadap</a:t>
            </a:r>
            <a:r>
              <a:rPr lang="en-US" sz="1600" i="1" dirty="0"/>
              <a:t> </a:t>
            </a:r>
            <a:r>
              <a:rPr lang="en-US" sz="1600" i="1" dirty="0" err="1"/>
              <a:t>waktu</a:t>
            </a:r>
            <a:r>
              <a:rPr lang="en-US" sz="1600" i="1" dirty="0"/>
              <a:t> di </a:t>
            </a:r>
            <a:r>
              <a:rPr lang="en-US" sz="1600" i="1" dirty="0" err="1"/>
              <a:t>titik</a:t>
            </a:r>
            <a:r>
              <a:rPr lang="en-US" sz="1600" i="1" dirty="0"/>
              <a:t> </a:t>
            </a:r>
            <a:r>
              <a:rPr lang="en-US" sz="1600" i="1" dirty="0" err="1"/>
              <a:t>tersebut</a:t>
            </a:r>
            <a:r>
              <a:rPr lang="en-US" sz="1600" dirty="0"/>
              <a:t>.”</a:t>
            </a:r>
            <a:endParaRPr lang="id-ID" sz="1600" dirty="0"/>
          </a:p>
        </p:txBody>
      </p:sp>
    </p:spTree>
    <p:extLst>
      <p:ext uri="{BB962C8B-B14F-4D97-AF65-F5344CB8AC3E}">
        <p14:creationId xmlns:p14="http://schemas.microsoft.com/office/powerpoint/2010/main" val="518166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graphicFrame>
        <p:nvGraphicFramePr>
          <p:cNvPr id="6" name="Object 0"/>
          <p:cNvGraphicFramePr>
            <a:graphicFrameLocks noChangeAspect="1"/>
          </p:cNvGraphicFramePr>
          <p:nvPr>
            <p:extLst>
              <p:ext uri="{D42A27DB-BD31-4B8C-83A1-F6EECF244321}">
                <p14:modId xmlns:p14="http://schemas.microsoft.com/office/powerpoint/2010/main" val="533515871"/>
              </p:ext>
            </p:extLst>
          </p:nvPr>
        </p:nvGraphicFramePr>
        <p:xfrm>
          <a:off x="1316200" y="2795170"/>
          <a:ext cx="3768436" cy="947343"/>
        </p:xfrm>
        <a:graphic>
          <a:graphicData uri="http://schemas.openxmlformats.org/presentationml/2006/ole">
            <mc:AlternateContent xmlns:mc="http://schemas.openxmlformats.org/markup-compatibility/2006">
              <mc:Choice xmlns:v="urn:schemas-microsoft-com:vml" Requires="v">
                <p:oleObj spid="_x0000_s26659" name="Equation" r:id="rId6" imgW="2184120" imgH="469800" progId="Equation.3">
                  <p:embed/>
                </p:oleObj>
              </mc:Choice>
              <mc:Fallback>
                <p:oleObj name="Equation" r:id="rId6" imgW="218412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6200" y="2795170"/>
                        <a:ext cx="3768436" cy="947343"/>
                      </a:xfrm>
                      <a:prstGeom prst="rect">
                        <a:avLst/>
                      </a:prstGeom>
                      <a:noFill/>
                      <a:ln w="9525">
                        <a:solidFill>
                          <a:schemeClr val="tx1"/>
                        </a:solidFill>
                        <a:miter lim="800000"/>
                        <a:headEnd/>
                        <a:tailEnd/>
                      </a:ln>
                      <a:effectLst/>
                      <a:extLst/>
                    </p:spPr>
                  </p:pic>
                </p:oleObj>
              </mc:Fallback>
            </mc:AlternateContent>
          </a:graphicData>
        </a:graphic>
      </p:graphicFrame>
      <p:sp>
        <p:nvSpPr>
          <p:cNvPr id="7" name="Text Box 4"/>
          <p:cNvSpPr txBox="1">
            <a:spLocks noChangeArrowheads="1"/>
          </p:cNvSpPr>
          <p:nvPr/>
        </p:nvSpPr>
        <p:spPr bwMode="auto">
          <a:xfrm>
            <a:off x="2604673" y="3881293"/>
            <a:ext cx="5334000" cy="396875"/>
          </a:xfrm>
          <a:prstGeom prst="rect">
            <a:avLst/>
          </a:prstGeom>
          <a:noFill/>
          <a:ln w="9525">
            <a:noFill/>
            <a:miter lim="800000"/>
            <a:headEnd/>
            <a:tailEnd/>
          </a:ln>
          <a:effectLst/>
        </p:spPr>
        <p:txBody>
          <a:bodyPr>
            <a:spAutoFit/>
          </a:bodyPr>
          <a:lstStyle/>
          <a:p>
            <a:pPr>
              <a:spcBef>
                <a:spcPct val="50000"/>
              </a:spcBef>
            </a:pPr>
            <a:r>
              <a:rPr lang="en-US" dirty="0" err="1"/>
              <a:t>Jika</a:t>
            </a:r>
            <a:r>
              <a:rPr lang="en-US" dirty="0"/>
              <a:t> </a:t>
            </a:r>
            <a:r>
              <a:rPr lang="en-US" dirty="0" err="1"/>
              <a:t>kita</a:t>
            </a:r>
            <a:r>
              <a:rPr lang="en-US" dirty="0"/>
              <a:t> </a:t>
            </a:r>
            <a:r>
              <a:rPr lang="en-US" dirty="0" err="1"/>
              <a:t>terapkan</a:t>
            </a:r>
            <a:r>
              <a:rPr lang="en-US" dirty="0"/>
              <a:t> </a:t>
            </a:r>
            <a:r>
              <a:rPr lang="en-US" dirty="0" err="1"/>
              <a:t>Teorema</a:t>
            </a:r>
            <a:r>
              <a:rPr lang="en-US" dirty="0"/>
              <a:t> Stokes…</a:t>
            </a:r>
          </a:p>
        </p:txBody>
      </p:sp>
      <p:graphicFrame>
        <p:nvGraphicFramePr>
          <p:cNvPr id="8" name="Object 1"/>
          <p:cNvGraphicFramePr>
            <a:graphicFrameLocks noChangeAspect="1"/>
          </p:cNvGraphicFramePr>
          <p:nvPr>
            <p:extLst>
              <p:ext uri="{D42A27DB-BD31-4B8C-83A1-F6EECF244321}">
                <p14:modId xmlns:p14="http://schemas.microsoft.com/office/powerpoint/2010/main" val="1367220199"/>
              </p:ext>
            </p:extLst>
          </p:nvPr>
        </p:nvGraphicFramePr>
        <p:xfrm>
          <a:off x="3016845" y="4298918"/>
          <a:ext cx="2871355" cy="749173"/>
        </p:xfrm>
        <a:graphic>
          <a:graphicData uri="http://schemas.openxmlformats.org/presentationml/2006/ole">
            <mc:AlternateContent xmlns:mc="http://schemas.openxmlformats.org/markup-compatibility/2006">
              <mc:Choice xmlns:v="urn:schemas-microsoft-com:vml" Requires="v">
                <p:oleObj spid="_x0000_s26660" name="Equation" r:id="rId8" imgW="1460160" imgH="380880" progId="Equation.3">
                  <p:embed/>
                </p:oleObj>
              </mc:Choice>
              <mc:Fallback>
                <p:oleObj name="Equation" r:id="rId8" imgW="1460160" imgH="380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845" y="4298918"/>
                        <a:ext cx="2871355" cy="749173"/>
                      </a:xfrm>
                      <a:prstGeom prst="rect">
                        <a:avLst/>
                      </a:prstGeom>
                      <a:noFill/>
                      <a:ln>
                        <a:noFill/>
                      </a:ln>
                      <a:extLst/>
                    </p:spPr>
                  </p:pic>
                </p:oleObj>
              </mc:Fallback>
            </mc:AlternateContent>
          </a:graphicData>
        </a:graphic>
      </p:graphicFrame>
      <p:sp>
        <p:nvSpPr>
          <p:cNvPr id="9" name="AutoShape 6"/>
          <p:cNvSpPr>
            <a:spLocks noChangeArrowheads="1"/>
          </p:cNvSpPr>
          <p:nvPr/>
        </p:nvSpPr>
        <p:spPr bwMode="auto">
          <a:xfrm>
            <a:off x="2306800" y="2261790"/>
            <a:ext cx="152400" cy="450250"/>
          </a:xfrm>
          <a:prstGeom prst="downArrow">
            <a:avLst>
              <a:gd name="adj1" fmla="val 50000"/>
              <a:gd name="adj2" fmla="val 56250"/>
            </a:avLst>
          </a:prstGeom>
          <a:solidFill>
            <a:srgbClr val="66FF33"/>
          </a:solidFill>
          <a:ln w="9525">
            <a:solidFill>
              <a:schemeClr val="tx1"/>
            </a:solidFill>
            <a:miter lim="800000"/>
            <a:headEnd/>
            <a:tailEnd/>
          </a:ln>
          <a:effectLst/>
        </p:spPr>
        <p:txBody>
          <a:bodyPr wrap="none" anchor="ctr"/>
          <a:lstStyle/>
          <a:p>
            <a:endParaRPr lang="en-US"/>
          </a:p>
        </p:txBody>
      </p:sp>
      <p:sp>
        <p:nvSpPr>
          <p:cNvPr id="10" name="AutoShape 7"/>
          <p:cNvSpPr>
            <a:spLocks noChangeArrowheads="1"/>
          </p:cNvSpPr>
          <p:nvPr/>
        </p:nvSpPr>
        <p:spPr bwMode="auto">
          <a:xfrm>
            <a:off x="2306800" y="3827367"/>
            <a:ext cx="152400" cy="1174124"/>
          </a:xfrm>
          <a:prstGeom prst="downArrow">
            <a:avLst>
              <a:gd name="adj1" fmla="val 50000"/>
              <a:gd name="adj2" fmla="val 106250"/>
            </a:avLst>
          </a:prstGeom>
          <a:solidFill>
            <a:srgbClr val="66FF33"/>
          </a:solidFill>
          <a:ln w="9525">
            <a:solidFill>
              <a:schemeClr val="tx1"/>
            </a:solidFill>
            <a:miter lim="800000"/>
            <a:headEnd/>
            <a:tailEnd/>
          </a:ln>
          <a:effectLst/>
        </p:spPr>
        <p:txBody>
          <a:bodyPr wrap="none" anchor="ctr"/>
          <a:lstStyle/>
          <a:p>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3358509252"/>
              </p:ext>
            </p:extLst>
          </p:nvPr>
        </p:nvGraphicFramePr>
        <p:xfrm>
          <a:off x="1117831" y="5112965"/>
          <a:ext cx="3900055" cy="1029674"/>
        </p:xfrm>
        <a:graphic>
          <a:graphicData uri="http://schemas.openxmlformats.org/presentationml/2006/ole">
            <mc:AlternateContent xmlns:mc="http://schemas.openxmlformats.org/markup-compatibility/2006">
              <mc:Choice xmlns:v="urn:schemas-microsoft-com:vml" Requires="v">
                <p:oleObj spid="_x0000_s26661" name="Equation" r:id="rId10" imgW="1892160" imgH="469800" progId="Equation.3">
                  <p:embed/>
                </p:oleObj>
              </mc:Choice>
              <mc:Fallback>
                <p:oleObj name="Equation" r:id="rId10" imgW="1892160" imgH="469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7831" y="5112965"/>
                        <a:ext cx="3900055" cy="1029674"/>
                      </a:xfrm>
                      <a:prstGeom prst="rect">
                        <a:avLst/>
                      </a:prstGeom>
                      <a:solidFill>
                        <a:srgbClr val="FFFF99"/>
                      </a:solidFill>
                      <a:ln w="9525">
                        <a:solidFill>
                          <a:schemeClr val="tx1"/>
                        </a:solidFill>
                        <a:miter lim="800000"/>
                        <a:headEnd/>
                        <a:tailEnd/>
                      </a:ln>
                      <a:effectLst/>
                      <a:extLst/>
                    </p:spPr>
                  </p:pic>
                </p:oleObj>
              </mc:Fallback>
            </mc:AlternateContent>
          </a:graphicData>
        </a:graphic>
      </p:graphicFrame>
      <p:sp>
        <p:nvSpPr>
          <p:cNvPr id="13" name="Text Box 10"/>
          <p:cNvSpPr txBox="1">
            <a:spLocks noChangeArrowheads="1"/>
          </p:cNvSpPr>
          <p:nvPr/>
        </p:nvSpPr>
        <p:spPr bwMode="auto">
          <a:xfrm>
            <a:off x="5271673" y="5202405"/>
            <a:ext cx="3581400" cy="923330"/>
          </a:xfrm>
          <a:prstGeom prst="rect">
            <a:avLst/>
          </a:prstGeom>
          <a:noFill/>
          <a:ln w="9525">
            <a:noFill/>
            <a:miter lim="800000"/>
            <a:headEnd/>
            <a:tailEnd/>
          </a:ln>
          <a:effectLst/>
        </p:spPr>
        <p:txBody>
          <a:bodyPr wrap="square">
            <a:spAutoFit/>
          </a:bodyPr>
          <a:lstStyle/>
          <a:p>
            <a:pPr>
              <a:spcBef>
                <a:spcPct val="50000"/>
              </a:spcBef>
            </a:pPr>
            <a:r>
              <a:rPr lang="en-US" b="1" dirty="0" err="1"/>
              <a:t>Bentuk</a:t>
            </a:r>
            <a:r>
              <a:rPr lang="en-US" b="1" dirty="0"/>
              <a:t> integral  </a:t>
            </a:r>
            <a:r>
              <a:rPr lang="en-US" b="1" dirty="0" err="1"/>
              <a:t>Persamaan</a:t>
            </a:r>
            <a:r>
              <a:rPr lang="en-US" b="1" dirty="0"/>
              <a:t> Maxwell II : </a:t>
            </a:r>
            <a:r>
              <a:rPr lang="en-US" b="1" i="1" dirty="0" err="1"/>
              <a:t>Hukum</a:t>
            </a:r>
            <a:r>
              <a:rPr lang="en-US" b="1" i="1" dirty="0"/>
              <a:t> Ampere </a:t>
            </a:r>
            <a:r>
              <a:rPr lang="en-US" b="1" i="1" dirty="0" err="1"/>
              <a:t>dan</a:t>
            </a:r>
            <a:r>
              <a:rPr lang="en-US" b="1" i="1" dirty="0"/>
              <a:t> </a:t>
            </a:r>
            <a:r>
              <a:rPr lang="en-US" b="1" i="1" dirty="0" err="1"/>
              <a:t>Arus</a:t>
            </a:r>
            <a:r>
              <a:rPr lang="en-US" b="1" i="1" dirty="0"/>
              <a:t> </a:t>
            </a:r>
            <a:r>
              <a:rPr lang="en-US" b="1" i="1" dirty="0" err="1"/>
              <a:t>Pergeseran</a:t>
            </a:r>
            <a:r>
              <a:rPr lang="en-US" b="1" i="1" dirty="0"/>
              <a:t> Maxwell</a:t>
            </a:r>
          </a:p>
        </p:txBody>
      </p:sp>
      <p:sp>
        <p:nvSpPr>
          <p:cNvPr id="14" name="Text Box 2"/>
          <p:cNvSpPr txBox="1">
            <a:spLocks noChangeArrowheads="1"/>
          </p:cNvSpPr>
          <p:nvPr/>
        </p:nvSpPr>
        <p:spPr bwMode="auto">
          <a:xfrm>
            <a:off x="1143030" y="1766480"/>
            <a:ext cx="100964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spTree>
    <p:extLst>
      <p:ext uri="{BB962C8B-B14F-4D97-AF65-F5344CB8AC3E}">
        <p14:creationId xmlns:p14="http://schemas.microsoft.com/office/powerpoint/2010/main" val="2424421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43030" y="1780335"/>
            <a:ext cx="100964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  </a:t>
            </a:r>
            <a:r>
              <a:rPr lang="en-US" sz="2000" b="1" dirty="0" err="1" smtClean="0">
                <a:solidFill>
                  <a:srgbClr val="0B02BE"/>
                </a:solidFill>
              </a:rPr>
              <a:t>Hukum</a:t>
            </a:r>
            <a:r>
              <a:rPr lang="en-US" sz="2000" b="1" dirty="0" smtClean="0">
                <a:solidFill>
                  <a:srgbClr val="0B02BE"/>
                </a:solidFill>
              </a:rPr>
              <a:t> Ampere </a:t>
            </a:r>
            <a:r>
              <a:rPr lang="en-US" sz="2000" b="1" dirty="0" err="1" smtClean="0">
                <a:solidFill>
                  <a:srgbClr val="0B02BE"/>
                </a:solidFill>
              </a:rPr>
              <a:t>dan</a:t>
            </a:r>
            <a:r>
              <a:rPr lang="en-US" sz="2000" b="1" dirty="0" smtClean="0">
                <a:solidFill>
                  <a:srgbClr val="0B02BE"/>
                </a:solidFill>
              </a:rPr>
              <a:t> </a:t>
            </a:r>
            <a:r>
              <a:rPr lang="en-US" sz="2000" b="1" dirty="0" err="1" smtClean="0">
                <a:solidFill>
                  <a:srgbClr val="0B02BE"/>
                </a:solidFill>
              </a:rPr>
              <a:t>Arus</a:t>
            </a:r>
            <a:r>
              <a:rPr lang="en-US" sz="2000" b="1" dirty="0" smtClean="0">
                <a:solidFill>
                  <a:srgbClr val="0B02BE"/>
                </a:solidFill>
              </a:rPr>
              <a:t> </a:t>
            </a:r>
            <a:r>
              <a:rPr lang="en-US" sz="2000" b="1" dirty="0" err="1" smtClean="0">
                <a:solidFill>
                  <a:srgbClr val="0B02BE"/>
                </a:solidFill>
              </a:rPr>
              <a:t>Pergeseran</a:t>
            </a:r>
            <a:r>
              <a:rPr lang="en-US" sz="2000" b="1" dirty="0" smtClean="0">
                <a:solidFill>
                  <a:srgbClr val="0B02BE"/>
                </a:solidFill>
              </a:rPr>
              <a:t> Maxwell</a:t>
            </a:r>
            <a:endParaRPr lang="en-US" sz="2000" b="1" dirty="0">
              <a:solidFill>
                <a:srgbClr val="0B02BE"/>
              </a:solidFill>
            </a:endParaRPr>
          </a:p>
        </p:txBody>
      </p:sp>
      <p:sp>
        <p:nvSpPr>
          <p:cNvPr id="7" name="Text Box 7"/>
          <p:cNvSpPr txBox="1">
            <a:spLocks noChangeArrowheads="1"/>
          </p:cNvSpPr>
          <p:nvPr/>
        </p:nvSpPr>
        <p:spPr bwMode="auto">
          <a:xfrm>
            <a:off x="450280" y="2161335"/>
            <a:ext cx="6477000" cy="369332"/>
          </a:xfrm>
          <a:prstGeom prst="rect">
            <a:avLst/>
          </a:prstGeom>
          <a:noFill/>
          <a:ln w="9525">
            <a:noFill/>
            <a:miter lim="800000"/>
            <a:headEnd/>
            <a:tailEnd/>
          </a:ln>
          <a:effectLst/>
        </p:spPr>
        <p:txBody>
          <a:bodyPr>
            <a:spAutoFit/>
          </a:bodyPr>
          <a:lstStyle/>
          <a:p>
            <a:pPr>
              <a:spcBef>
                <a:spcPct val="50000"/>
              </a:spcBef>
            </a:pPr>
            <a:r>
              <a:rPr lang="en-US" b="1" dirty="0" smtClean="0">
                <a:solidFill>
                  <a:srgbClr val="0B02BE"/>
                </a:solidFill>
              </a:rPr>
              <a:t>ARUS PERGESERAN</a:t>
            </a:r>
            <a:endParaRPr lang="en-US" b="1" dirty="0">
              <a:solidFill>
                <a:srgbClr val="0B02BE"/>
              </a:solidFill>
            </a:endParaRPr>
          </a:p>
        </p:txBody>
      </p:sp>
      <p:pic>
        <p:nvPicPr>
          <p:cNvPr id="8" name="Picture 5"/>
          <p:cNvPicPr>
            <a:picLocks noChangeAspect="1" noChangeArrowheads="1"/>
          </p:cNvPicPr>
          <p:nvPr/>
        </p:nvPicPr>
        <p:blipFill>
          <a:blip r:embed="rId6"/>
          <a:srcRect/>
          <a:stretch>
            <a:fillRect/>
          </a:stretch>
        </p:blipFill>
        <p:spPr bwMode="auto">
          <a:xfrm>
            <a:off x="3281144" y="3444594"/>
            <a:ext cx="2440876" cy="2362200"/>
          </a:xfrm>
          <a:prstGeom prst="rect">
            <a:avLst/>
          </a:prstGeom>
          <a:noFill/>
          <a:ln w="9525">
            <a:noFill/>
            <a:miter lim="800000"/>
            <a:headEnd/>
            <a:tailEnd/>
          </a:ln>
        </p:spPr>
      </p:pic>
      <p:sp>
        <p:nvSpPr>
          <p:cNvPr id="9" name="TextBox 8"/>
          <p:cNvSpPr txBox="1"/>
          <p:nvPr/>
        </p:nvSpPr>
        <p:spPr>
          <a:xfrm>
            <a:off x="5832860" y="2563576"/>
            <a:ext cx="5943600" cy="2062103"/>
          </a:xfrm>
          <a:prstGeom prst="rect">
            <a:avLst/>
          </a:prstGeom>
          <a:noFill/>
        </p:spPr>
        <p:txBody>
          <a:bodyPr wrap="square" rtlCol="0">
            <a:spAutoFit/>
          </a:bodyPr>
          <a:lstStyle/>
          <a:p>
            <a:pPr marL="231775" indent="-231775">
              <a:buFont typeface="Wingdings" pitchFamily="2" charset="2"/>
              <a:buChar char="q"/>
            </a:pPr>
            <a:r>
              <a:rPr lang="en-US" sz="1600" dirty="0" err="1" smtClean="0">
                <a:latin typeface="Times New Roman" pitchFamily="18" charset="0"/>
                <a:cs typeface="Times New Roman" pitchFamily="18" charset="0"/>
              </a:rPr>
              <a:t>Misalkan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suatu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pengisian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kapasitor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arus</a:t>
            </a:r>
            <a:r>
              <a:rPr lang="en-US" sz="1600" dirty="0" smtClean="0">
                <a:latin typeface="Times New Roman" pitchFamily="18" charset="0"/>
                <a:cs typeface="Times New Roman" pitchFamily="18" charset="0"/>
              </a:rPr>
              <a:t> I </a:t>
            </a:r>
            <a:r>
              <a:rPr lang="en-US" sz="1600" dirty="0" err="1" smtClean="0">
                <a:latin typeface="Times New Roman" pitchFamily="18" charset="0"/>
                <a:cs typeface="Times New Roman" pitchFamily="18" charset="0"/>
              </a:rPr>
              <a:t>berkurang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seiring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waktu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dimana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muatan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pada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kapasitor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medan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listrik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antara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dua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keping</a:t>
            </a:r>
            <a:r>
              <a:rPr lang="en-US" sz="1600" dirty="0" smtClean="0">
                <a:latin typeface="Times New Roman" pitchFamily="18" charset="0"/>
                <a:cs typeface="Times New Roman" pitchFamily="18" charset="0"/>
              </a:rPr>
              <a:t> plat </a:t>
            </a:r>
            <a:r>
              <a:rPr lang="en-US" sz="1600" dirty="0" err="1" smtClean="0">
                <a:latin typeface="Times New Roman" pitchFamily="18" charset="0"/>
                <a:cs typeface="Times New Roman" pitchFamily="18" charset="0"/>
              </a:rPr>
              <a:t>meningkat</a:t>
            </a:r>
            <a:endParaRPr lang="en-US" sz="1600" dirty="0" smtClean="0">
              <a:latin typeface="Times New Roman" pitchFamily="18" charset="0"/>
              <a:cs typeface="Times New Roman" pitchFamily="18" charset="0"/>
            </a:endParaRPr>
          </a:p>
          <a:p>
            <a:pPr marL="231775" indent="-231775">
              <a:buFont typeface="Wingdings" pitchFamily="2" charset="2"/>
              <a:buChar char="q"/>
            </a:pPr>
            <a:r>
              <a:rPr lang="en-US" sz="1600" dirty="0" err="1" smtClean="0">
                <a:latin typeface="Times New Roman" pitchFamily="18" charset="0"/>
                <a:cs typeface="Times New Roman" pitchFamily="18" charset="0"/>
              </a:rPr>
              <a:t>Tidak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arus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konduksi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Ic</a:t>
            </a:r>
            <a:r>
              <a:rPr lang="en-US" sz="1600" dirty="0" smtClean="0">
                <a:latin typeface="Times New Roman" pitchFamily="18" charset="0"/>
                <a:cs typeface="Times New Roman" pitchFamily="18" charset="0"/>
              </a:rPr>
              <a:t> yang </a:t>
            </a:r>
            <a:r>
              <a:rPr lang="en-US" sz="1600" dirty="0" err="1" smtClean="0">
                <a:latin typeface="Times New Roman" pitchFamily="18" charset="0"/>
                <a:cs typeface="Times New Roman" pitchFamily="18" charset="0"/>
              </a:rPr>
              <a:t>mengalir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diantara</a:t>
            </a:r>
            <a:r>
              <a:rPr lang="en-US" sz="1600" dirty="0" smtClean="0">
                <a:latin typeface="Times New Roman" pitchFamily="18" charset="0"/>
                <a:cs typeface="Times New Roman" pitchFamily="18" charset="0"/>
              </a:rPr>
              <a:t> 2 plat</a:t>
            </a:r>
          </a:p>
          <a:p>
            <a:pPr marL="231775" indent="-231775">
              <a:buFont typeface="Wingdings" pitchFamily="2" charset="2"/>
              <a:buChar char="q"/>
            </a:pPr>
            <a:r>
              <a:rPr lang="en-US" sz="1600" dirty="0" err="1" smtClean="0">
                <a:latin typeface="Times New Roman" pitchFamily="18" charset="0"/>
                <a:cs typeface="Times New Roman" pitchFamily="18" charset="0"/>
              </a:rPr>
              <a:t>Perhatikan</a:t>
            </a:r>
            <a:r>
              <a:rPr lang="en-US" sz="1600"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amperian</a:t>
            </a:r>
            <a:r>
              <a:rPr lang="en-US" sz="1600" b="1" dirty="0" smtClean="0">
                <a:latin typeface="Times New Roman" pitchFamily="18" charset="0"/>
                <a:cs typeface="Times New Roman" pitchFamily="18" charset="0"/>
              </a:rPr>
              <a:t> loop/close path P </a:t>
            </a:r>
            <a:r>
              <a:rPr lang="en-US" sz="1600" dirty="0" smtClean="0">
                <a:latin typeface="Times New Roman" pitchFamily="18" charset="0"/>
                <a:cs typeface="Times New Roman" pitchFamily="18" charset="0"/>
              </a:rPr>
              <a:t> yang </a:t>
            </a:r>
            <a:r>
              <a:rPr lang="en-US" sz="1600" dirty="0" err="1" smtClean="0">
                <a:latin typeface="Times New Roman" pitchFamily="18" charset="0"/>
                <a:cs typeface="Times New Roman" pitchFamily="18" charset="0"/>
              </a:rPr>
              <a:t>dibentuk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oleh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permukaan</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S</a:t>
            </a:r>
            <a:r>
              <a:rPr lang="en-US" sz="1600" b="1" baseline="-250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dan</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S</a:t>
            </a:r>
            <a:r>
              <a:rPr lang="en-US" sz="1600" b="1" baseline="-25000" dirty="0" smtClean="0">
                <a:latin typeface="Times New Roman" pitchFamily="18" charset="0"/>
                <a:cs typeface="Times New Roman" pitchFamily="18" charset="0"/>
              </a:rPr>
              <a:t>2</a:t>
            </a:r>
          </a:p>
          <a:p>
            <a:pPr marL="231775" indent="-231775">
              <a:buFont typeface="Wingdings" pitchFamily="2" charset="2"/>
              <a:buChar char="q"/>
            </a:pPr>
            <a:r>
              <a:rPr lang="en-US" sz="1600" dirty="0" smtClean="0">
                <a:latin typeface="Times New Roman" pitchFamily="18" charset="0"/>
                <a:cs typeface="Times New Roman" pitchFamily="18" charset="0"/>
              </a:rPr>
              <a:t>Dari </a:t>
            </a:r>
            <a:r>
              <a:rPr lang="en-US" sz="1600" dirty="0" err="1" smtClean="0">
                <a:latin typeface="Times New Roman" pitchFamily="18" charset="0"/>
                <a:cs typeface="Times New Roman" pitchFamily="18" charset="0"/>
              </a:rPr>
              <a:t>persamaan</a:t>
            </a:r>
            <a:r>
              <a:rPr lang="en-US" sz="1600" dirty="0" smtClean="0">
                <a:latin typeface="Times New Roman" pitchFamily="18" charset="0"/>
                <a:cs typeface="Times New Roman" pitchFamily="18" charset="0"/>
              </a:rPr>
              <a:t> ampere </a:t>
            </a:r>
            <a:r>
              <a:rPr lang="en-US" sz="1600" dirty="0" err="1" smtClean="0">
                <a:latin typeface="Times New Roman" pitchFamily="18" charset="0"/>
                <a:cs typeface="Times New Roman" pitchFamily="18" charset="0"/>
              </a:rPr>
              <a:t>diatas</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seharusnya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hasil</a:t>
            </a:r>
            <a:r>
              <a:rPr lang="en-US" sz="1600" dirty="0" smtClean="0">
                <a:latin typeface="Times New Roman" pitchFamily="18" charset="0"/>
                <a:cs typeface="Times New Roman" pitchFamily="18" charset="0"/>
              </a:rPr>
              <a:t> integral </a:t>
            </a:r>
            <a:r>
              <a:rPr lang="en-US" sz="1600" dirty="0" err="1" smtClean="0">
                <a:latin typeface="Times New Roman" pitchFamily="18" charset="0"/>
                <a:cs typeface="Times New Roman" pitchFamily="18" charset="0"/>
              </a:rPr>
              <a:t>pada</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path 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baik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menggunakan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permukaan</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S</a:t>
            </a:r>
            <a:r>
              <a:rPr lang="en-US" sz="1600" b="1" baseline="-250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maupun</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S</a:t>
            </a:r>
            <a:r>
              <a:rPr lang="en-US" sz="1600" b="1" baseline="-250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sama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tetapi</a:t>
            </a:r>
            <a:r>
              <a:rPr lang="en-US" sz="1600" dirty="0" smtClean="0">
                <a:latin typeface="Times New Roman" pitchFamily="18" charset="0"/>
                <a:cs typeface="Times New Roman" pitchFamily="18" charset="0"/>
              </a:rPr>
              <a:t> : </a:t>
            </a:r>
            <a:endParaRPr lang="en-US" sz="1600" b="1" baseline="-25000" dirty="0">
              <a:latin typeface="Times New Roman" pitchFamily="18" charset="0"/>
              <a:cs typeface="Times New Roman" pitchFamily="18" charset="0"/>
            </a:endParaRPr>
          </a:p>
        </p:txBody>
      </p:sp>
      <p:pic>
        <p:nvPicPr>
          <p:cNvPr id="10" name="Picture 2" descr="IMAGE0054.JPG"/>
          <p:cNvPicPr>
            <a:picLocks noChangeAspect="1"/>
          </p:cNvPicPr>
          <p:nvPr/>
        </p:nvPicPr>
        <p:blipFill>
          <a:blip r:embed="rId7">
            <a:lum bright="-20000" contrast="40000"/>
          </a:blip>
          <a:srcRect/>
          <a:stretch>
            <a:fillRect/>
          </a:stretch>
        </p:blipFill>
        <p:spPr bwMode="auto">
          <a:xfrm>
            <a:off x="512625" y="2777865"/>
            <a:ext cx="2438400" cy="1847829"/>
          </a:xfrm>
          <a:prstGeom prst="rect">
            <a:avLst/>
          </a:prstGeom>
          <a:noFill/>
          <a:ln w="9525">
            <a:noFill/>
            <a:miter lim="800000"/>
            <a:headEnd/>
            <a:tailEnd/>
          </a:ln>
        </p:spPr>
      </p:pic>
      <p:graphicFrame>
        <p:nvGraphicFramePr>
          <p:cNvPr id="11" name="Object 2"/>
          <p:cNvGraphicFramePr>
            <a:graphicFrameLocks noChangeAspect="1"/>
          </p:cNvGraphicFramePr>
          <p:nvPr>
            <p:extLst>
              <p:ext uri="{D42A27DB-BD31-4B8C-83A1-F6EECF244321}">
                <p14:modId xmlns:p14="http://schemas.microsoft.com/office/powerpoint/2010/main" val="1292615699"/>
              </p:ext>
            </p:extLst>
          </p:nvPr>
        </p:nvGraphicFramePr>
        <p:xfrm>
          <a:off x="644387" y="4800615"/>
          <a:ext cx="1946413" cy="578922"/>
        </p:xfrm>
        <a:graphic>
          <a:graphicData uri="http://schemas.openxmlformats.org/presentationml/2006/ole">
            <mc:AlternateContent xmlns:mc="http://schemas.openxmlformats.org/markup-compatibility/2006">
              <mc:Choice xmlns:v="urn:schemas-microsoft-com:vml" Requires="v">
                <p:oleObj spid="_x0000_s27674" name="Equation" r:id="rId8" imgW="939600" imgH="279360" progId="Equation.3">
                  <p:embed/>
                </p:oleObj>
              </mc:Choice>
              <mc:Fallback>
                <p:oleObj name="Equation" r:id="rId8" imgW="939600" imgH="2793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387" y="4800615"/>
                        <a:ext cx="1946413" cy="578922"/>
                      </a:xfrm>
                      <a:prstGeom prst="rect">
                        <a:avLst/>
                      </a:prstGeom>
                      <a:noFill/>
                      <a:extLst/>
                    </p:spPr>
                  </p:pic>
                </p:oleObj>
              </mc:Fallback>
            </mc:AlternateContent>
          </a:graphicData>
        </a:graphic>
      </p:graphicFrame>
      <p:sp>
        <p:nvSpPr>
          <p:cNvPr id="12" name="Text Box 7"/>
          <p:cNvSpPr txBox="1">
            <a:spLocks noChangeArrowheads="1"/>
          </p:cNvSpPr>
          <p:nvPr/>
        </p:nvSpPr>
        <p:spPr bwMode="auto">
          <a:xfrm>
            <a:off x="450280" y="2493845"/>
            <a:ext cx="6477000" cy="307777"/>
          </a:xfrm>
          <a:prstGeom prst="rect">
            <a:avLst/>
          </a:prstGeom>
          <a:noFill/>
          <a:ln w="9525">
            <a:noFill/>
            <a:miter lim="800000"/>
            <a:headEnd/>
            <a:tailEnd/>
          </a:ln>
          <a:effectLst/>
        </p:spPr>
        <p:txBody>
          <a:bodyPr>
            <a:spAutoFit/>
          </a:bodyPr>
          <a:lstStyle/>
          <a:p>
            <a:pPr>
              <a:spcBef>
                <a:spcPct val="50000"/>
              </a:spcBef>
            </a:pPr>
            <a:r>
              <a:rPr lang="en-US" sz="1400" b="1" dirty="0" err="1" smtClean="0"/>
              <a:t>Simak</a:t>
            </a:r>
            <a:r>
              <a:rPr lang="en-US" sz="1400" b="1" dirty="0" smtClean="0"/>
              <a:t> </a:t>
            </a:r>
            <a:r>
              <a:rPr lang="en-US" sz="1400" b="1" dirty="0" err="1" smtClean="0"/>
              <a:t>kembali</a:t>
            </a:r>
            <a:r>
              <a:rPr lang="en-US" sz="1400" b="1" dirty="0" smtClean="0"/>
              <a:t> </a:t>
            </a:r>
            <a:r>
              <a:rPr lang="en-US" sz="1400" b="1" dirty="0" err="1" smtClean="0"/>
              <a:t>hukum</a:t>
            </a:r>
            <a:r>
              <a:rPr lang="en-US" sz="1400" b="1" dirty="0" smtClean="0"/>
              <a:t> ampere  </a:t>
            </a:r>
            <a:endParaRPr lang="en-US" sz="1400" b="1" dirty="0"/>
          </a:p>
        </p:txBody>
      </p:sp>
      <p:graphicFrame>
        <p:nvGraphicFramePr>
          <p:cNvPr id="13" name="Object 2"/>
          <p:cNvGraphicFramePr>
            <a:graphicFrameLocks noChangeAspect="1"/>
          </p:cNvGraphicFramePr>
          <p:nvPr>
            <p:extLst>
              <p:ext uri="{D42A27DB-BD31-4B8C-83A1-F6EECF244321}">
                <p14:modId xmlns:p14="http://schemas.microsoft.com/office/powerpoint/2010/main" val="3282243901"/>
              </p:ext>
            </p:extLst>
          </p:nvPr>
        </p:nvGraphicFramePr>
        <p:xfrm>
          <a:off x="6199573" y="5043040"/>
          <a:ext cx="5195887" cy="878019"/>
        </p:xfrm>
        <a:graphic>
          <a:graphicData uri="http://schemas.openxmlformats.org/presentationml/2006/ole">
            <mc:AlternateContent xmlns:mc="http://schemas.openxmlformats.org/markup-compatibility/2006">
              <mc:Choice xmlns:v="urn:schemas-microsoft-com:vml" Requires="v">
                <p:oleObj spid="_x0000_s27675" name="Equation" r:id="rId10" imgW="3454200" imgH="583920" progId="Equation.3">
                  <p:embed/>
                </p:oleObj>
              </mc:Choice>
              <mc:Fallback>
                <p:oleObj name="Equation" r:id="rId10" imgW="3454200" imgH="5839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9573" y="5043040"/>
                        <a:ext cx="5195887" cy="8780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Oval 13"/>
          <p:cNvSpPr/>
          <p:nvPr/>
        </p:nvSpPr>
        <p:spPr>
          <a:xfrm>
            <a:off x="7737860" y="4814440"/>
            <a:ext cx="1524000" cy="1371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4" idx="6"/>
          </p:cNvCxnSpPr>
          <p:nvPr/>
        </p:nvCxnSpPr>
        <p:spPr>
          <a:xfrm flipV="1">
            <a:off x="9261860" y="5347840"/>
            <a:ext cx="685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 Box 7"/>
          <p:cNvSpPr txBox="1">
            <a:spLocks noChangeArrowheads="1"/>
          </p:cNvSpPr>
          <p:nvPr/>
        </p:nvSpPr>
        <p:spPr bwMode="auto">
          <a:xfrm>
            <a:off x="9947660" y="5119240"/>
            <a:ext cx="1828800" cy="307777"/>
          </a:xfrm>
          <a:prstGeom prst="rect">
            <a:avLst/>
          </a:prstGeom>
          <a:noFill/>
          <a:ln w="9525">
            <a:noFill/>
            <a:miter lim="800000"/>
            <a:headEnd/>
            <a:tailEnd/>
          </a:ln>
          <a:effectLst/>
        </p:spPr>
        <p:txBody>
          <a:bodyPr wrap="square">
            <a:spAutoFit/>
          </a:bodyPr>
          <a:lstStyle/>
          <a:p>
            <a:pPr>
              <a:spcBef>
                <a:spcPct val="50000"/>
              </a:spcBef>
            </a:pPr>
            <a:r>
              <a:rPr lang="id-ID" sz="1400" b="1" dirty="0" smtClean="0">
                <a:solidFill>
                  <a:srgbClr val="FF0000"/>
                </a:solidFill>
              </a:rPr>
              <a:t>Ketidak konsistenan</a:t>
            </a:r>
            <a:endParaRPr lang="en-US" sz="1400" b="1" dirty="0">
              <a:solidFill>
                <a:srgbClr val="FF0000"/>
              </a:solidFill>
            </a:endParaRPr>
          </a:p>
        </p:txBody>
      </p:sp>
    </p:spTree>
    <p:extLst>
      <p:ext uri="{BB962C8B-B14F-4D97-AF65-F5344CB8AC3E}">
        <p14:creationId xmlns:p14="http://schemas.microsoft.com/office/powerpoint/2010/main" val="83119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MUATAN LISTRIK</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Box 5"/>
          <p:cNvSpPr txBox="1"/>
          <p:nvPr/>
        </p:nvSpPr>
        <p:spPr>
          <a:xfrm>
            <a:off x="1225075" y="1852926"/>
            <a:ext cx="9720016" cy="369332"/>
          </a:xfrm>
          <a:prstGeom prst="rect">
            <a:avLst/>
          </a:prstGeom>
          <a:solidFill>
            <a:srgbClr val="92D050">
              <a:alpha val="55000"/>
            </a:srgbClr>
          </a:solidFill>
        </p:spPr>
        <p:txBody>
          <a:bodyPr wrap="square" rtlCol="0">
            <a:spAutoFit/>
          </a:bodyPr>
          <a:lstStyle/>
          <a:p>
            <a:r>
              <a:rPr lang="id-ID" dirty="0" smtClean="0">
                <a:latin typeface="Arial" pitchFamily="34" charset="0"/>
                <a:cs typeface="Arial" pitchFamily="34" charset="0"/>
              </a:rPr>
              <a:t>Muatan Listrik dan teori Elektromagnetika</a:t>
            </a:r>
            <a:endParaRPr lang="en-US" dirty="0">
              <a:latin typeface="Arial" pitchFamily="34" charset="0"/>
              <a:cs typeface="Arial" pitchFamily="34" charset="0"/>
            </a:endParaRPr>
          </a:p>
        </p:txBody>
      </p:sp>
      <p:sp>
        <p:nvSpPr>
          <p:cNvPr id="8" name="Rectangle 7"/>
          <p:cNvSpPr/>
          <p:nvPr/>
        </p:nvSpPr>
        <p:spPr>
          <a:xfrm>
            <a:off x="5243944" y="2967618"/>
            <a:ext cx="2694695" cy="307777"/>
          </a:xfrm>
          <a:prstGeom prst="rect">
            <a:avLst/>
          </a:prstGeom>
          <a:ln>
            <a:noFill/>
          </a:ln>
        </p:spPr>
        <p:txBody>
          <a:bodyPr wrap="square">
            <a:spAutoFit/>
          </a:bodyPr>
          <a:lstStyle/>
          <a:p>
            <a:r>
              <a:rPr lang="id-ID" sz="1400" dirty="0" smtClean="0"/>
              <a:t>Muatan Proton </a:t>
            </a:r>
            <a:r>
              <a:rPr lang="id-ID" sz="1400" dirty="0"/>
              <a:t>= 1,6 x 10</a:t>
            </a:r>
            <a:r>
              <a:rPr lang="id-ID" sz="1400" baseline="30000" dirty="0"/>
              <a:t>-19</a:t>
            </a:r>
            <a:r>
              <a:rPr lang="id-ID" sz="1400" dirty="0"/>
              <a:t> </a:t>
            </a:r>
            <a:r>
              <a:rPr lang="id-ID" sz="1400" dirty="0" smtClean="0"/>
              <a:t>C</a:t>
            </a:r>
          </a:p>
        </p:txBody>
      </p:sp>
      <p:sp>
        <p:nvSpPr>
          <p:cNvPr id="9" name="Rectangle 8"/>
          <p:cNvSpPr/>
          <p:nvPr/>
        </p:nvSpPr>
        <p:spPr>
          <a:xfrm>
            <a:off x="5243945" y="3884914"/>
            <a:ext cx="2570004" cy="738664"/>
          </a:xfrm>
          <a:prstGeom prst="rect">
            <a:avLst/>
          </a:prstGeom>
          <a:ln>
            <a:noFill/>
          </a:ln>
        </p:spPr>
        <p:txBody>
          <a:bodyPr wrap="square">
            <a:spAutoFit/>
          </a:bodyPr>
          <a:lstStyle/>
          <a:p>
            <a:r>
              <a:rPr lang="id-ID" sz="1400" dirty="0" smtClean="0"/>
              <a:t>Muatan Electron = -1,6 x 10</a:t>
            </a:r>
            <a:r>
              <a:rPr lang="id-ID" sz="1400" baseline="30000" dirty="0" smtClean="0"/>
              <a:t>-19</a:t>
            </a:r>
            <a:r>
              <a:rPr lang="id-ID" sz="1400" dirty="0" smtClean="0"/>
              <a:t> C</a:t>
            </a:r>
          </a:p>
          <a:p>
            <a:r>
              <a:rPr lang="id-ID" sz="1400" dirty="0" smtClean="0"/>
              <a:t>Masa Electron </a:t>
            </a:r>
            <a:r>
              <a:rPr lang="id-ID" sz="1400" dirty="0"/>
              <a:t>= </a:t>
            </a:r>
            <a:r>
              <a:rPr lang="id-ID" sz="1400" dirty="0" smtClean="0"/>
              <a:t>19,109x 10</a:t>
            </a:r>
            <a:r>
              <a:rPr lang="id-ID" sz="1400" baseline="30000" dirty="0" smtClean="0"/>
              <a:t>-31</a:t>
            </a:r>
            <a:r>
              <a:rPr lang="id-ID" sz="1400" dirty="0" smtClean="0"/>
              <a:t> Kg</a:t>
            </a:r>
          </a:p>
          <a:p>
            <a:r>
              <a:rPr lang="id-ID" sz="1400" dirty="0" smtClean="0"/>
              <a:t>Jari-jari Electron</a:t>
            </a:r>
            <a:r>
              <a:rPr lang="id-ID" sz="1400" dirty="0"/>
              <a:t>= </a:t>
            </a:r>
            <a:r>
              <a:rPr lang="id-ID" sz="1400" dirty="0" smtClean="0"/>
              <a:t>3,8x 10</a:t>
            </a:r>
            <a:r>
              <a:rPr lang="id-ID" sz="1400" baseline="30000" dirty="0" smtClean="0"/>
              <a:t>-15</a:t>
            </a:r>
            <a:r>
              <a:rPr lang="id-ID" sz="1400" dirty="0" smtClean="0"/>
              <a:t> m</a:t>
            </a:r>
            <a:endParaRPr lang="en-US" sz="1400" baseline="-25000" dirty="0"/>
          </a:p>
        </p:txBody>
      </p:sp>
      <p:sp>
        <p:nvSpPr>
          <p:cNvPr id="10" name="TextBox 9"/>
          <p:cNvSpPr txBox="1"/>
          <p:nvPr/>
        </p:nvSpPr>
        <p:spPr>
          <a:xfrm>
            <a:off x="5233049" y="2548791"/>
            <a:ext cx="1766945" cy="369332"/>
          </a:xfrm>
          <a:prstGeom prst="rect">
            <a:avLst/>
          </a:prstGeom>
          <a:solidFill>
            <a:srgbClr val="FF0000">
              <a:alpha val="18000"/>
            </a:srgbClr>
          </a:solidFill>
        </p:spPr>
        <p:txBody>
          <a:bodyPr wrap="square" rtlCol="0">
            <a:spAutoFit/>
          </a:bodyPr>
          <a:lstStyle/>
          <a:p>
            <a:r>
              <a:rPr lang="id-ID" b="1" dirty="0" smtClean="0"/>
              <a:t>Proton</a:t>
            </a:r>
            <a:endParaRPr lang="en-US" b="1" dirty="0"/>
          </a:p>
        </p:txBody>
      </p:sp>
      <p:sp>
        <p:nvSpPr>
          <p:cNvPr id="11" name="TextBox 10"/>
          <p:cNvSpPr txBox="1"/>
          <p:nvPr/>
        </p:nvSpPr>
        <p:spPr>
          <a:xfrm>
            <a:off x="5246904" y="3438587"/>
            <a:ext cx="1753089" cy="369332"/>
          </a:xfrm>
          <a:prstGeom prst="rect">
            <a:avLst/>
          </a:prstGeom>
          <a:solidFill>
            <a:srgbClr val="FF0000">
              <a:alpha val="18000"/>
            </a:srgbClr>
          </a:solidFill>
        </p:spPr>
        <p:txBody>
          <a:bodyPr wrap="square" rtlCol="0">
            <a:spAutoFit/>
          </a:bodyPr>
          <a:lstStyle/>
          <a:p>
            <a:r>
              <a:rPr lang="id-ID" b="1" dirty="0" smtClean="0"/>
              <a:t>Elektron</a:t>
            </a:r>
            <a:endParaRPr lang="en-US" b="1" dirty="0"/>
          </a:p>
        </p:txBody>
      </p:sp>
      <p:sp>
        <p:nvSpPr>
          <p:cNvPr id="12" name="TextBox 11"/>
          <p:cNvSpPr txBox="1"/>
          <p:nvPr/>
        </p:nvSpPr>
        <p:spPr>
          <a:xfrm>
            <a:off x="5260762" y="4706708"/>
            <a:ext cx="1739233" cy="369332"/>
          </a:xfrm>
          <a:prstGeom prst="rect">
            <a:avLst/>
          </a:prstGeom>
          <a:solidFill>
            <a:srgbClr val="FF0000">
              <a:alpha val="18000"/>
            </a:srgbClr>
          </a:solidFill>
        </p:spPr>
        <p:txBody>
          <a:bodyPr wrap="square" rtlCol="0">
            <a:spAutoFit/>
          </a:bodyPr>
          <a:lstStyle/>
          <a:p>
            <a:r>
              <a:rPr lang="id-ID" b="1" dirty="0" smtClean="0"/>
              <a:t>Neutron</a:t>
            </a:r>
            <a:endParaRPr lang="en-US" b="1" dirty="0"/>
          </a:p>
        </p:txBody>
      </p:sp>
      <p:sp>
        <p:nvSpPr>
          <p:cNvPr id="13" name="Rectangle 12"/>
          <p:cNvSpPr/>
          <p:nvPr/>
        </p:nvSpPr>
        <p:spPr>
          <a:xfrm>
            <a:off x="5285013" y="5148221"/>
            <a:ext cx="2171700" cy="307777"/>
          </a:xfrm>
          <a:prstGeom prst="rect">
            <a:avLst/>
          </a:prstGeom>
          <a:ln>
            <a:noFill/>
          </a:ln>
        </p:spPr>
        <p:txBody>
          <a:bodyPr wrap="square">
            <a:spAutoFit/>
          </a:bodyPr>
          <a:lstStyle/>
          <a:p>
            <a:r>
              <a:rPr lang="id-ID" sz="1400" dirty="0" smtClean="0"/>
              <a:t>Neutron </a:t>
            </a:r>
            <a:r>
              <a:rPr lang="id-ID" sz="1400" dirty="0"/>
              <a:t>= 0</a:t>
            </a:r>
            <a:r>
              <a:rPr lang="id-ID" sz="1400" dirty="0" smtClean="0"/>
              <a:t> </a:t>
            </a:r>
            <a:r>
              <a:rPr lang="id-ID" sz="1400" dirty="0"/>
              <a:t>C</a:t>
            </a:r>
            <a:endParaRPr lang="en-US" sz="1400" baseline="-25000" dirty="0"/>
          </a:p>
        </p:txBody>
      </p:sp>
      <p:sp>
        <p:nvSpPr>
          <p:cNvPr id="14" name="Rectangle 13"/>
          <p:cNvSpPr/>
          <p:nvPr/>
        </p:nvSpPr>
        <p:spPr>
          <a:xfrm>
            <a:off x="5163775" y="2420911"/>
            <a:ext cx="2664029" cy="3200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22" name="Picture 2" descr="D:\ANDI'S PROPERTIES\KERJAAN\Dosen Professional\AKTIVITAS Dosen LAInnya\MEI 2015\ELEARNING 2015\FIGURE\atom-struc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3997" y="2317605"/>
            <a:ext cx="3441123" cy="344112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21484" y="5841858"/>
            <a:ext cx="6491907" cy="307777"/>
          </a:xfrm>
          <a:prstGeom prst="rect">
            <a:avLst/>
          </a:prstGeom>
        </p:spPr>
        <p:txBody>
          <a:bodyPr wrap="square">
            <a:spAutoFit/>
          </a:bodyPr>
          <a:lstStyle/>
          <a:p>
            <a:r>
              <a:rPr lang="id-ID" sz="1400" dirty="0" smtClean="0"/>
              <a:t>Source : http</a:t>
            </a:r>
            <a:r>
              <a:rPr lang="id-ID" sz="1400" dirty="0"/>
              <a:t>://www.icytales.com/wp-content/uploads/2015/08/atom-structure.jpg</a:t>
            </a:r>
          </a:p>
        </p:txBody>
      </p:sp>
      <p:sp>
        <p:nvSpPr>
          <p:cNvPr id="17" name="Rectangle 16"/>
          <p:cNvSpPr/>
          <p:nvPr/>
        </p:nvSpPr>
        <p:spPr>
          <a:xfrm>
            <a:off x="8208322" y="2752175"/>
            <a:ext cx="2736769" cy="369332"/>
          </a:xfrm>
          <a:prstGeom prst="rect">
            <a:avLst/>
          </a:prstGeom>
          <a:solidFill>
            <a:schemeClr val="accent3">
              <a:alpha val="52000"/>
            </a:schemeClr>
          </a:solidFill>
        </p:spPr>
        <p:txBody>
          <a:bodyPr wrap="square">
            <a:spAutoFit/>
          </a:bodyPr>
          <a:lstStyle/>
          <a:p>
            <a:r>
              <a:rPr lang="id-ID" dirty="0" smtClean="0"/>
              <a:t>WATCHING VIDEO</a:t>
            </a:r>
            <a:endParaRPr lang="id-ID" dirty="0"/>
          </a:p>
        </p:txBody>
      </p:sp>
      <p:sp>
        <p:nvSpPr>
          <p:cNvPr id="16" name="Rectangle 15"/>
          <p:cNvSpPr/>
          <p:nvPr/>
        </p:nvSpPr>
        <p:spPr>
          <a:xfrm>
            <a:off x="8208322" y="3244334"/>
            <a:ext cx="3031177" cy="646331"/>
          </a:xfrm>
          <a:prstGeom prst="rect">
            <a:avLst/>
          </a:prstGeom>
        </p:spPr>
        <p:txBody>
          <a:bodyPr wrap="square">
            <a:spAutoFit/>
          </a:bodyPr>
          <a:lstStyle/>
          <a:p>
            <a:r>
              <a:rPr lang="id-ID" dirty="0">
                <a:hlinkClick r:id="rId6"/>
              </a:rPr>
              <a:t>https://www.youtube.com/watch?v=nE00XcXMRqs</a:t>
            </a:r>
            <a:endParaRPr lang="id-ID" dirty="0"/>
          </a:p>
        </p:txBody>
      </p:sp>
    </p:spTree>
    <p:extLst>
      <p:ext uri="{BB962C8B-B14F-4D97-AF65-F5344CB8AC3E}">
        <p14:creationId xmlns:p14="http://schemas.microsoft.com/office/powerpoint/2010/main" val="2393874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90563" y="5555673"/>
            <a:ext cx="2897328" cy="729191"/>
          </a:xfrm>
          <a:prstGeom prst="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7" name="Text Box 7"/>
          <p:cNvSpPr txBox="1">
            <a:spLocks noChangeArrowheads="1"/>
          </p:cNvSpPr>
          <p:nvPr/>
        </p:nvSpPr>
        <p:spPr bwMode="auto">
          <a:xfrm>
            <a:off x="588830" y="1773395"/>
            <a:ext cx="6477000" cy="369332"/>
          </a:xfrm>
          <a:prstGeom prst="rect">
            <a:avLst/>
          </a:prstGeom>
          <a:noFill/>
          <a:ln w="9525">
            <a:noFill/>
            <a:miter lim="800000"/>
            <a:headEnd/>
            <a:tailEnd/>
          </a:ln>
          <a:effectLst/>
        </p:spPr>
        <p:txBody>
          <a:bodyPr>
            <a:spAutoFit/>
          </a:bodyPr>
          <a:lstStyle/>
          <a:p>
            <a:pPr>
              <a:spcBef>
                <a:spcPct val="50000"/>
              </a:spcBef>
            </a:pPr>
            <a:r>
              <a:rPr lang="en-US" b="1" dirty="0" smtClean="0">
                <a:solidFill>
                  <a:srgbClr val="0B02BE"/>
                </a:solidFill>
              </a:rPr>
              <a:t>ARUS PERGESERAN</a:t>
            </a:r>
            <a:endParaRPr lang="en-US" b="1" dirty="0">
              <a:solidFill>
                <a:srgbClr val="0B02BE"/>
              </a:solidFill>
            </a:endParaRPr>
          </a:p>
        </p:txBody>
      </p:sp>
      <p:sp>
        <p:nvSpPr>
          <p:cNvPr id="8" name="TextBox 7"/>
          <p:cNvSpPr txBox="1"/>
          <p:nvPr/>
        </p:nvSpPr>
        <p:spPr>
          <a:xfrm>
            <a:off x="3941628" y="2078195"/>
            <a:ext cx="7297871" cy="1754326"/>
          </a:xfrm>
          <a:prstGeom prst="rect">
            <a:avLst/>
          </a:prstGeom>
          <a:noFill/>
        </p:spPr>
        <p:txBody>
          <a:bodyPr wrap="square" rtlCol="0">
            <a:spAutoFit/>
          </a:bodyPr>
          <a:lstStyle/>
          <a:p>
            <a:pPr marL="357188" indent="-357188">
              <a:buFont typeface="Wingdings" pitchFamily="2" charset="2"/>
              <a:buChar char="q"/>
            </a:pPr>
            <a:r>
              <a:rPr lang="en-US" dirty="0" err="1" smtClean="0">
                <a:latin typeface="Times New Roman" pitchFamily="18" charset="0"/>
                <a:cs typeface="Times New Roman" pitchFamily="18" charset="0"/>
              </a:rPr>
              <a:t>Jika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Hukum</a:t>
            </a:r>
            <a:r>
              <a:rPr lang="en-US" dirty="0" smtClean="0">
                <a:latin typeface="Times New Roman" pitchFamily="18" charset="0"/>
                <a:cs typeface="Times New Roman" pitchFamily="18" charset="0"/>
              </a:rPr>
              <a:t> Ampere </a:t>
            </a:r>
            <a:r>
              <a:rPr lang="en-US" dirty="0" err="1" smtClean="0">
                <a:latin typeface="Times New Roman" pitchFamily="18" charset="0"/>
                <a:cs typeface="Times New Roman" pitchFamily="18" charset="0"/>
              </a:rPr>
              <a:t>masih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berlaku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maka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pasti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medan</a:t>
            </a:r>
            <a:r>
              <a:rPr lang="en-US" dirty="0" smtClean="0">
                <a:latin typeface="Times New Roman" pitchFamily="18" charset="0"/>
                <a:cs typeface="Times New Roman" pitchFamily="18" charset="0"/>
              </a:rPr>
              <a:t> magnet yang </a:t>
            </a:r>
            <a:r>
              <a:rPr lang="en-US" dirty="0" err="1" smtClean="0">
                <a:latin typeface="Times New Roman" pitchFamily="18" charset="0"/>
                <a:cs typeface="Times New Roman" pitchFamily="18" charset="0"/>
              </a:rPr>
              <a:t>ditimbulkan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oleh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perubahan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listrik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diantara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dua</a:t>
            </a:r>
            <a:r>
              <a:rPr lang="en-US" dirty="0" smtClean="0">
                <a:latin typeface="Times New Roman" pitchFamily="18" charset="0"/>
                <a:cs typeface="Times New Roman" pitchFamily="18" charset="0"/>
              </a:rPr>
              <a:t> plat.</a:t>
            </a:r>
          </a:p>
          <a:p>
            <a:pPr marL="357188" indent="-357188">
              <a:buFont typeface="Wingdings" pitchFamily="2" charset="2"/>
              <a:buChar char="q"/>
            </a:pPr>
            <a:r>
              <a:rPr lang="en-US" dirty="0" smtClean="0">
                <a:latin typeface="Times New Roman" pitchFamily="18" charset="0"/>
                <a:cs typeface="Times New Roman" pitchFamily="18" charset="0"/>
              </a:rPr>
              <a:t>Medan magnet </a:t>
            </a:r>
            <a:r>
              <a:rPr lang="en-US" dirty="0" err="1" smtClean="0">
                <a:latin typeface="Times New Roman" pitchFamily="18" charset="0"/>
                <a:cs typeface="Times New Roman" pitchFamily="18" charset="0"/>
              </a:rPr>
              <a:t>induksi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menunjukkan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seolah-olah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arus</a:t>
            </a:r>
            <a:r>
              <a:rPr lang="en-US" dirty="0" smtClean="0">
                <a:latin typeface="Times New Roman" pitchFamily="18" charset="0"/>
                <a:cs typeface="Times New Roman" pitchFamily="18" charset="0"/>
              </a:rPr>
              <a:t> yang </a:t>
            </a:r>
            <a:r>
              <a:rPr lang="en-US" dirty="0" err="1" smtClean="0">
                <a:latin typeface="Times New Roman" pitchFamily="18" charset="0"/>
                <a:cs typeface="Times New Roman" pitchFamily="18" charset="0"/>
              </a:rPr>
              <a:t>melalui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keping</a:t>
            </a:r>
            <a:r>
              <a:rPr lang="en-US" dirty="0" smtClean="0">
                <a:latin typeface="Times New Roman" pitchFamily="18" charset="0"/>
                <a:cs typeface="Times New Roman" pitchFamily="18" charset="0"/>
              </a:rPr>
              <a:t> plat yang </a:t>
            </a:r>
            <a:r>
              <a:rPr lang="en-US" dirty="0" err="1" smtClean="0">
                <a:latin typeface="Times New Roman" pitchFamily="18" charset="0"/>
                <a:cs typeface="Times New Roman" pitchFamily="18" charset="0"/>
              </a:rPr>
              <a:t>disebut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ARUS PERGESERAN (I</a:t>
            </a:r>
            <a:r>
              <a:rPr lang="en-US" b="1" baseline="-25000" dirty="0" smtClean="0">
                <a:latin typeface="Times New Roman" pitchFamily="18" charset="0"/>
                <a:cs typeface="Times New Roman" pitchFamily="18" charset="0"/>
              </a:rPr>
              <a:t>d</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marL="357188" indent="-357188">
              <a:buFont typeface="Wingdings" pitchFamily="2" charset="2"/>
              <a:buChar char="q"/>
            </a:pPr>
            <a:r>
              <a:rPr lang="en-US" dirty="0" err="1" smtClean="0">
                <a:latin typeface="Times New Roman" pitchFamily="18" charset="0"/>
                <a:cs typeface="Times New Roman" pitchFamily="18" charset="0"/>
              </a:rPr>
              <a:t>Arus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pergeseran</a:t>
            </a:r>
            <a:r>
              <a:rPr lang="en-US" dirty="0" smtClean="0">
                <a:latin typeface="Times New Roman" pitchFamily="18" charset="0"/>
                <a:cs typeface="Times New Roman" pitchFamily="18" charset="0"/>
              </a:rPr>
              <a:t> I</a:t>
            </a:r>
            <a:r>
              <a:rPr lang="en-US" baseline="-25000"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sebanding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dengan</a:t>
            </a:r>
            <a:r>
              <a:rPr lang="en-US" dirty="0" smtClean="0">
                <a:latin typeface="Times New Roman" pitchFamily="18" charset="0"/>
                <a:cs typeface="Times New Roman" pitchFamily="18" charset="0"/>
              </a:rPr>
              <a:t> rate </a:t>
            </a:r>
            <a:r>
              <a:rPr lang="en-US" dirty="0" err="1" smtClean="0">
                <a:latin typeface="Times New Roman" pitchFamily="18" charset="0"/>
                <a:cs typeface="Times New Roman" pitchFamily="18" charset="0"/>
              </a:rPr>
              <a:t>perubahan</a:t>
            </a:r>
            <a:r>
              <a:rPr lang="en-US" dirty="0" smtClean="0">
                <a:latin typeface="Times New Roman" pitchFamily="18" charset="0"/>
                <a:cs typeface="Times New Roman" pitchFamily="18" charset="0"/>
              </a:rPr>
              <a:t> flux </a:t>
            </a:r>
            <a:r>
              <a:rPr lang="en-US" dirty="0" err="1" smtClean="0">
                <a:latin typeface="Times New Roman" pitchFamily="18" charset="0"/>
                <a:cs typeface="Times New Roman" pitchFamily="18" charset="0"/>
              </a:rPr>
              <a:t>listrik</a:t>
            </a:r>
            <a:r>
              <a:rPr lang="en-US" dirty="0" smtClean="0">
                <a:latin typeface="Times New Roman" pitchFamily="18" charset="0"/>
                <a:cs typeface="Times New Roman" pitchFamily="18" charset="0"/>
              </a:rPr>
              <a:t> </a:t>
            </a:r>
            <a:r>
              <a:rPr lang="az-Cyrl-AZ" dirty="0" smtClean="0">
                <a:latin typeface="Times New Roman" pitchFamily="18" charset="0"/>
                <a:cs typeface="Times New Roman" pitchFamily="18" charset="0"/>
              </a:rPr>
              <a:t>Ф</a:t>
            </a:r>
            <a:r>
              <a:rPr lang="en-US" baseline="-25000" dirty="0" smtClean="0">
                <a:latin typeface="Times New Roman" pitchFamily="18" charset="0"/>
                <a:cs typeface="Times New Roman" pitchFamily="18" charset="0"/>
              </a:rPr>
              <a:t>E</a:t>
            </a:r>
          </a:p>
          <a:p>
            <a:pPr marL="231775" indent="-231775">
              <a:buFont typeface="Wingdings" pitchFamily="2" charset="2"/>
              <a:buChar char="q"/>
            </a:pPr>
            <a:endParaRPr lang="en-US" dirty="0" smtClean="0">
              <a:latin typeface="Times New Roman" pitchFamily="18" charset="0"/>
              <a:cs typeface="Times New Roman" pitchFamily="18" charset="0"/>
            </a:endParaRPr>
          </a:p>
        </p:txBody>
      </p:sp>
      <p:pic>
        <p:nvPicPr>
          <p:cNvPr id="9" name="Picture 2" descr="IMAGE0056.JPG"/>
          <p:cNvPicPr>
            <a:picLocks noChangeAspect="1"/>
          </p:cNvPicPr>
          <p:nvPr/>
        </p:nvPicPr>
        <p:blipFill>
          <a:blip r:embed="rId6">
            <a:lum bright="-30000" contrast="60000"/>
          </a:blip>
          <a:srcRect b="8479"/>
          <a:stretch>
            <a:fillRect/>
          </a:stretch>
        </p:blipFill>
        <p:spPr bwMode="auto">
          <a:xfrm>
            <a:off x="665031" y="2099803"/>
            <a:ext cx="3276599" cy="1353378"/>
          </a:xfrm>
          <a:prstGeom prst="rect">
            <a:avLst/>
          </a:prstGeom>
          <a:noFill/>
          <a:ln w="9525">
            <a:noFill/>
            <a:miter lim="800000"/>
            <a:headEnd/>
            <a:tailEnd/>
          </a:ln>
        </p:spPr>
      </p:pic>
      <p:pic>
        <p:nvPicPr>
          <p:cNvPr id="10" name="Picture 2" descr="IMAGE0057.JPG"/>
          <p:cNvPicPr>
            <a:picLocks noChangeAspect="1"/>
          </p:cNvPicPr>
          <p:nvPr/>
        </p:nvPicPr>
        <p:blipFill>
          <a:blip r:embed="rId7">
            <a:lum bright="-40000" contrast="70000"/>
          </a:blip>
          <a:srcRect r="4878" b="4015"/>
          <a:stretch>
            <a:fillRect/>
          </a:stretch>
        </p:blipFill>
        <p:spPr bwMode="auto">
          <a:xfrm>
            <a:off x="665030" y="3395203"/>
            <a:ext cx="2971800" cy="1828800"/>
          </a:xfrm>
          <a:prstGeom prst="rect">
            <a:avLst/>
          </a:prstGeom>
          <a:noFill/>
          <a:ln w="9525">
            <a:noFill/>
            <a:miter lim="800000"/>
            <a:headEnd/>
            <a:tailEnd/>
          </a:ln>
        </p:spPr>
      </p:pic>
      <p:graphicFrame>
        <p:nvGraphicFramePr>
          <p:cNvPr id="11" name="Object 3"/>
          <p:cNvGraphicFramePr>
            <a:graphicFrameLocks noChangeAspect="1"/>
          </p:cNvGraphicFramePr>
          <p:nvPr>
            <p:extLst>
              <p:ext uri="{D42A27DB-BD31-4B8C-83A1-F6EECF244321}">
                <p14:modId xmlns:p14="http://schemas.microsoft.com/office/powerpoint/2010/main" val="3972982593"/>
              </p:ext>
            </p:extLst>
          </p:nvPr>
        </p:nvGraphicFramePr>
        <p:xfrm>
          <a:off x="4405759" y="3719227"/>
          <a:ext cx="1482424" cy="769575"/>
        </p:xfrm>
        <a:graphic>
          <a:graphicData uri="http://schemas.openxmlformats.org/presentationml/2006/ole">
            <mc:AlternateContent xmlns:mc="http://schemas.openxmlformats.org/markup-compatibility/2006">
              <mc:Choice xmlns:v="urn:schemas-microsoft-com:vml" Requires="v">
                <p:oleObj spid="_x0000_s28704" name="Equation" r:id="rId8" imgW="761760" imgH="393480" progId="Equation.3">
                  <p:embed/>
                </p:oleObj>
              </mc:Choice>
              <mc:Fallback>
                <p:oleObj name="Equation" r:id="rId8" imgW="7617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5759" y="3719227"/>
                        <a:ext cx="1482424" cy="769575"/>
                      </a:xfrm>
                      <a:prstGeom prst="rect">
                        <a:avLst/>
                      </a:prstGeom>
                      <a:noFill/>
                      <a:ln w="9525">
                        <a:solidFill>
                          <a:srgbClr val="00FF00"/>
                        </a:solidFill>
                        <a:miter lim="800000"/>
                        <a:headEnd/>
                        <a:tailEnd/>
                      </a:ln>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2844323820"/>
              </p:ext>
            </p:extLst>
          </p:nvPr>
        </p:nvGraphicFramePr>
        <p:xfrm>
          <a:off x="6047522" y="3804811"/>
          <a:ext cx="1364661" cy="457133"/>
        </p:xfrm>
        <a:graphic>
          <a:graphicData uri="http://schemas.openxmlformats.org/presentationml/2006/ole">
            <mc:AlternateContent xmlns:mc="http://schemas.openxmlformats.org/markup-compatibility/2006">
              <mc:Choice xmlns:v="urn:schemas-microsoft-com:vml" Requires="v">
                <p:oleObj spid="_x0000_s28705" name="Equation" r:id="rId10" imgW="838080" imgH="279360" progId="Equation.3">
                  <p:embed/>
                </p:oleObj>
              </mc:Choice>
              <mc:Fallback>
                <p:oleObj name="Equation" r:id="rId10" imgW="838080" imgH="2793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7522" y="3804811"/>
                        <a:ext cx="1364661" cy="457133"/>
                      </a:xfrm>
                      <a:prstGeom prst="rect">
                        <a:avLst/>
                      </a:prstGeom>
                      <a:noFill/>
                      <a:ln>
                        <a:noFill/>
                      </a:ln>
                      <a:extLst/>
                    </p:spPr>
                  </p:pic>
                </p:oleObj>
              </mc:Fallback>
            </mc:AlternateContent>
          </a:graphicData>
        </a:graphic>
      </p:graphicFrame>
      <p:sp>
        <p:nvSpPr>
          <p:cNvPr id="13" name="TextBox 12"/>
          <p:cNvSpPr txBox="1"/>
          <p:nvPr/>
        </p:nvSpPr>
        <p:spPr>
          <a:xfrm>
            <a:off x="665030" y="5213599"/>
            <a:ext cx="2798606" cy="923330"/>
          </a:xfrm>
          <a:prstGeom prst="rect">
            <a:avLst/>
          </a:prstGeom>
          <a:noFill/>
        </p:spPr>
        <p:txBody>
          <a:bodyPr wrap="square" rtlCol="0">
            <a:spAutoFit/>
          </a:bodyPr>
          <a:lstStyle/>
          <a:p>
            <a:pPr marL="231775" indent="-231775">
              <a:buFont typeface="Wingdings" pitchFamily="2" charset="2"/>
              <a:buChar char="q"/>
            </a:pPr>
            <a:r>
              <a:rPr lang="en-US" dirty="0" err="1" smtClean="0">
                <a:latin typeface="Times New Roman" pitchFamily="18" charset="0"/>
                <a:cs typeface="Times New Roman" pitchFamily="18" charset="0"/>
              </a:rPr>
              <a:t>Sehingga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persamaan</a:t>
            </a:r>
            <a:r>
              <a:rPr lang="en-US" dirty="0" smtClean="0">
                <a:latin typeface="Times New Roman" pitchFamily="18" charset="0"/>
                <a:cs typeface="Times New Roman" pitchFamily="18" charset="0"/>
              </a:rPr>
              <a:t> ampere </a:t>
            </a:r>
            <a:r>
              <a:rPr lang="en-US" dirty="0" err="1" smtClean="0">
                <a:latin typeface="Times New Roman" pitchFamily="18" charset="0"/>
                <a:cs typeface="Times New Roman" pitchFamily="18" charset="0"/>
              </a:rPr>
              <a:t>menjadi</a:t>
            </a:r>
            <a:r>
              <a:rPr lang="en-US" dirty="0" smtClean="0">
                <a:latin typeface="Times New Roman" pitchFamily="18" charset="0"/>
                <a:cs typeface="Times New Roman" pitchFamily="18" charset="0"/>
              </a:rPr>
              <a:t> :</a:t>
            </a:r>
            <a:endParaRPr lang="en-US" baseline="-25000" dirty="0" smtClean="0">
              <a:latin typeface="Times New Roman" pitchFamily="18" charset="0"/>
              <a:cs typeface="Times New Roman" pitchFamily="18" charset="0"/>
            </a:endParaRPr>
          </a:p>
          <a:p>
            <a:pPr marL="231775" indent="-231775">
              <a:buFont typeface="Wingdings" pitchFamily="2" charset="2"/>
              <a:buChar char="q"/>
            </a:pPr>
            <a:endParaRPr lang="en-US" dirty="0" smtClean="0">
              <a:latin typeface="Times New Roman" pitchFamily="18" charset="0"/>
              <a:cs typeface="Times New Roman" pitchFamily="18" charset="0"/>
            </a:endParaRPr>
          </a:p>
        </p:txBody>
      </p:sp>
      <p:sp>
        <p:nvSpPr>
          <p:cNvPr id="14" name="Text Box 10"/>
          <p:cNvSpPr txBox="1">
            <a:spLocks noChangeArrowheads="1"/>
          </p:cNvSpPr>
          <p:nvPr/>
        </p:nvSpPr>
        <p:spPr bwMode="auto">
          <a:xfrm>
            <a:off x="8631393" y="4817009"/>
            <a:ext cx="3228097" cy="738664"/>
          </a:xfrm>
          <a:prstGeom prst="rect">
            <a:avLst/>
          </a:prstGeom>
          <a:noFill/>
          <a:ln w="9525">
            <a:noFill/>
            <a:miter lim="800000"/>
            <a:headEnd/>
            <a:tailEnd/>
          </a:ln>
          <a:effectLst/>
        </p:spPr>
        <p:txBody>
          <a:bodyPr wrap="square">
            <a:spAutoFit/>
          </a:bodyPr>
          <a:lstStyle/>
          <a:p>
            <a:pPr>
              <a:spcBef>
                <a:spcPct val="50000"/>
              </a:spcBef>
            </a:pPr>
            <a:r>
              <a:rPr lang="en-US" sz="1400" b="1" dirty="0" err="1"/>
              <a:t>Bentuk</a:t>
            </a:r>
            <a:r>
              <a:rPr lang="en-US" sz="1400" b="1" dirty="0"/>
              <a:t> integral  </a:t>
            </a:r>
            <a:r>
              <a:rPr lang="en-US" sz="1400" b="1" dirty="0" err="1"/>
              <a:t>Persamaan</a:t>
            </a:r>
            <a:r>
              <a:rPr lang="en-US" sz="1400" b="1" dirty="0"/>
              <a:t> Maxwell II : </a:t>
            </a:r>
            <a:r>
              <a:rPr lang="en-US" sz="1400" b="1" i="1" dirty="0" err="1"/>
              <a:t>Hukum</a:t>
            </a:r>
            <a:r>
              <a:rPr lang="en-US" sz="1400" b="1" i="1" dirty="0"/>
              <a:t> Ampere </a:t>
            </a:r>
            <a:r>
              <a:rPr lang="en-US" sz="1400" b="1" i="1" dirty="0" err="1"/>
              <a:t>dan</a:t>
            </a:r>
            <a:r>
              <a:rPr lang="en-US" sz="1400" b="1" i="1" dirty="0"/>
              <a:t> </a:t>
            </a:r>
            <a:r>
              <a:rPr lang="en-US" sz="1400" b="1" i="1" dirty="0" err="1"/>
              <a:t>Arus</a:t>
            </a:r>
            <a:r>
              <a:rPr lang="en-US" sz="1400" b="1" i="1" dirty="0"/>
              <a:t> </a:t>
            </a:r>
            <a:r>
              <a:rPr lang="en-US" sz="1400" b="1" i="1" dirty="0" err="1"/>
              <a:t>Pergeseran</a:t>
            </a:r>
            <a:r>
              <a:rPr lang="en-US" sz="1400" b="1" i="1" dirty="0"/>
              <a:t> Maxwell</a:t>
            </a:r>
          </a:p>
        </p:txBody>
      </p:sp>
      <p:graphicFrame>
        <p:nvGraphicFramePr>
          <p:cNvPr id="6" name="Object 4"/>
          <p:cNvGraphicFramePr>
            <a:graphicFrameLocks noChangeAspect="1"/>
          </p:cNvGraphicFramePr>
          <p:nvPr>
            <p:extLst>
              <p:ext uri="{D42A27DB-BD31-4B8C-83A1-F6EECF244321}">
                <p14:modId xmlns:p14="http://schemas.microsoft.com/office/powerpoint/2010/main" val="2018443646"/>
              </p:ext>
            </p:extLst>
          </p:nvPr>
        </p:nvGraphicFramePr>
        <p:xfrm>
          <a:off x="3151704" y="4841848"/>
          <a:ext cx="7329487" cy="1435100"/>
        </p:xfrm>
        <a:graphic>
          <a:graphicData uri="http://schemas.openxmlformats.org/presentationml/2006/ole">
            <mc:AlternateContent xmlns:mc="http://schemas.openxmlformats.org/markup-compatibility/2006">
              <mc:Choice xmlns:v="urn:schemas-microsoft-com:vml" Requires="v">
                <p:oleObj spid="_x0000_s28706" name="Equation" r:id="rId12" imgW="4546440" imgH="888840" progId="Equation.3">
                  <p:embed/>
                </p:oleObj>
              </mc:Choice>
              <mc:Fallback>
                <p:oleObj name="Equation" r:id="rId12" imgW="4546440" imgH="8888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1704" y="4841848"/>
                        <a:ext cx="7329487" cy="1435100"/>
                      </a:xfrm>
                      <a:prstGeom prst="rect">
                        <a:avLst/>
                      </a:prstGeom>
                      <a:noFill/>
                      <a:ln w="9525">
                        <a:solidFill>
                          <a:srgbClr val="00FF00"/>
                        </a:solidFill>
                        <a:miter lim="800000"/>
                        <a:headEnd/>
                        <a:tailEnd/>
                      </a:ln>
                      <a:extLst/>
                    </p:spPr>
                  </p:pic>
                </p:oleObj>
              </mc:Fallback>
            </mc:AlternateContent>
          </a:graphicData>
        </a:graphic>
      </p:graphicFrame>
    </p:spTree>
    <p:extLst>
      <p:ext uri="{BB962C8B-B14F-4D97-AF65-F5344CB8AC3E}">
        <p14:creationId xmlns:p14="http://schemas.microsoft.com/office/powerpoint/2010/main" val="3492771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56885" y="1780335"/>
            <a:ext cx="99821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III  </a:t>
            </a:r>
            <a:r>
              <a:rPr lang="en-US" sz="2000" b="1" dirty="0" err="1" smtClean="0">
                <a:solidFill>
                  <a:srgbClr val="0B02BE"/>
                </a:solidFill>
              </a:rPr>
              <a:t>Hukum</a:t>
            </a:r>
            <a:r>
              <a:rPr lang="en-US" sz="2000" b="1" dirty="0" smtClean="0">
                <a:solidFill>
                  <a:srgbClr val="0B02BE"/>
                </a:solidFill>
              </a:rPr>
              <a:t> Gauss </a:t>
            </a:r>
            <a:r>
              <a:rPr lang="en-US" sz="2000" b="1" dirty="0" err="1" smtClean="0">
                <a:solidFill>
                  <a:srgbClr val="0B02BE"/>
                </a:solidFill>
              </a:rPr>
              <a:t>untuk</a:t>
            </a:r>
            <a:r>
              <a:rPr lang="en-US" sz="2000" b="1" dirty="0" smtClean="0">
                <a:solidFill>
                  <a:srgbClr val="0B02BE"/>
                </a:solidFill>
              </a:rPr>
              <a:t> Medan </a:t>
            </a:r>
            <a:r>
              <a:rPr lang="en-US" sz="2000" b="1" dirty="0" err="1" smtClean="0">
                <a:solidFill>
                  <a:srgbClr val="0B02BE"/>
                </a:solidFill>
              </a:rPr>
              <a:t>Listrik</a:t>
            </a:r>
            <a:endParaRPr lang="en-US" sz="2000" b="1" dirty="0">
              <a:solidFill>
                <a:srgbClr val="0B02BE"/>
              </a:solidFill>
            </a:endParaRPr>
          </a:p>
        </p:txBody>
      </p:sp>
      <p:graphicFrame>
        <p:nvGraphicFramePr>
          <p:cNvPr id="7" name="Object 0"/>
          <p:cNvGraphicFramePr>
            <a:graphicFrameLocks noChangeAspect="1"/>
          </p:cNvGraphicFramePr>
          <p:nvPr>
            <p:extLst>
              <p:ext uri="{D42A27DB-BD31-4B8C-83A1-F6EECF244321}">
                <p14:modId xmlns:p14="http://schemas.microsoft.com/office/powerpoint/2010/main" val="1450031645"/>
              </p:ext>
            </p:extLst>
          </p:nvPr>
        </p:nvGraphicFramePr>
        <p:xfrm>
          <a:off x="1766485" y="2404223"/>
          <a:ext cx="3082606" cy="616247"/>
        </p:xfrm>
        <a:graphic>
          <a:graphicData uri="http://schemas.openxmlformats.org/presentationml/2006/ole">
            <mc:AlternateContent xmlns:mc="http://schemas.openxmlformats.org/markup-compatibility/2006">
              <mc:Choice xmlns:v="urn:schemas-microsoft-com:vml" Requires="v">
                <p:oleObj spid="_x0000_s29718" name="Equation" r:id="rId6" imgW="1396800" imgH="279360" progId="Equation.3">
                  <p:embed/>
                </p:oleObj>
              </mc:Choice>
              <mc:Fallback>
                <p:oleObj name="Equation" r:id="rId6" imgW="139680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6485" y="2404223"/>
                        <a:ext cx="3082606" cy="616247"/>
                      </a:xfrm>
                      <a:prstGeom prst="rect">
                        <a:avLst/>
                      </a:prstGeom>
                      <a:solidFill>
                        <a:srgbClr val="FFFFCC"/>
                      </a:solidFill>
                      <a:ln w="9525">
                        <a:solidFill>
                          <a:schemeClr val="tx2"/>
                        </a:solidFill>
                        <a:miter lim="800000"/>
                        <a:headEnd/>
                        <a:tailEnd/>
                      </a:ln>
                      <a:effectLst>
                        <a:outerShdw dist="107763" dir="2700000" algn="ctr" rotWithShape="0">
                          <a:schemeClr val="bg2"/>
                        </a:outerShdw>
                      </a:effec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1210501001"/>
              </p:ext>
            </p:extLst>
          </p:nvPr>
        </p:nvGraphicFramePr>
        <p:xfrm>
          <a:off x="1112271" y="3311479"/>
          <a:ext cx="4267200" cy="3026640"/>
        </p:xfrm>
        <a:graphic>
          <a:graphicData uri="http://schemas.openxmlformats.org/presentationml/2006/ole">
            <mc:AlternateContent xmlns:mc="http://schemas.openxmlformats.org/markup-compatibility/2006">
              <mc:Choice xmlns:v="urn:schemas-microsoft-com:vml" Requires="v">
                <p:oleObj spid="_x0000_s29719" name="VISIO" r:id="rId8" imgW="3693960" imgH="2559960" progId="Visio.Drawing.11">
                  <p:embed/>
                </p:oleObj>
              </mc:Choice>
              <mc:Fallback>
                <p:oleObj name="VISIO" r:id="rId8" imgW="3693960" imgH="2559960"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2271" y="3311479"/>
                        <a:ext cx="4267200" cy="3026640"/>
                      </a:xfrm>
                      <a:prstGeom prst="rect">
                        <a:avLst/>
                      </a:prstGeom>
                      <a:noFill/>
                      <a:extLst/>
                    </p:spPr>
                  </p:pic>
                </p:oleObj>
              </mc:Fallback>
            </mc:AlternateContent>
          </a:graphicData>
        </a:graphic>
      </p:graphicFrame>
      <p:sp>
        <p:nvSpPr>
          <p:cNvPr id="9" name="Text Box 7"/>
          <p:cNvSpPr txBox="1">
            <a:spLocks noChangeArrowheads="1"/>
          </p:cNvSpPr>
          <p:nvPr/>
        </p:nvSpPr>
        <p:spPr bwMode="auto">
          <a:xfrm>
            <a:off x="6490885" y="2404223"/>
            <a:ext cx="3276600" cy="1814512"/>
          </a:xfrm>
          <a:prstGeom prst="rect">
            <a:avLst/>
          </a:prstGeom>
          <a:noFill/>
          <a:ln w="9525">
            <a:solidFill>
              <a:srgbClr val="00CC00"/>
            </a:solidFill>
            <a:miter lim="800000"/>
            <a:headEnd/>
            <a:tailEnd/>
          </a:ln>
          <a:effectLst/>
        </p:spPr>
        <p:txBody>
          <a:bodyPr wrap="square">
            <a:spAutoFit/>
          </a:bodyPr>
          <a:lstStyle/>
          <a:p>
            <a:pPr>
              <a:spcBef>
                <a:spcPct val="50000"/>
              </a:spcBef>
            </a:pPr>
            <a:r>
              <a:rPr lang="en-US" i="1">
                <a:latin typeface="Bookman Old Style" pitchFamily="18" charset="0"/>
              </a:rPr>
              <a:t>Jumlah total rapat fluks yang meninggalkan suatu permukaan tertutup </a:t>
            </a:r>
            <a:r>
              <a:rPr lang="en-US" b="1" i="1">
                <a:latin typeface="Bookman Old Style" pitchFamily="18" charset="0"/>
              </a:rPr>
              <a:t>sama dengan</a:t>
            </a:r>
            <a:r>
              <a:rPr lang="en-US" i="1">
                <a:latin typeface="Bookman Old Style" pitchFamily="18" charset="0"/>
              </a:rPr>
              <a:t> total muatan yang dilingkupi oleh permukaan tertutup itu sendiri</a:t>
            </a:r>
          </a:p>
        </p:txBody>
      </p:sp>
      <p:sp>
        <p:nvSpPr>
          <p:cNvPr id="10" name="Text Box 8"/>
          <p:cNvSpPr txBox="1">
            <a:spLocks noChangeArrowheads="1"/>
          </p:cNvSpPr>
          <p:nvPr/>
        </p:nvSpPr>
        <p:spPr bwMode="auto">
          <a:xfrm>
            <a:off x="5562631" y="4614023"/>
            <a:ext cx="4343400" cy="1616075"/>
          </a:xfrm>
          <a:prstGeom prst="rect">
            <a:avLst/>
          </a:prstGeom>
          <a:noFill/>
          <a:ln w="9525">
            <a:noFill/>
            <a:miter lim="800000"/>
            <a:headEnd/>
            <a:tailEnd/>
          </a:ln>
          <a:effectLst/>
        </p:spPr>
        <p:txBody>
          <a:bodyPr>
            <a:spAutoFit/>
          </a:bodyPr>
          <a:lstStyle/>
          <a:p>
            <a:pPr>
              <a:spcBef>
                <a:spcPct val="50000"/>
              </a:spcBef>
            </a:pPr>
            <a:r>
              <a:rPr lang="en-US" dirty="0" err="1">
                <a:latin typeface="Bookman Old Style" pitchFamily="18" charset="0"/>
              </a:rPr>
              <a:t>Persamaan</a:t>
            </a:r>
            <a:r>
              <a:rPr lang="en-US" dirty="0">
                <a:latin typeface="Bookman Old Style" pitchFamily="18" charset="0"/>
              </a:rPr>
              <a:t> </a:t>
            </a:r>
            <a:r>
              <a:rPr lang="en-US" dirty="0" err="1">
                <a:latin typeface="Bookman Old Style" pitchFamily="18" charset="0"/>
              </a:rPr>
              <a:t>diatas</a:t>
            </a:r>
            <a:r>
              <a:rPr lang="en-US" dirty="0">
                <a:latin typeface="Bookman Old Style" pitchFamily="18" charset="0"/>
              </a:rPr>
              <a:t> </a:t>
            </a:r>
            <a:r>
              <a:rPr lang="en-US" dirty="0" err="1">
                <a:latin typeface="Bookman Old Style" pitchFamily="18" charset="0"/>
              </a:rPr>
              <a:t>juga</a:t>
            </a:r>
            <a:r>
              <a:rPr lang="en-US" dirty="0">
                <a:latin typeface="Bookman Old Style" pitchFamily="18" charset="0"/>
              </a:rPr>
              <a:t> </a:t>
            </a:r>
            <a:r>
              <a:rPr lang="en-US" dirty="0" err="1">
                <a:latin typeface="Bookman Old Style" pitchFamily="18" charset="0"/>
              </a:rPr>
              <a:t>menjelaskan</a:t>
            </a:r>
            <a:r>
              <a:rPr lang="en-US" dirty="0">
                <a:latin typeface="Bookman Old Style" pitchFamily="18" charset="0"/>
              </a:rPr>
              <a:t> </a:t>
            </a:r>
            <a:r>
              <a:rPr lang="en-US" dirty="0" err="1">
                <a:latin typeface="Bookman Old Style" pitchFamily="18" charset="0"/>
              </a:rPr>
              <a:t>fenomena</a:t>
            </a:r>
            <a:r>
              <a:rPr lang="en-US" dirty="0">
                <a:latin typeface="Bookman Old Style" pitchFamily="18" charset="0"/>
              </a:rPr>
              <a:t> </a:t>
            </a:r>
            <a:r>
              <a:rPr lang="en-US" dirty="0" err="1">
                <a:latin typeface="Bookman Old Style" pitchFamily="18" charset="0"/>
              </a:rPr>
              <a:t>bahwa</a:t>
            </a:r>
            <a:r>
              <a:rPr lang="en-US" dirty="0">
                <a:latin typeface="Bookman Old Style" pitchFamily="18" charset="0"/>
              </a:rPr>
              <a:t> </a:t>
            </a:r>
            <a:r>
              <a:rPr lang="en-US" dirty="0" err="1">
                <a:latin typeface="Bookman Old Style" pitchFamily="18" charset="0"/>
              </a:rPr>
              <a:t>suatu</a:t>
            </a:r>
            <a:r>
              <a:rPr lang="en-US" dirty="0">
                <a:latin typeface="Bookman Old Style" pitchFamily="18" charset="0"/>
              </a:rPr>
              <a:t> </a:t>
            </a:r>
            <a:r>
              <a:rPr lang="en-US" dirty="0" err="1">
                <a:latin typeface="Bookman Old Style" pitchFamily="18" charset="0"/>
              </a:rPr>
              <a:t>muatan</a:t>
            </a:r>
            <a:r>
              <a:rPr lang="en-US" dirty="0">
                <a:latin typeface="Bookman Old Style" pitchFamily="18" charset="0"/>
              </a:rPr>
              <a:t> </a:t>
            </a:r>
            <a:r>
              <a:rPr lang="en-US" dirty="0" err="1">
                <a:latin typeface="Bookman Old Style" pitchFamily="18" charset="0"/>
              </a:rPr>
              <a:t>listrik</a:t>
            </a:r>
            <a:r>
              <a:rPr lang="en-US" dirty="0">
                <a:latin typeface="Bookman Old Style" pitchFamily="18" charset="0"/>
              </a:rPr>
              <a:t> ( Q ) </a:t>
            </a:r>
            <a:r>
              <a:rPr lang="en-US" dirty="0" err="1">
                <a:latin typeface="Bookman Old Style" pitchFamily="18" charset="0"/>
              </a:rPr>
              <a:t>akan</a:t>
            </a:r>
            <a:r>
              <a:rPr lang="en-US" dirty="0">
                <a:latin typeface="Bookman Old Style" pitchFamily="18" charset="0"/>
              </a:rPr>
              <a:t> </a:t>
            </a:r>
            <a:r>
              <a:rPr lang="en-US" dirty="0" err="1">
                <a:latin typeface="Bookman Old Style" pitchFamily="18" charset="0"/>
              </a:rPr>
              <a:t>menjadi</a:t>
            </a:r>
            <a:r>
              <a:rPr lang="en-US" dirty="0">
                <a:latin typeface="Bookman Old Style" pitchFamily="18" charset="0"/>
              </a:rPr>
              <a:t> </a:t>
            </a:r>
            <a:r>
              <a:rPr lang="en-US" dirty="0" err="1">
                <a:latin typeface="Bookman Old Style" pitchFamily="18" charset="0"/>
              </a:rPr>
              <a:t>sumber</a:t>
            </a:r>
            <a:r>
              <a:rPr lang="en-US" dirty="0">
                <a:latin typeface="Bookman Old Style" pitchFamily="18" charset="0"/>
              </a:rPr>
              <a:t> </a:t>
            </a:r>
            <a:r>
              <a:rPr lang="en-US" dirty="0" err="1">
                <a:latin typeface="Bookman Old Style" pitchFamily="18" charset="0"/>
              </a:rPr>
              <a:t>timbulnya</a:t>
            </a:r>
            <a:r>
              <a:rPr lang="en-US" dirty="0">
                <a:latin typeface="Bookman Old Style" pitchFamily="18" charset="0"/>
              </a:rPr>
              <a:t> </a:t>
            </a:r>
            <a:r>
              <a:rPr lang="en-US" dirty="0" err="1">
                <a:latin typeface="Bookman Old Style" pitchFamily="18" charset="0"/>
              </a:rPr>
              <a:t>medan</a:t>
            </a:r>
            <a:r>
              <a:rPr lang="en-US" dirty="0">
                <a:latin typeface="Bookman Old Style" pitchFamily="18" charset="0"/>
              </a:rPr>
              <a:t> </a:t>
            </a:r>
            <a:r>
              <a:rPr lang="en-US" dirty="0" err="1">
                <a:latin typeface="Bookman Old Style" pitchFamily="18" charset="0"/>
              </a:rPr>
              <a:t>listrik</a:t>
            </a:r>
            <a:r>
              <a:rPr lang="en-US" dirty="0">
                <a:latin typeface="Bookman Old Style" pitchFamily="18" charset="0"/>
              </a:rPr>
              <a:t> / </a:t>
            </a:r>
            <a:r>
              <a:rPr lang="en-US" dirty="0" err="1">
                <a:latin typeface="Bookman Old Style" pitchFamily="18" charset="0"/>
              </a:rPr>
              <a:t>rapat</a:t>
            </a:r>
            <a:r>
              <a:rPr lang="en-US" dirty="0">
                <a:latin typeface="Bookman Old Style" pitchFamily="18" charset="0"/>
              </a:rPr>
              <a:t> </a:t>
            </a:r>
            <a:r>
              <a:rPr lang="en-US" dirty="0" err="1">
                <a:latin typeface="Bookman Old Style" pitchFamily="18" charset="0"/>
              </a:rPr>
              <a:t>fluks</a:t>
            </a:r>
            <a:r>
              <a:rPr lang="en-US" dirty="0">
                <a:latin typeface="Bookman Old Style" pitchFamily="18" charset="0"/>
              </a:rPr>
              <a:t> </a:t>
            </a:r>
            <a:r>
              <a:rPr lang="en-US" dirty="0" err="1">
                <a:latin typeface="Bookman Old Style" pitchFamily="18" charset="0"/>
              </a:rPr>
              <a:t>listrik</a:t>
            </a:r>
            <a:endParaRPr lang="en-US" dirty="0">
              <a:latin typeface="Bookman Old Style" pitchFamily="18" charset="0"/>
            </a:endParaRPr>
          </a:p>
        </p:txBody>
      </p:sp>
    </p:spTree>
    <p:extLst>
      <p:ext uri="{BB962C8B-B14F-4D97-AF65-F5344CB8AC3E}">
        <p14:creationId xmlns:p14="http://schemas.microsoft.com/office/powerpoint/2010/main" val="1590071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43030" y="1780335"/>
            <a:ext cx="100964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III  </a:t>
            </a:r>
            <a:r>
              <a:rPr lang="en-US" sz="2000" b="1" dirty="0" err="1" smtClean="0">
                <a:solidFill>
                  <a:srgbClr val="0B02BE"/>
                </a:solidFill>
              </a:rPr>
              <a:t>Hukum</a:t>
            </a:r>
            <a:r>
              <a:rPr lang="en-US" sz="2000" b="1" dirty="0" smtClean="0">
                <a:solidFill>
                  <a:srgbClr val="0B02BE"/>
                </a:solidFill>
              </a:rPr>
              <a:t> Gauss </a:t>
            </a:r>
            <a:r>
              <a:rPr lang="en-US" sz="2000" b="1" dirty="0" err="1" smtClean="0">
                <a:solidFill>
                  <a:srgbClr val="0B02BE"/>
                </a:solidFill>
              </a:rPr>
              <a:t>untuk</a:t>
            </a:r>
            <a:r>
              <a:rPr lang="en-US" sz="2000" b="1" dirty="0" smtClean="0">
                <a:solidFill>
                  <a:srgbClr val="0B02BE"/>
                </a:solidFill>
              </a:rPr>
              <a:t> Medan </a:t>
            </a:r>
            <a:r>
              <a:rPr lang="en-US" sz="2000" b="1" dirty="0" err="1" smtClean="0">
                <a:solidFill>
                  <a:srgbClr val="0B02BE"/>
                </a:solidFill>
              </a:rPr>
              <a:t>Listrik</a:t>
            </a:r>
            <a:endParaRPr lang="en-US" sz="2000" b="1" dirty="0">
              <a:solidFill>
                <a:srgbClr val="0B02BE"/>
              </a:solidFill>
            </a:endParaRPr>
          </a:p>
        </p:txBody>
      </p:sp>
      <p:graphicFrame>
        <p:nvGraphicFramePr>
          <p:cNvPr id="7" name="Object 15"/>
          <p:cNvGraphicFramePr>
            <a:graphicFrameLocks noChangeAspect="1"/>
          </p:cNvGraphicFramePr>
          <p:nvPr>
            <p:extLst>
              <p:ext uri="{D42A27DB-BD31-4B8C-83A1-F6EECF244321}">
                <p14:modId xmlns:p14="http://schemas.microsoft.com/office/powerpoint/2010/main" val="1115578675"/>
              </p:ext>
            </p:extLst>
          </p:nvPr>
        </p:nvGraphicFramePr>
        <p:xfrm>
          <a:off x="1591593" y="4678683"/>
          <a:ext cx="2015801" cy="771197"/>
        </p:xfrm>
        <a:graphic>
          <a:graphicData uri="http://schemas.openxmlformats.org/presentationml/2006/ole">
            <mc:AlternateContent xmlns:mc="http://schemas.openxmlformats.org/markup-compatibility/2006">
              <mc:Choice xmlns:v="urn:schemas-microsoft-com:vml" Requires="v">
                <p:oleObj spid="_x0000_s30752" name="Equation" r:id="rId6" imgW="660240" imgH="253800" progId="Equation.3">
                  <p:embed/>
                </p:oleObj>
              </mc:Choice>
              <mc:Fallback>
                <p:oleObj name="Equation" r:id="rId6" imgW="66024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1593" y="4678683"/>
                        <a:ext cx="2015801" cy="771197"/>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pic>
                </p:oleObj>
              </mc:Fallback>
            </mc:AlternateContent>
          </a:graphicData>
        </a:graphic>
      </p:graphicFrame>
      <p:graphicFrame>
        <p:nvGraphicFramePr>
          <p:cNvPr id="8" name="Object 19"/>
          <p:cNvGraphicFramePr>
            <a:graphicFrameLocks noChangeAspect="1"/>
          </p:cNvGraphicFramePr>
          <p:nvPr>
            <p:extLst>
              <p:ext uri="{D42A27DB-BD31-4B8C-83A1-F6EECF244321}">
                <p14:modId xmlns:p14="http://schemas.microsoft.com/office/powerpoint/2010/main" val="1891459524"/>
              </p:ext>
            </p:extLst>
          </p:nvPr>
        </p:nvGraphicFramePr>
        <p:xfrm>
          <a:off x="3110369" y="3591788"/>
          <a:ext cx="3803042" cy="679211"/>
        </p:xfrm>
        <a:graphic>
          <a:graphicData uri="http://schemas.openxmlformats.org/presentationml/2006/ole">
            <mc:AlternateContent xmlns:mc="http://schemas.openxmlformats.org/markup-compatibility/2006">
              <mc:Choice xmlns:v="urn:schemas-microsoft-com:vml" Requires="v">
                <p:oleObj spid="_x0000_s30753" name="Equation" r:id="rId8" imgW="2133360" imgH="380880" progId="Equation.3">
                  <p:embed/>
                </p:oleObj>
              </mc:Choice>
              <mc:Fallback>
                <p:oleObj name="Equation" r:id="rId8" imgW="2133360" imgH="380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0369" y="3591788"/>
                        <a:ext cx="3803042" cy="679211"/>
                      </a:xfrm>
                      <a:prstGeom prst="rect">
                        <a:avLst/>
                      </a:prstGeom>
                      <a:noFill/>
                      <a:ln>
                        <a:noFill/>
                      </a:ln>
                      <a:extLst/>
                    </p:spPr>
                  </p:pic>
                </p:oleObj>
              </mc:Fallback>
            </mc:AlternateContent>
          </a:graphicData>
        </a:graphic>
      </p:graphicFrame>
      <p:graphicFrame>
        <p:nvGraphicFramePr>
          <p:cNvPr id="9" name="Object 20"/>
          <p:cNvGraphicFramePr>
            <a:graphicFrameLocks noChangeAspect="1"/>
          </p:cNvGraphicFramePr>
          <p:nvPr>
            <p:extLst>
              <p:ext uri="{D42A27DB-BD31-4B8C-83A1-F6EECF244321}">
                <p14:modId xmlns:p14="http://schemas.microsoft.com/office/powerpoint/2010/main" val="868501970"/>
              </p:ext>
            </p:extLst>
          </p:nvPr>
        </p:nvGraphicFramePr>
        <p:xfrm>
          <a:off x="1188501" y="2360206"/>
          <a:ext cx="3314226" cy="662552"/>
        </p:xfrm>
        <a:graphic>
          <a:graphicData uri="http://schemas.openxmlformats.org/presentationml/2006/ole">
            <mc:AlternateContent xmlns:mc="http://schemas.openxmlformats.org/markup-compatibility/2006">
              <mc:Choice xmlns:v="urn:schemas-microsoft-com:vml" Requires="v">
                <p:oleObj spid="_x0000_s30754" name="Equation" r:id="rId10" imgW="1396800" imgH="279360" progId="Equation.3">
                  <p:embed/>
                </p:oleObj>
              </mc:Choice>
              <mc:Fallback>
                <p:oleObj name="Equation" r:id="rId10" imgW="1396800" imgH="2793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8501" y="2360206"/>
                        <a:ext cx="3314226" cy="662552"/>
                      </a:xfrm>
                      <a:prstGeom prst="rect">
                        <a:avLst/>
                      </a:prstGeom>
                      <a:noFill/>
                      <a:ln w="9525">
                        <a:solidFill>
                          <a:schemeClr val="tx1"/>
                        </a:solidFill>
                        <a:miter lim="800000"/>
                        <a:headEnd/>
                        <a:tailEnd/>
                      </a:ln>
                      <a:effectLst/>
                      <a:extLst/>
                    </p:spPr>
                  </p:pic>
                </p:oleObj>
              </mc:Fallback>
            </mc:AlternateContent>
          </a:graphicData>
        </a:graphic>
      </p:graphicFrame>
      <p:sp>
        <p:nvSpPr>
          <p:cNvPr id="10" name="Text Box 21"/>
          <p:cNvSpPr txBox="1">
            <a:spLocks noChangeArrowheads="1"/>
          </p:cNvSpPr>
          <p:nvPr/>
        </p:nvSpPr>
        <p:spPr bwMode="auto">
          <a:xfrm>
            <a:off x="3082666" y="3143013"/>
            <a:ext cx="3505200" cy="396875"/>
          </a:xfrm>
          <a:prstGeom prst="rect">
            <a:avLst/>
          </a:prstGeom>
          <a:noFill/>
          <a:ln w="9525">
            <a:noFill/>
            <a:miter lim="800000"/>
            <a:headEnd/>
            <a:tailEnd/>
          </a:ln>
          <a:effectLst/>
        </p:spPr>
        <p:txBody>
          <a:bodyPr>
            <a:spAutoFit/>
          </a:bodyPr>
          <a:lstStyle/>
          <a:p>
            <a:pPr>
              <a:spcBef>
                <a:spcPct val="50000"/>
              </a:spcBef>
            </a:pPr>
            <a:r>
              <a:rPr lang="en-US" b="1" dirty="0" err="1"/>
              <a:t>Teorema</a:t>
            </a:r>
            <a:r>
              <a:rPr lang="en-US" b="1" dirty="0"/>
              <a:t> </a:t>
            </a:r>
            <a:r>
              <a:rPr lang="en-US" b="1" dirty="0" err="1"/>
              <a:t>Divergensi</a:t>
            </a:r>
            <a:endParaRPr lang="en-US" b="1" dirty="0"/>
          </a:p>
        </p:txBody>
      </p:sp>
      <p:sp>
        <p:nvSpPr>
          <p:cNvPr id="11" name="AutoShape 22"/>
          <p:cNvSpPr>
            <a:spLocks noChangeArrowheads="1"/>
          </p:cNvSpPr>
          <p:nvPr/>
        </p:nvSpPr>
        <p:spPr bwMode="auto">
          <a:xfrm>
            <a:off x="2466144" y="3136060"/>
            <a:ext cx="266700" cy="1338958"/>
          </a:xfrm>
          <a:prstGeom prst="downArrow">
            <a:avLst>
              <a:gd name="adj1" fmla="val 50000"/>
              <a:gd name="adj2" fmla="val 82143"/>
            </a:avLst>
          </a:prstGeom>
          <a:solidFill>
            <a:srgbClr val="66FF33"/>
          </a:solidFill>
          <a:ln w="9525">
            <a:solidFill>
              <a:schemeClr val="tx1"/>
            </a:solidFill>
            <a:miter lim="800000"/>
            <a:headEnd/>
            <a:tailEnd/>
          </a:ln>
          <a:effectLst/>
        </p:spPr>
        <p:txBody>
          <a:bodyPr wrap="none" anchor="ctr"/>
          <a:lstStyle/>
          <a:p>
            <a:endParaRPr lang="en-US"/>
          </a:p>
        </p:txBody>
      </p:sp>
      <p:sp>
        <p:nvSpPr>
          <p:cNvPr id="12" name="Text Box 23"/>
          <p:cNvSpPr txBox="1">
            <a:spLocks noChangeArrowheads="1"/>
          </p:cNvSpPr>
          <p:nvPr/>
        </p:nvSpPr>
        <p:spPr bwMode="auto">
          <a:xfrm>
            <a:off x="1537885" y="5706037"/>
            <a:ext cx="5486400" cy="396875"/>
          </a:xfrm>
          <a:prstGeom prst="rect">
            <a:avLst/>
          </a:prstGeom>
          <a:noFill/>
          <a:ln w="9525">
            <a:noFill/>
            <a:miter lim="800000"/>
            <a:headEnd/>
            <a:tailEnd/>
          </a:ln>
          <a:effectLst/>
        </p:spPr>
        <p:txBody>
          <a:bodyPr>
            <a:spAutoFit/>
          </a:bodyPr>
          <a:lstStyle/>
          <a:p>
            <a:pPr>
              <a:spcBef>
                <a:spcPct val="50000"/>
              </a:spcBef>
            </a:pPr>
            <a:r>
              <a:rPr lang="en-US" b="1" dirty="0" err="1"/>
              <a:t>Bentuk</a:t>
            </a:r>
            <a:r>
              <a:rPr lang="en-US" b="1" dirty="0"/>
              <a:t> </a:t>
            </a:r>
            <a:r>
              <a:rPr lang="en-US" b="1" dirty="0" err="1"/>
              <a:t>titik</a:t>
            </a:r>
            <a:r>
              <a:rPr lang="en-US" b="1" dirty="0"/>
              <a:t> </a:t>
            </a:r>
            <a:r>
              <a:rPr lang="en-US" b="1" dirty="0" err="1"/>
              <a:t>Hukum</a:t>
            </a:r>
            <a:r>
              <a:rPr lang="en-US" b="1" dirty="0"/>
              <a:t> Gauss </a:t>
            </a:r>
            <a:r>
              <a:rPr lang="en-US" b="1" dirty="0" err="1"/>
              <a:t>untuk</a:t>
            </a:r>
            <a:r>
              <a:rPr lang="en-US" b="1" dirty="0"/>
              <a:t> </a:t>
            </a:r>
            <a:r>
              <a:rPr lang="en-US" b="1" dirty="0" err="1"/>
              <a:t>medan</a:t>
            </a:r>
            <a:r>
              <a:rPr lang="en-US" b="1" dirty="0"/>
              <a:t> </a:t>
            </a:r>
            <a:r>
              <a:rPr lang="en-US" b="1" dirty="0" err="1"/>
              <a:t>listrik</a:t>
            </a:r>
            <a:endParaRPr lang="en-US" b="1" dirty="0"/>
          </a:p>
        </p:txBody>
      </p:sp>
      <p:sp>
        <p:nvSpPr>
          <p:cNvPr id="13" name="Rectangle 12"/>
          <p:cNvSpPr/>
          <p:nvPr/>
        </p:nvSpPr>
        <p:spPr>
          <a:xfrm>
            <a:off x="3905265" y="4464143"/>
            <a:ext cx="4572000" cy="1200329"/>
          </a:xfrm>
          <a:prstGeom prst="rect">
            <a:avLst/>
          </a:prstGeom>
          <a:ln>
            <a:solidFill>
              <a:srgbClr val="00CC00"/>
            </a:solidFill>
          </a:ln>
        </p:spPr>
        <p:txBody>
          <a:bodyPr>
            <a:spAutoFit/>
          </a:bodyPr>
          <a:lstStyle/>
          <a:p>
            <a:r>
              <a:rPr lang="en-US" dirty="0"/>
              <a:t>“</a:t>
            </a:r>
            <a:r>
              <a:rPr lang="en-US" i="1" dirty="0" err="1"/>
              <a:t>Aliran</a:t>
            </a:r>
            <a:r>
              <a:rPr lang="en-US" i="1" dirty="0"/>
              <a:t> </a:t>
            </a:r>
            <a:r>
              <a:rPr lang="en-US" i="1" dirty="0" err="1"/>
              <a:t>fluks</a:t>
            </a:r>
            <a:r>
              <a:rPr lang="en-US" i="1" dirty="0"/>
              <a:t> </a:t>
            </a:r>
            <a:r>
              <a:rPr lang="en-US" i="1" dirty="0" err="1"/>
              <a:t>listrik</a:t>
            </a:r>
            <a:r>
              <a:rPr lang="en-US" i="1" dirty="0"/>
              <a:t> </a:t>
            </a:r>
            <a:r>
              <a:rPr lang="en-US" i="1" dirty="0" err="1"/>
              <a:t>keluar</a:t>
            </a:r>
            <a:r>
              <a:rPr lang="en-US" i="1" dirty="0"/>
              <a:t> </a:t>
            </a:r>
            <a:r>
              <a:rPr lang="en-US" i="1" dirty="0" err="1"/>
              <a:t>netto</a:t>
            </a:r>
            <a:r>
              <a:rPr lang="en-US" i="1" dirty="0"/>
              <a:t> </a:t>
            </a:r>
            <a:r>
              <a:rPr lang="en-US" i="1" dirty="0" err="1"/>
              <a:t>pada</a:t>
            </a:r>
            <a:r>
              <a:rPr lang="en-US" i="1" dirty="0"/>
              <a:t> </a:t>
            </a:r>
            <a:r>
              <a:rPr lang="en-US" i="1" dirty="0" err="1"/>
              <a:t>suatu</a:t>
            </a:r>
            <a:r>
              <a:rPr lang="en-US" i="1" dirty="0"/>
              <a:t> </a:t>
            </a:r>
            <a:r>
              <a:rPr lang="en-US" i="1" dirty="0" err="1"/>
              <a:t>permukaan</a:t>
            </a:r>
            <a:r>
              <a:rPr lang="en-US" i="1" dirty="0"/>
              <a:t> </a:t>
            </a:r>
            <a:r>
              <a:rPr lang="en-US" i="1" dirty="0" err="1"/>
              <a:t>tertutup</a:t>
            </a:r>
            <a:r>
              <a:rPr lang="en-US" i="1" dirty="0"/>
              <a:t> </a:t>
            </a:r>
            <a:r>
              <a:rPr lang="en-US" i="1" dirty="0" err="1"/>
              <a:t>sangat</a:t>
            </a:r>
            <a:r>
              <a:rPr lang="en-US" i="1" dirty="0"/>
              <a:t> </a:t>
            </a:r>
            <a:r>
              <a:rPr lang="en-US" i="1" dirty="0" err="1"/>
              <a:t>kecil</a:t>
            </a:r>
            <a:r>
              <a:rPr lang="en-US" i="1" dirty="0"/>
              <a:t> </a:t>
            </a:r>
            <a:r>
              <a:rPr lang="en-US" i="1" dirty="0" err="1"/>
              <a:t>sebesar</a:t>
            </a:r>
            <a:r>
              <a:rPr lang="en-US" i="1" dirty="0"/>
              <a:t> </a:t>
            </a:r>
            <a:r>
              <a:rPr lang="en-US" i="1" dirty="0" err="1"/>
              <a:t>titik</a:t>
            </a:r>
            <a:r>
              <a:rPr lang="en-US" i="1" dirty="0"/>
              <a:t> </a:t>
            </a:r>
            <a:r>
              <a:rPr lang="en-US" i="1" dirty="0" err="1"/>
              <a:t>sama</a:t>
            </a:r>
            <a:r>
              <a:rPr lang="en-US" i="1" dirty="0"/>
              <a:t> </a:t>
            </a:r>
            <a:r>
              <a:rPr lang="en-US" i="1" dirty="0" err="1"/>
              <a:t>dengan</a:t>
            </a:r>
            <a:r>
              <a:rPr lang="en-US" i="1" dirty="0"/>
              <a:t> </a:t>
            </a:r>
            <a:r>
              <a:rPr lang="en-US" i="1" dirty="0" err="1"/>
              <a:t>kerapatan</a:t>
            </a:r>
            <a:r>
              <a:rPr lang="en-US" i="1" dirty="0"/>
              <a:t> </a:t>
            </a:r>
            <a:r>
              <a:rPr lang="en-US" i="1" dirty="0" err="1"/>
              <a:t>muatan</a:t>
            </a:r>
            <a:r>
              <a:rPr lang="en-US" i="1" dirty="0"/>
              <a:t> di </a:t>
            </a:r>
            <a:r>
              <a:rPr lang="en-US" i="1" dirty="0" err="1"/>
              <a:t>titik</a:t>
            </a:r>
            <a:r>
              <a:rPr lang="en-US" i="1" dirty="0"/>
              <a:t> </a:t>
            </a:r>
            <a:r>
              <a:rPr lang="en-US" i="1" dirty="0" err="1"/>
              <a:t>tersebut</a:t>
            </a:r>
            <a:r>
              <a:rPr lang="en-US" dirty="0"/>
              <a:t>.”</a:t>
            </a:r>
            <a:endParaRPr lang="id-ID" dirty="0"/>
          </a:p>
        </p:txBody>
      </p:sp>
    </p:spTree>
    <p:extLst>
      <p:ext uri="{BB962C8B-B14F-4D97-AF65-F5344CB8AC3E}">
        <p14:creationId xmlns:p14="http://schemas.microsoft.com/office/powerpoint/2010/main" val="2341719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43030" y="1780335"/>
            <a:ext cx="10096470"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en-US" sz="2000" b="1" dirty="0" err="1" smtClean="0"/>
              <a:t>Persamaan</a:t>
            </a:r>
            <a:r>
              <a:rPr lang="en-US" sz="2000" b="1" dirty="0" smtClean="0"/>
              <a:t> Maxwell IV  </a:t>
            </a:r>
            <a:r>
              <a:rPr lang="en-US" sz="2000" b="1" dirty="0" err="1" smtClean="0">
                <a:solidFill>
                  <a:srgbClr val="0B02BE"/>
                </a:solidFill>
              </a:rPr>
              <a:t>Hukum</a:t>
            </a:r>
            <a:r>
              <a:rPr lang="en-US" sz="2000" b="1" dirty="0" smtClean="0">
                <a:solidFill>
                  <a:srgbClr val="0B02BE"/>
                </a:solidFill>
              </a:rPr>
              <a:t> Gauss </a:t>
            </a:r>
            <a:r>
              <a:rPr lang="en-US" sz="2000" b="1" dirty="0" err="1" smtClean="0">
                <a:solidFill>
                  <a:srgbClr val="0B02BE"/>
                </a:solidFill>
              </a:rPr>
              <a:t>untuk</a:t>
            </a:r>
            <a:r>
              <a:rPr lang="en-US" sz="2000" b="1" dirty="0" smtClean="0">
                <a:solidFill>
                  <a:srgbClr val="0B02BE"/>
                </a:solidFill>
              </a:rPr>
              <a:t> Medan Magnet</a:t>
            </a:r>
            <a:endParaRPr lang="en-US" sz="2000" b="1" dirty="0">
              <a:solidFill>
                <a:srgbClr val="0B02BE"/>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067953835"/>
              </p:ext>
            </p:extLst>
          </p:nvPr>
        </p:nvGraphicFramePr>
        <p:xfrm>
          <a:off x="1308130" y="2389935"/>
          <a:ext cx="2640013" cy="685800"/>
        </p:xfrm>
        <a:graphic>
          <a:graphicData uri="http://schemas.openxmlformats.org/presentationml/2006/ole">
            <mc:AlternateContent xmlns:mc="http://schemas.openxmlformats.org/markup-compatibility/2006">
              <mc:Choice xmlns:v="urn:schemas-microsoft-com:vml" Requires="v">
                <p:oleObj spid="_x0000_s31764" name="Equation" r:id="rId6" imgW="774360" imgH="279360" progId="Equation.3">
                  <p:embed/>
                </p:oleObj>
              </mc:Choice>
              <mc:Fallback>
                <p:oleObj name="Equation" r:id="rId6" imgW="77436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30" y="2389935"/>
                        <a:ext cx="2640013" cy="685800"/>
                      </a:xfrm>
                      <a:prstGeom prst="rect">
                        <a:avLst/>
                      </a:prstGeom>
                      <a:solidFill>
                        <a:srgbClr val="FFFFCC"/>
                      </a:solidFill>
                      <a:ln w="9525">
                        <a:solidFill>
                          <a:schemeClr val="tx2"/>
                        </a:solidFill>
                        <a:miter lim="800000"/>
                        <a:headEnd/>
                        <a:tailEnd/>
                      </a:ln>
                      <a:effectLst>
                        <a:outerShdw dist="107763" dir="2700000" algn="ctr" rotWithShape="0">
                          <a:schemeClr val="bg2"/>
                        </a:outerShdw>
                      </a:effectLst>
                    </p:spPr>
                  </p:pic>
                </p:oleObj>
              </mc:Fallback>
            </mc:AlternateContent>
          </a:graphicData>
        </a:graphic>
      </p:graphicFrame>
      <p:sp>
        <p:nvSpPr>
          <p:cNvPr id="8" name="Text Box 6"/>
          <p:cNvSpPr txBox="1">
            <a:spLocks noChangeArrowheads="1"/>
          </p:cNvSpPr>
          <p:nvPr/>
        </p:nvSpPr>
        <p:spPr bwMode="auto">
          <a:xfrm>
            <a:off x="1143030" y="3228135"/>
            <a:ext cx="10096470" cy="1569660"/>
          </a:xfrm>
          <a:prstGeom prst="rect">
            <a:avLst/>
          </a:prstGeom>
          <a:noFill/>
          <a:ln w="9525">
            <a:noFill/>
            <a:miter lim="800000"/>
            <a:headEnd/>
            <a:tailEnd/>
          </a:ln>
          <a:effectLst/>
        </p:spPr>
        <p:txBody>
          <a:bodyPr wrap="square">
            <a:spAutoFit/>
          </a:bodyPr>
          <a:lstStyle/>
          <a:p>
            <a:pPr marL="342900" indent="-342900">
              <a:buFontTx/>
              <a:buChar char="•"/>
            </a:pPr>
            <a:r>
              <a:rPr lang="en-US" sz="1600" dirty="0" err="1">
                <a:latin typeface="Bookman Old Style" pitchFamily="18" charset="0"/>
              </a:rPr>
              <a:t>Persamaan</a:t>
            </a:r>
            <a:r>
              <a:rPr lang="en-US" sz="1600" dirty="0">
                <a:latin typeface="Bookman Old Style" pitchFamily="18" charset="0"/>
              </a:rPr>
              <a:t> </a:t>
            </a:r>
            <a:r>
              <a:rPr lang="en-US" sz="1600" dirty="0" err="1">
                <a:latin typeface="Bookman Old Style" pitchFamily="18" charset="0"/>
              </a:rPr>
              <a:t>keempat</a:t>
            </a:r>
            <a:r>
              <a:rPr lang="en-US" sz="1600" dirty="0">
                <a:latin typeface="Bookman Old Style" pitchFamily="18" charset="0"/>
              </a:rPr>
              <a:t>  Maxwell di </a:t>
            </a:r>
            <a:r>
              <a:rPr lang="en-US" sz="1600" dirty="0" err="1">
                <a:latin typeface="Bookman Old Style" pitchFamily="18" charset="0"/>
              </a:rPr>
              <a:t>atas</a:t>
            </a:r>
            <a:r>
              <a:rPr lang="en-US" sz="1600" dirty="0">
                <a:latin typeface="Bookman Old Style" pitchFamily="18" charset="0"/>
              </a:rPr>
              <a:t> </a:t>
            </a:r>
            <a:r>
              <a:rPr lang="en-US" sz="1600" dirty="0" err="1">
                <a:latin typeface="Bookman Old Style" pitchFamily="18" charset="0"/>
              </a:rPr>
              <a:t>menjelaskan</a:t>
            </a:r>
            <a:r>
              <a:rPr lang="en-US" sz="1600" dirty="0">
                <a:latin typeface="Bookman Old Style" pitchFamily="18" charset="0"/>
              </a:rPr>
              <a:t> </a:t>
            </a:r>
            <a:r>
              <a:rPr lang="en-US" sz="1600" dirty="0" err="1">
                <a:latin typeface="Bookman Old Style" pitchFamily="18" charset="0"/>
              </a:rPr>
              <a:t>bahwa</a:t>
            </a:r>
            <a:r>
              <a:rPr lang="en-US" sz="1600" dirty="0">
                <a:latin typeface="Bookman Old Style" pitchFamily="18" charset="0"/>
              </a:rPr>
              <a:t> </a:t>
            </a:r>
            <a:r>
              <a:rPr lang="en-US" sz="1600" b="1" dirty="0" err="1">
                <a:latin typeface="Bookman Old Style" pitchFamily="18" charset="0"/>
              </a:rPr>
              <a:t>tidak</a:t>
            </a:r>
            <a:r>
              <a:rPr lang="en-US" sz="1600" b="1" dirty="0">
                <a:latin typeface="Bookman Old Style" pitchFamily="18" charset="0"/>
              </a:rPr>
              <a:t> </a:t>
            </a:r>
            <a:r>
              <a:rPr lang="en-US" sz="1600" b="1" dirty="0" err="1">
                <a:latin typeface="Bookman Old Style" pitchFamily="18" charset="0"/>
              </a:rPr>
              <a:t>ada</a:t>
            </a:r>
            <a:r>
              <a:rPr lang="en-US" sz="1600" b="1" dirty="0">
                <a:latin typeface="Bookman Old Style" pitchFamily="18" charset="0"/>
              </a:rPr>
              <a:t> yang </a:t>
            </a:r>
            <a:r>
              <a:rPr lang="en-US" sz="1600" b="1" dirty="0" err="1">
                <a:latin typeface="Bookman Old Style" pitchFamily="18" charset="0"/>
              </a:rPr>
              <a:t>dinamakan</a:t>
            </a:r>
            <a:r>
              <a:rPr lang="en-US" sz="1600" b="1" dirty="0">
                <a:latin typeface="Bookman Old Style" pitchFamily="18" charset="0"/>
              </a:rPr>
              <a:t> </a:t>
            </a:r>
            <a:r>
              <a:rPr lang="en-US" sz="1600" b="1" dirty="0" err="1">
                <a:latin typeface="Bookman Old Style" pitchFamily="18" charset="0"/>
              </a:rPr>
              <a:t>muatan</a:t>
            </a:r>
            <a:r>
              <a:rPr lang="en-US" sz="1600" b="1" dirty="0">
                <a:latin typeface="Bookman Old Style" pitchFamily="18" charset="0"/>
              </a:rPr>
              <a:t> </a:t>
            </a:r>
            <a:r>
              <a:rPr lang="en-US" sz="1600" b="1" dirty="0" err="1">
                <a:latin typeface="Bookman Old Style" pitchFamily="18" charset="0"/>
              </a:rPr>
              <a:t>magnetik</a:t>
            </a:r>
            <a:r>
              <a:rPr lang="en-US" sz="1600" dirty="0">
                <a:latin typeface="Bookman Old Style" pitchFamily="18" charset="0"/>
              </a:rPr>
              <a:t> </a:t>
            </a:r>
            <a:r>
              <a:rPr lang="en-US" sz="1600" dirty="0" err="1">
                <a:latin typeface="Bookman Old Style" pitchFamily="18" charset="0"/>
              </a:rPr>
              <a:t>sebagai</a:t>
            </a:r>
            <a:r>
              <a:rPr lang="en-US" sz="1600" dirty="0">
                <a:latin typeface="Bookman Old Style" pitchFamily="18" charset="0"/>
              </a:rPr>
              <a:t> </a:t>
            </a:r>
            <a:r>
              <a:rPr lang="en-US" sz="1600" dirty="0" err="1">
                <a:latin typeface="Bookman Old Style" pitchFamily="18" charset="0"/>
              </a:rPr>
              <a:t>sumber</a:t>
            </a:r>
            <a:r>
              <a:rPr lang="en-US" sz="1600" dirty="0">
                <a:latin typeface="Bookman Old Style" pitchFamily="18" charset="0"/>
              </a:rPr>
              <a:t> </a:t>
            </a:r>
            <a:r>
              <a:rPr lang="en-US" sz="1600" dirty="0" err="1">
                <a:latin typeface="Bookman Old Style" pitchFamily="18" charset="0"/>
              </a:rPr>
              <a:t>medan</a:t>
            </a:r>
            <a:r>
              <a:rPr lang="en-US" sz="1600" dirty="0">
                <a:latin typeface="Bookman Old Style" pitchFamily="18" charset="0"/>
              </a:rPr>
              <a:t> </a:t>
            </a:r>
            <a:r>
              <a:rPr lang="en-US" sz="1600" dirty="0" err="1">
                <a:latin typeface="Bookman Old Style" pitchFamily="18" charset="0"/>
              </a:rPr>
              <a:t>magnetik</a:t>
            </a:r>
            <a:r>
              <a:rPr lang="en-US" sz="1600" dirty="0">
                <a:latin typeface="Bookman Old Style" pitchFamily="18" charset="0"/>
              </a:rPr>
              <a:t>.  </a:t>
            </a:r>
            <a:r>
              <a:rPr lang="en-US" sz="1600" dirty="0" err="1">
                <a:latin typeface="Bookman Old Style" pitchFamily="18" charset="0"/>
              </a:rPr>
              <a:t>Adapun</a:t>
            </a:r>
            <a:r>
              <a:rPr lang="en-US" sz="1600" dirty="0">
                <a:latin typeface="Bookman Old Style" pitchFamily="18" charset="0"/>
              </a:rPr>
              <a:t> </a:t>
            </a:r>
            <a:r>
              <a:rPr lang="en-US" sz="1600" dirty="0" err="1">
                <a:latin typeface="Bookman Old Style" pitchFamily="18" charset="0"/>
              </a:rPr>
              <a:t>muatan</a:t>
            </a:r>
            <a:r>
              <a:rPr lang="en-US" sz="1600" dirty="0">
                <a:latin typeface="Bookman Old Style" pitchFamily="18" charset="0"/>
              </a:rPr>
              <a:t> </a:t>
            </a:r>
            <a:r>
              <a:rPr lang="en-US" sz="1600" dirty="0" err="1">
                <a:latin typeface="Bookman Old Style" pitchFamily="18" charset="0"/>
              </a:rPr>
              <a:t>listrik</a:t>
            </a:r>
            <a:r>
              <a:rPr lang="en-US" sz="1600" dirty="0">
                <a:latin typeface="Bookman Old Style" pitchFamily="18" charset="0"/>
              </a:rPr>
              <a:t> </a:t>
            </a:r>
            <a:r>
              <a:rPr lang="en-US" sz="1600" dirty="0" err="1">
                <a:latin typeface="Bookman Old Style" pitchFamily="18" charset="0"/>
              </a:rPr>
              <a:t>hanyalah</a:t>
            </a:r>
            <a:r>
              <a:rPr lang="en-US" sz="1600" dirty="0">
                <a:latin typeface="Bookman Old Style" pitchFamily="18" charset="0"/>
              </a:rPr>
              <a:t> </a:t>
            </a:r>
            <a:r>
              <a:rPr lang="en-US" sz="1600" dirty="0" err="1">
                <a:latin typeface="Bookman Old Style" pitchFamily="18" charset="0"/>
              </a:rPr>
              <a:t>akan</a:t>
            </a:r>
            <a:r>
              <a:rPr lang="en-US" sz="1600" dirty="0">
                <a:latin typeface="Bookman Old Style" pitchFamily="18" charset="0"/>
              </a:rPr>
              <a:t> </a:t>
            </a:r>
            <a:r>
              <a:rPr lang="en-US" sz="1600" dirty="0" err="1">
                <a:latin typeface="Bookman Old Style" pitchFamily="18" charset="0"/>
              </a:rPr>
              <a:t>menghasilkan</a:t>
            </a:r>
            <a:r>
              <a:rPr lang="en-US" sz="1600" dirty="0">
                <a:latin typeface="Bookman Old Style" pitchFamily="18" charset="0"/>
              </a:rPr>
              <a:t> </a:t>
            </a:r>
            <a:r>
              <a:rPr lang="en-US" sz="1600" dirty="0" err="1">
                <a:latin typeface="Bookman Old Style" pitchFamily="18" charset="0"/>
              </a:rPr>
              <a:t>medan</a:t>
            </a:r>
            <a:r>
              <a:rPr lang="en-US" sz="1600" dirty="0">
                <a:latin typeface="Bookman Old Style" pitchFamily="18" charset="0"/>
              </a:rPr>
              <a:t> </a:t>
            </a:r>
            <a:r>
              <a:rPr lang="en-US" sz="1600" dirty="0" err="1">
                <a:latin typeface="Bookman Old Style" pitchFamily="18" charset="0"/>
              </a:rPr>
              <a:t>listrik</a:t>
            </a:r>
            <a:r>
              <a:rPr lang="en-US" sz="1600" dirty="0">
                <a:latin typeface="Bookman Old Style" pitchFamily="18" charset="0"/>
              </a:rPr>
              <a:t>. </a:t>
            </a:r>
          </a:p>
          <a:p>
            <a:pPr marL="342900" indent="-342900">
              <a:buFontTx/>
              <a:buChar char="•"/>
            </a:pPr>
            <a:r>
              <a:rPr lang="en-US" sz="1600" dirty="0">
                <a:latin typeface="Bookman Old Style" pitchFamily="18" charset="0"/>
              </a:rPr>
              <a:t>Medan </a:t>
            </a:r>
            <a:r>
              <a:rPr lang="en-US" sz="1600" dirty="0" err="1">
                <a:latin typeface="Bookman Old Style" pitchFamily="18" charset="0"/>
              </a:rPr>
              <a:t>magnetik</a:t>
            </a:r>
            <a:r>
              <a:rPr lang="en-US" sz="1600" dirty="0">
                <a:latin typeface="Bookman Old Style" pitchFamily="18" charset="0"/>
              </a:rPr>
              <a:t> </a:t>
            </a:r>
            <a:r>
              <a:rPr lang="en-US" sz="1600" dirty="0" err="1">
                <a:latin typeface="Bookman Old Style" pitchFamily="18" charset="0"/>
              </a:rPr>
              <a:t>hanya</a:t>
            </a:r>
            <a:r>
              <a:rPr lang="en-US" sz="1600" dirty="0">
                <a:latin typeface="Bookman Old Style" pitchFamily="18" charset="0"/>
              </a:rPr>
              <a:t> </a:t>
            </a:r>
            <a:r>
              <a:rPr lang="en-US" sz="1600" dirty="0" err="1">
                <a:latin typeface="Bookman Old Style" pitchFamily="18" charset="0"/>
              </a:rPr>
              <a:t>dihasilkan</a:t>
            </a:r>
            <a:r>
              <a:rPr lang="en-US" sz="1600" dirty="0">
                <a:latin typeface="Bookman Old Style" pitchFamily="18" charset="0"/>
              </a:rPr>
              <a:t> </a:t>
            </a:r>
            <a:r>
              <a:rPr lang="en-US" sz="1600" dirty="0" err="1">
                <a:latin typeface="Bookman Old Style" pitchFamily="18" charset="0"/>
              </a:rPr>
              <a:t>oleh</a:t>
            </a:r>
            <a:r>
              <a:rPr lang="en-US" sz="1600" dirty="0">
                <a:latin typeface="Bookman Old Style" pitchFamily="18" charset="0"/>
              </a:rPr>
              <a:t> </a:t>
            </a:r>
            <a:r>
              <a:rPr lang="en-US" sz="1600" dirty="0" err="1">
                <a:latin typeface="Bookman Old Style" pitchFamily="18" charset="0"/>
              </a:rPr>
              <a:t>medan</a:t>
            </a:r>
            <a:r>
              <a:rPr lang="en-US" sz="1600" dirty="0">
                <a:latin typeface="Bookman Old Style" pitchFamily="18" charset="0"/>
              </a:rPr>
              <a:t> </a:t>
            </a:r>
            <a:r>
              <a:rPr lang="en-US" sz="1600" dirty="0" err="1">
                <a:latin typeface="Bookman Old Style" pitchFamily="18" charset="0"/>
              </a:rPr>
              <a:t>listrik</a:t>
            </a:r>
            <a:r>
              <a:rPr lang="en-US" sz="1600" dirty="0">
                <a:latin typeface="Bookman Old Style" pitchFamily="18" charset="0"/>
              </a:rPr>
              <a:t> yang </a:t>
            </a:r>
            <a:r>
              <a:rPr lang="en-US" sz="1600" dirty="0" err="1">
                <a:latin typeface="Bookman Old Style" pitchFamily="18" charset="0"/>
              </a:rPr>
              <a:t>berubah</a:t>
            </a:r>
            <a:r>
              <a:rPr lang="en-US" sz="1600" dirty="0">
                <a:latin typeface="Bookman Old Style" pitchFamily="18" charset="0"/>
              </a:rPr>
              <a:t> </a:t>
            </a:r>
            <a:r>
              <a:rPr lang="en-US" sz="1600" dirty="0" err="1">
                <a:latin typeface="Bookman Old Style" pitchFamily="18" charset="0"/>
              </a:rPr>
              <a:t>terhadap</a:t>
            </a:r>
            <a:r>
              <a:rPr lang="en-US" sz="1600" dirty="0">
                <a:latin typeface="Bookman Old Style" pitchFamily="18" charset="0"/>
              </a:rPr>
              <a:t> </a:t>
            </a:r>
            <a:r>
              <a:rPr lang="en-US" sz="1600" dirty="0" err="1">
                <a:latin typeface="Bookman Old Style" pitchFamily="18" charset="0"/>
              </a:rPr>
              <a:t>waktu</a:t>
            </a:r>
            <a:r>
              <a:rPr lang="en-US" sz="1600" dirty="0">
                <a:latin typeface="Bookman Old Style" pitchFamily="18" charset="0"/>
              </a:rPr>
              <a:t> </a:t>
            </a:r>
            <a:r>
              <a:rPr lang="en-US" sz="1600" dirty="0" err="1">
                <a:latin typeface="Bookman Old Style" pitchFamily="18" charset="0"/>
              </a:rPr>
              <a:t>atau</a:t>
            </a:r>
            <a:r>
              <a:rPr lang="en-US" sz="1600" dirty="0">
                <a:latin typeface="Bookman Old Style" pitchFamily="18" charset="0"/>
              </a:rPr>
              <a:t> </a:t>
            </a:r>
            <a:r>
              <a:rPr lang="en-US" sz="1600" dirty="0" err="1">
                <a:latin typeface="Bookman Old Style" pitchFamily="18" charset="0"/>
              </a:rPr>
              <a:t>dihasilkan</a:t>
            </a:r>
            <a:r>
              <a:rPr lang="en-US" sz="1600" dirty="0">
                <a:latin typeface="Bookman Old Style" pitchFamily="18" charset="0"/>
              </a:rPr>
              <a:t> </a:t>
            </a:r>
            <a:r>
              <a:rPr lang="en-US" sz="1600" dirty="0" err="1">
                <a:latin typeface="Bookman Old Style" pitchFamily="18" charset="0"/>
              </a:rPr>
              <a:t>oleh</a:t>
            </a:r>
            <a:r>
              <a:rPr lang="en-US" sz="1600" dirty="0">
                <a:latin typeface="Bookman Old Style" pitchFamily="18" charset="0"/>
              </a:rPr>
              <a:t> </a:t>
            </a:r>
            <a:r>
              <a:rPr lang="en-US" sz="1600" dirty="0" err="1">
                <a:latin typeface="Bookman Old Style" pitchFamily="18" charset="0"/>
              </a:rPr>
              <a:t>muatan</a:t>
            </a:r>
            <a:r>
              <a:rPr lang="en-US" sz="1600" dirty="0">
                <a:latin typeface="Bookman Old Style" pitchFamily="18" charset="0"/>
              </a:rPr>
              <a:t> </a:t>
            </a:r>
            <a:r>
              <a:rPr lang="en-US" sz="1600" dirty="0" err="1">
                <a:latin typeface="Bookman Old Style" pitchFamily="18" charset="0"/>
              </a:rPr>
              <a:t>listrik</a:t>
            </a:r>
            <a:r>
              <a:rPr lang="en-US" sz="1600" dirty="0">
                <a:latin typeface="Bookman Old Style" pitchFamily="18" charset="0"/>
              </a:rPr>
              <a:t> yang </a:t>
            </a:r>
            <a:r>
              <a:rPr lang="en-US" sz="1600" dirty="0" err="1">
                <a:latin typeface="Bookman Old Style" pitchFamily="18" charset="0"/>
              </a:rPr>
              <a:t>berubah</a:t>
            </a:r>
            <a:r>
              <a:rPr lang="en-US" sz="1600" dirty="0">
                <a:latin typeface="Bookman Old Style" pitchFamily="18" charset="0"/>
              </a:rPr>
              <a:t> </a:t>
            </a:r>
            <a:r>
              <a:rPr lang="en-US" sz="1600" dirty="0" err="1">
                <a:latin typeface="Bookman Old Style" pitchFamily="18" charset="0"/>
              </a:rPr>
              <a:t>terhadap</a:t>
            </a:r>
            <a:r>
              <a:rPr lang="en-US" sz="1600" dirty="0">
                <a:latin typeface="Bookman Old Style" pitchFamily="18" charset="0"/>
              </a:rPr>
              <a:t> </a:t>
            </a:r>
            <a:r>
              <a:rPr lang="en-US" sz="1600" dirty="0" err="1">
                <a:latin typeface="Bookman Old Style" pitchFamily="18" charset="0"/>
              </a:rPr>
              <a:t>waktu</a:t>
            </a:r>
            <a:r>
              <a:rPr lang="en-US" sz="1600" dirty="0">
                <a:latin typeface="Bookman Old Style" pitchFamily="18" charset="0"/>
              </a:rPr>
              <a:t> </a:t>
            </a:r>
            <a:r>
              <a:rPr lang="en-US" sz="1600" dirty="0" err="1">
                <a:latin typeface="Bookman Old Style" pitchFamily="18" charset="0"/>
              </a:rPr>
              <a:t>seperti</a:t>
            </a:r>
            <a:r>
              <a:rPr lang="en-US" sz="1600" dirty="0">
                <a:latin typeface="Bookman Old Style" pitchFamily="18" charset="0"/>
              </a:rPr>
              <a:t> yang </a:t>
            </a:r>
            <a:r>
              <a:rPr lang="en-US" sz="1600" dirty="0" err="1">
                <a:latin typeface="Bookman Old Style" pitchFamily="18" charset="0"/>
              </a:rPr>
              <a:t>dijelaskan</a:t>
            </a:r>
            <a:r>
              <a:rPr lang="en-US" sz="1600" dirty="0">
                <a:latin typeface="Bookman Old Style" pitchFamily="18" charset="0"/>
              </a:rPr>
              <a:t> </a:t>
            </a:r>
            <a:r>
              <a:rPr lang="en-US" sz="1600" dirty="0" err="1">
                <a:latin typeface="Bookman Old Style" pitchFamily="18" charset="0"/>
              </a:rPr>
              <a:t>dari</a:t>
            </a:r>
            <a:r>
              <a:rPr lang="en-US" sz="1600" dirty="0">
                <a:latin typeface="Bookman Old Style" pitchFamily="18" charset="0"/>
              </a:rPr>
              <a:t> </a:t>
            </a:r>
            <a:r>
              <a:rPr lang="en-US" sz="1600" dirty="0" err="1">
                <a:latin typeface="Bookman Old Style" pitchFamily="18" charset="0"/>
              </a:rPr>
              <a:t>Hukum</a:t>
            </a:r>
            <a:r>
              <a:rPr lang="en-US" sz="1600" dirty="0">
                <a:latin typeface="Bookman Old Style" pitchFamily="18" charset="0"/>
              </a:rPr>
              <a:t> Ampere. </a:t>
            </a:r>
          </a:p>
        </p:txBody>
      </p:sp>
      <p:sp>
        <p:nvSpPr>
          <p:cNvPr id="9" name="Text Box 8"/>
          <p:cNvSpPr txBox="1">
            <a:spLocks noChangeArrowheads="1"/>
          </p:cNvSpPr>
          <p:nvPr/>
        </p:nvSpPr>
        <p:spPr bwMode="auto">
          <a:xfrm>
            <a:off x="1112271" y="4858201"/>
            <a:ext cx="5288529" cy="535531"/>
          </a:xfrm>
          <a:prstGeom prst="rect">
            <a:avLst/>
          </a:prstGeom>
          <a:noFill/>
          <a:ln w="9525">
            <a:noFill/>
            <a:miter lim="800000"/>
            <a:headEnd/>
            <a:tailEnd/>
          </a:ln>
          <a:effectLst/>
        </p:spPr>
        <p:txBody>
          <a:bodyPr wrap="square">
            <a:spAutoFit/>
          </a:bodyPr>
          <a:lstStyle/>
          <a:p>
            <a:pPr>
              <a:lnSpc>
                <a:spcPct val="80000"/>
              </a:lnSpc>
              <a:spcBef>
                <a:spcPct val="50000"/>
              </a:spcBef>
            </a:pPr>
            <a:r>
              <a:rPr lang="en-US" b="1" dirty="0" err="1"/>
              <a:t>Dengan</a:t>
            </a:r>
            <a:r>
              <a:rPr lang="en-US" b="1" dirty="0"/>
              <a:t> </a:t>
            </a:r>
            <a:r>
              <a:rPr lang="en-US" b="1" dirty="0" err="1"/>
              <a:t>teorema</a:t>
            </a:r>
            <a:r>
              <a:rPr lang="en-US" b="1" dirty="0"/>
              <a:t> </a:t>
            </a:r>
            <a:r>
              <a:rPr lang="en-US" b="1" dirty="0" err="1"/>
              <a:t>divergensi</a:t>
            </a:r>
            <a:r>
              <a:rPr lang="en-US" b="1" dirty="0"/>
              <a:t>, </a:t>
            </a:r>
            <a:r>
              <a:rPr lang="en-US" b="1" dirty="0" err="1"/>
              <a:t>didapat</a:t>
            </a:r>
            <a:r>
              <a:rPr lang="en-US" b="1" dirty="0"/>
              <a:t> </a:t>
            </a:r>
            <a:r>
              <a:rPr lang="en-US" b="1" dirty="0" err="1"/>
              <a:t>bentuk</a:t>
            </a:r>
            <a:r>
              <a:rPr lang="en-US" b="1" dirty="0"/>
              <a:t> </a:t>
            </a:r>
            <a:r>
              <a:rPr lang="en-US" b="1" dirty="0" err="1"/>
              <a:t>titik</a:t>
            </a:r>
            <a:r>
              <a:rPr lang="en-US" b="1" dirty="0"/>
              <a:t> </a:t>
            </a:r>
            <a:r>
              <a:rPr lang="en-US" b="1" dirty="0" err="1"/>
              <a:t>Hukum</a:t>
            </a:r>
            <a:r>
              <a:rPr lang="en-US" b="1" dirty="0"/>
              <a:t> Gauss </a:t>
            </a:r>
            <a:r>
              <a:rPr lang="en-US" b="1" dirty="0" err="1"/>
              <a:t>untuk</a:t>
            </a:r>
            <a:r>
              <a:rPr lang="en-US" b="1" dirty="0"/>
              <a:t> </a:t>
            </a:r>
            <a:r>
              <a:rPr lang="en-US" b="1" dirty="0" err="1"/>
              <a:t>medan</a:t>
            </a:r>
            <a:r>
              <a:rPr lang="en-US" b="1" dirty="0"/>
              <a:t> magnet </a:t>
            </a:r>
            <a:r>
              <a:rPr lang="en-US" b="1" dirty="0" err="1"/>
              <a:t>sbb</a:t>
            </a:r>
            <a:r>
              <a:rPr lang="en-US" b="1" dirty="0"/>
              <a:t> :</a:t>
            </a:r>
          </a:p>
        </p:txBody>
      </p:sp>
      <p:graphicFrame>
        <p:nvGraphicFramePr>
          <p:cNvPr id="10" name="Object 9"/>
          <p:cNvGraphicFramePr>
            <a:graphicFrameLocks noChangeAspect="1"/>
          </p:cNvGraphicFramePr>
          <p:nvPr>
            <p:extLst>
              <p:ext uri="{D42A27DB-BD31-4B8C-83A1-F6EECF244321}">
                <p14:modId xmlns:p14="http://schemas.microsoft.com/office/powerpoint/2010/main" val="231854769"/>
              </p:ext>
            </p:extLst>
          </p:nvPr>
        </p:nvGraphicFramePr>
        <p:xfrm>
          <a:off x="4917033" y="5451410"/>
          <a:ext cx="1940967" cy="697175"/>
        </p:xfrm>
        <a:graphic>
          <a:graphicData uri="http://schemas.openxmlformats.org/presentationml/2006/ole">
            <mc:AlternateContent xmlns:mc="http://schemas.openxmlformats.org/markup-compatibility/2006">
              <mc:Choice xmlns:v="urn:schemas-microsoft-com:vml" Requires="v">
                <p:oleObj spid="_x0000_s31765" name="Equation" r:id="rId8" imgW="596880" imgH="215640" progId="Equation.3">
                  <p:embed/>
                </p:oleObj>
              </mc:Choice>
              <mc:Fallback>
                <p:oleObj name="Equation" r:id="rId8" imgW="5968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7033" y="5451410"/>
                        <a:ext cx="1940967" cy="697175"/>
                      </a:xfrm>
                      <a:prstGeom prst="rect">
                        <a:avLst/>
                      </a:prstGeom>
                      <a:solidFill>
                        <a:srgbClr val="FFFFCC"/>
                      </a:solidFill>
                      <a:ln w="9525">
                        <a:solidFill>
                          <a:schemeClr val="tx1"/>
                        </a:solidFill>
                        <a:miter lim="800000"/>
                        <a:headEnd/>
                        <a:tailEnd/>
                      </a:ln>
                      <a:effectLst>
                        <a:outerShdw dist="107763" dir="2700000" algn="ctr" rotWithShape="0">
                          <a:srgbClr val="808080"/>
                        </a:outerShdw>
                      </a:effectLst>
                    </p:spPr>
                  </p:pic>
                </p:oleObj>
              </mc:Fallback>
            </mc:AlternateContent>
          </a:graphicData>
        </a:graphic>
      </p:graphicFrame>
      <p:sp>
        <p:nvSpPr>
          <p:cNvPr id="11" name="Rectangle 10"/>
          <p:cNvSpPr/>
          <p:nvPr/>
        </p:nvSpPr>
        <p:spPr>
          <a:xfrm>
            <a:off x="7147642" y="4878981"/>
            <a:ext cx="3581400" cy="1200329"/>
          </a:xfrm>
          <a:prstGeom prst="rect">
            <a:avLst/>
          </a:prstGeom>
          <a:ln>
            <a:solidFill>
              <a:srgbClr val="00CC00"/>
            </a:solidFill>
          </a:ln>
        </p:spPr>
        <p:txBody>
          <a:bodyPr wrap="square">
            <a:spAutoFit/>
          </a:bodyPr>
          <a:lstStyle/>
          <a:p>
            <a:r>
              <a:rPr lang="id-ID" dirty="0"/>
              <a:t> </a:t>
            </a:r>
            <a:r>
              <a:rPr lang="en-US" dirty="0"/>
              <a:t>“</a:t>
            </a:r>
            <a:r>
              <a:rPr lang="en-US" i="1" dirty="0" err="1"/>
              <a:t>Aliran</a:t>
            </a:r>
            <a:r>
              <a:rPr lang="en-US" i="1" dirty="0"/>
              <a:t> </a:t>
            </a:r>
            <a:r>
              <a:rPr lang="en-US" i="1" dirty="0" err="1"/>
              <a:t>fluks</a:t>
            </a:r>
            <a:r>
              <a:rPr lang="en-US" i="1" dirty="0"/>
              <a:t> magnet </a:t>
            </a:r>
            <a:r>
              <a:rPr lang="en-US" i="1" dirty="0" err="1"/>
              <a:t>keluar</a:t>
            </a:r>
            <a:r>
              <a:rPr lang="en-US" i="1" dirty="0"/>
              <a:t> </a:t>
            </a:r>
            <a:r>
              <a:rPr lang="en-US" i="1" dirty="0" err="1"/>
              <a:t>netto</a:t>
            </a:r>
            <a:r>
              <a:rPr lang="en-US" i="1" dirty="0"/>
              <a:t> </a:t>
            </a:r>
            <a:r>
              <a:rPr lang="en-US" i="1" dirty="0" err="1"/>
              <a:t>pada</a:t>
            </a:r>
            <a:r>
              <a:rPr lang="en-US" i="1" dirty="0"/>
              <a:t> </a:t>
            </a:r>
            <a:r>
              <a:rPr lang="en-US" i="1" dirty="0" err="1"/>
              <a:t>suatu</a:t>
            </a:r>
            <a:r>
              <a:rPr lang="en-US" i="1" dirty="0"/>
              <a:t> </a:t>
            </a:r>
            <a:r>
              <a:rPr lang="en-US" i="1" dirty="0" err="1"/>
              <a:t>permukaan</a:t>
            </a:r>
            <a:r>
              <a:rPr lang="en-US" i="1" dirty="0"/>
              <a:t> </a:t>
            </a:r>
            <a:r>
              <a:rPr lang="en-US" i="1" dirty="0" err="1"/>
              <a:t>tertutup</a:t>
            </a:r>
            <a:r>
              <a:rPr lang="en-US" i="1" dirty="0"/>
              <a:t> </a:t>
            </a:r>
            <a:r>
              <a:rPr lang="en-US" i="1" dirty="0" err="1"/>
              <a:t>sangat</a:t>
            </a:r>
            <a:r>
              <a:rPr lang="en-US" i="1" dirty="0"/>
              <a:t> </a:t>
            </a:r>
            <a:r>
              <a:rPr lang="en-US" i="1" dirty="0" err="1"/>
              <a:t>kecil</a:t>
            </a:r>
            <a:r>
              <a:rPr lang="en-US" i="1" dirty="0"/>
              <a:t> </a:t>
            </a:r>
            <a:r>
              <a:rPr lang="en-US" i="1" dirty="0" err="1"/>
              <a:t>sebesar</a:t>
            </a:r>
            <a:r>
              <a:rPr lang="en-US" i="1" dirty="0"/>
              <a:t> </a:t>
            </a:r>
            <a:r>
              <a:rPr lang="en-US" i="1" dirty="0" err="1"/>
              <a:t>titik</a:t>
            </a:r>
            <a:r>
              <a:rPr lang="en-US" i="1" dirty="0"/>
              <a:t> </a:t>
            </a:r>
            <a:r>
              <a:rPr lang="en-US" i="1" dirty="0" err="1"/>
              <a:t>sama</a:t>
            </a:r>
            <a:r>
              <a:rPr lang="en-US" i="1" dirty="0"/>
              <a:t> </a:t>
            </a:r>
            <a:r>
              <a:rPr lang="en-US" i="1" dirty="0" err="1"/>
              <a:t>dengan</a:t>
            </a:r>
            <a:r>
              <a:rPr lang="en-US" i="1" dirty="0"/>
              <a:t> nol</a:t>
            </a:r>
            <a:r>
              <a:rPr lang="en-US" dirty="0"/>
              <a:t>.”</a:t>
            </a:r>
            <a:endParaRPr lang="id-ID" dirty="0"/>
          </a:p>
        </p:txBody>
      </p:sp>
    </p:spTree>
    <p:extLst>
      <p:ext uri="{BB962C8B-B14F-4D97-AF65-F5344CB8AC3E}">
        <p14:creationId xmlns:p14="http://schemas.microsoft.com/office/powerpoint/2010/main" val="1260692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PERSAMAAN MAXWELL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Text Box 2"/>
          <p:cNvSpPr txBox="1">
            <a:spLocks noChangeArrowheads="1"/>
          </p:cNvSpPr>
          <p:nvPr/>
        </p:nvSpPr>
        <p:spPr bwMode="auto">
          <a:xfrm>
            <a:off x="1129174" y="1780335"/>
            <a:ext cx="9982171" cy="400110"/>
          </a:xfrm>
          <a:prstGeom prst="rect">
            <a:avLst/>
          </a:prstGeom>
          <a:solidFill>
            <a:srgbClr val="66FF33">
              <a:alpha val="40000"/>
            </a:srgbClr>
          </a:solidFill>
          <a:ln w="9525">
            <a:noFill/>
            <a:miter lim="800000"/>
            <a:headEnd/>
            <a:tailEnd/>
          </a:ln>
          <a:effectLst/>
        </p:spPr>
        <p:txBody>
          <a:bodyPr wrap="square">
            <a:spAutoFit/>
          </a:bodyPr>
          <a:lstStyle/>
          <a:p>
            <a:pPr>
              <a:spcBef>
                <a:spcPct val="50000"/>
              </a:spcBef>
            </a:pPr>
            <a:r>
              <a:rPr lang="id-ID" sz="2000" b="1" dirty="0" smtClean="0">
                <a:solidFill>
                  <a:srgbClr val="0B02BE"/>
                </a:solidFill>
              </a:rPr>
              <a:t>Ringkasan</a:t>
            </a:r>
            <a:r>
              <a:rPr lang="en-US" sz="2000" b="1" dirty="0" smtClean="0">
                <a:solidFill>
                  <a:srgbClr val="0B02BE"/>
                </a:solidFill>
              </a:rPr>
              <a:t>…..</a:t>
            </a:r>
            <a:endParaRPr lang="en-US" sz="2000" b="1" dirty="0">
              <a:solidFill>
                <a:srgbClr val="0B02BE"/>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59634535"/>
              </p:ext>
            </p:extLst>
          </p:nvPr>
        </p:nvGraphicFramePr>
        <p:xfrm>
          <a:off x="563631" y="2734618"/>
          <a:ext cx="8995719" cy="2971800"/>
        </p:xfrm>
        <a:graphic>
          <a:graphicData uri="http://schemas.openxmlformats.org/presentationml/2006/ole">
            <mc:AlternateContent xmlns:mc="http://schemas.openxmlformats.org/markup-compatibility/2006">
              <mc:Choice xmlns:v="urn:schemas-microsoft-com:vml" Requires="v">
                <p:oleObj spid="_x0000_s32794" name="Document" r:id="rId7" imgW="6886285" imgH="2233706" progId="Word.Document.8">
                  <p:embed/>
                </p:oleObj>
              </mc:Choice>
              <mc:Fallback>
                <p:oleObj name="Document" r:id="rId7" imgW="6886285" imgH="2233706"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631" y="2734618"/>
                        <a:ext cx="8995719" cy="2971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4"/>
          <p:cNvSpPr txBox="1">
            <a:spLocks noChangeArrowheads="1"/>
          </p:cNvSpPr>
          <p:nvPr/>
        </p:nvSpPr>
        <p:spPr bwMode="auto">
          <a:xfrm>
            <a:off x="381000" y="2214445"/>
            <a:ext cx="10730346" cy="437043"/>
          </a:xfrm>
          <a:prstGeom prst="rect">
            <a:avLst/>
          </a:prstGeom>
          <a:noFill/>
          <a:ln w="9525">
            <a:noFill/>
            <a:miter lim="800000"/>
            <a:headEnd/>
            <a:tailEnd/>
          </a:ln>
          <a:effectLst/>
        </p:spPr>
        <p:txBody>
          <a:bodyPr wrap="square">
            <a:spAutoFit/>
          </a:bodyPr>
          <a:lstStyle/>
          <a:p>
            <a:pPr>
              <a:lnSpc>
                <a:spcPct val="80000"/>
              </a:lnSpc>
              <a:spcBef>
                <a:spcPct val="50000"/>
              </a:spcBef>
            </a:pPr>
            <a:r>
              <a:rPr lang="en-US" sz="2800" b="1" dirty="0" err="1"/>
              <a:t>Bentuk</a:t>
            </a:r>
            <a:r>
              <a:rPr lang="en-US" sz="2800" b="1" dirty="0"/>
              <a:t> Integral </a:t>
            </a:r>
            <a:r>
              <a:rPr lang="en-US" sz="2800" b="1" dirty="0" err="1"/>
              <a:t>dan</a:t>
            </a:r>
            <a:r>
              <a:rPr lang="en-US" sz="2800" b="1" dirty="0"/>
              <a:t> </a:t>
            </a:r>
            <a:r>
              <a:rPr lang="en-US" sz="2800" b="1" dirty="0" err="1"/>
              <a:t>Bentuk</a:t>
            </a:r>
            <a:r>
              <a:rPr lang="en-US" sz="2800" b="1" dirty="0"/>
              <a:t> </a:t>
            </a:r>
            <a:r>
              <a:rPr lang="en-US" sz="2800" b="1" dirty="0" smtClean="0"/>
              <a:t>Differential </a:t>
            </a:r>
            <a:r>
              <a:rPr lang="en-US" sz="2800" b="1" dirty="0" err="1"/>
              <a:t>Persamaan</a:t>
            </a:r>
            <a:r>
              <a:rPr lang="en-US" sz="2800" b="1" dirty="0"/>
              <a:t> Maxwell</a:t>
            </a:r>
          </a:p>
        </p:txBody>
      </p:sp>
      <p:sp>
        <p:nvSpPr>
          <p:cNvPr id="9" name="Text Box 5"/>
          <p:cNvSpPr txBox="1">
            <a:spLocks noChangeArrowheads="1"/>
          </p:cNvSpPr>
          <p:nvPr/>
        </p:nvSpPr>
        <p:spPr bwMode="auto">
          <a:xfrm>
            <a:off x="862459" y="5216267"/>
            <a:ext cx="5257800" cy="461665"/>
          </a:xfrm>
          <a:prstGeom prst="rect">
            <a:avLst/>
          </a:prstGeom>
          <a:noFill/>
          <a:ln w="9525">
            <a:noFill/>
            <a:miter lim="800000"/>
            <a:headEnd/>
            <a:tailEnd/>
          </a:ln>
          <a:effectLst/>
        </p:spPr>
        <p:txBody>
          <a:bodyPr>
            <a:spAutoFit/>
          </a:bodyPr>
          <a:lstStyle/>
          <a:p>
            <a:pPr>
              <a:spcBef>
                <a:spcPct val="50000"/>
              </a:spcBef>
            </a:pPr>
            <a:r>
              <a:rPr lang="en-US" sz="2400" b="1" dirty="0"/>
              <a:t>Persamaan</a:t>
            </a:r>
            <a:r>
              <a:rPr lang="en-US" sz="2400" b="1" baseline="30000" dirty="0"/>
              <a:t>2</a:t>
            </a:r>
            <a:r>
              <a:rPr lang="en-US" sz="2400" b="1" dirty="0"/>
              <a:t> </a:t>
            </a:r>
            <a:r>
              <a:rPr lang="en-US" sz="2400" b="1" dirty="0" err="1" smtClean="0"/>
              <a:t>Penghubung</a:t>
            </a:r>
            <a:r>
              <a:rPr lang="id-ID" sz="2400" b="1" dirty="0" smtClean="0"/>
              <a:t> :</a:t>
            </a:r>
            <a:endParaRPr lang="en-US" sz="2400" b="1" dirty="0"/>
          </a:p>
        </p:txBody>
      </p:sp>
      <p:graphicFrame>
        <p:nvGraphicFramePr>
          <p:cNvPr id="10" name="Object 6"/>
          <p:cNvGraphicFramePr>
            <a:graphicFrameLocks noChangeAspect="1"/>
          </p:cNvGraphicFramePr>
          <p:nvPr>
            <p:extLst>
              <p:ext uri="{D42A27DB-BD31-4B8C-83A1-F6EECF244321}">
                <p14:modId xmlns:p14="http://schemas.microsoft.com/office/powerpoint/2010/main" val="8525268"/>
              </p:ext>
            </p:extLst>
          </p:nvPr>
        </p:nvGraphicFramePr>
        <p:xfrm>
          <a:off x="4648200" y="5447099"/>
          <a:ext cx="1295400" cy="590550"/>
        </p:xfrm>
        <a:graphic>
          <a:graphicData uri="http://schemas.openxmlformats.org/presentationml/2006/ole">
            <mc:AlternateContent xmlns:mc="http://schemas.openxmlformats.org/markup-compatibility/2006">
              <mc:Choice xmlns:v="urn:schemas-microsoft-com:vml" Requires="v">
                <p:oleObj spid="_x0000_s32795" name="Equation" r:id="rId9" imgW="469800" imgH="215640" progId="Equation.3">
                  <p:embed/>
                </p:oleObj>
              </mc:Choice>
              <mc:Fallback>
                <p:oleObj name="Equation" r:id="rId9" imgW="46980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5447099"/>
                        <a:ext cx="12954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432012938"/>
              </p:ext>
            </p:extLst>
          </p:nvPr>
        </p:nvGraphicFramePr>
        <p:xfrm>
          <a:off x="6352309" y="5447099"/>
          <a:ext cx="1360488" cy="660400"/>
        </p:xfrm>
        <a:graphic>
          <a:graphicData uri="http://schemas.openxmlformats.org/presentationml/2006/ole">
            <mc:AlternateContent xmlns:mc="http://schemas.openxmlformats.org/markup-compatibility/2006">
              <mc:Choice xmlns:v="urn:schemas-microsoft-com:vml" Requires="v">
                <p:oleObj spid="_x0000_s32796" name="Equation" r:id="rId11" imgW="495000" imgH="241200" progId="Equation.3">
                  <p:embed/>
                </p:oleObj>
              </mc:Choice>
              <mc:Fallback>
                <p:oleObj name="Equation" r:id="rId11" imgW="49500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2309" y="5447099"/>
                        <a:ext cx="1360488" cy="66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7477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Tanya Jawab</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pic>
        <p:nvPicPr>
          <p:cNvPr id="7" name="Picture 7" descr="MCj04344030000[1]"/>
          <p:cNvPicPr>
            <a:picLocks noChangeAspect="1" noChangeArrowheads="1"/>
          </p:cNvPicPr>
          <p:nvPr/>
        </p:nvPicPr>
        <p:blipFill>
          <a:blip r:embed="rId5"/>
          <a:srcRect/>
          <a:stretch>
            <a:fillRect/>
          </a:stretch>
        </p:blipFill>
        <p:spPr bwMode="auto">
          <a:xfrm>
            <a:off x="4980701" y="2528454"/>
            <a:ext cx="2085117" cy="2709874"/>
          </a:xfrm>
          <a:prstGeom prst="rect">
            <a:avLst/>
          </a:prstGeom>
          <a:noFill/>
        </p:spPr>
      </p:pic>
    </p:spTree>
    <p:extLst>
      <p:ext uri="{BB962C8B-B14F-4D97-AF65-F5344CB8AC3E}">
        <p14:creationId xmlns:p14="http://schemas.microsoft.com/office/powerpoint/2010/main" val="3897088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id-ID" sz="3600" dirty="0" smtClean="0"/>
          </a:p>
          <a:p>
            <a:pPr algn="ctr"/>
            <a:endParaRPr lang="id-ID" sz="3600" dirty="0"/>
          </a:p>
          <a:p>
            <a:pPr algn="ctr"/>
            <a:r>
              <a:rPr lang="id-ID" sz="3600" dirty="0" smtClean="0"/>
              <a:t>TERIMAKASIH</a:t>
            </a:r>
            <a:endParaRPr lang="id-ID" sz="3600" dirty="0"/>
          </a:p>
          <a:p>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Tree>
    <p:extLst>
      <p:ext uri="{BB962C8B-B14F-4D97-AF65-F5344CB8AC3E}">
        <p14:creationId xmlns:p14="http://schemas.microsoft.com/office/powerpoint/2010/main" val="20649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dirty="0" smtClean="0"/>
              <a:t>RAPAT MUATAN DAN TOTAL MUATAN</a:t>
            </a:r>
            <a:endParaRPr lang="id-ID" sz="4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900" y="2389044"/>
            <a:ext cx="22002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7265" y="1821885"/>
            <a:ext cx="3429000" cy="307777"/>
          </a:xfrm>
          <a:prstGeom prst="rect">
            <a:avLst/>
          </a:prstGeom>
          <a:solidFill>
            <a:srgbClr val="FF0000">
              <a:alpha val="18000"/>
            </a:srgbClr>
          </a:solidFill>
        </p:spPr>
        <p:txBody>
          <a:bodyPr wrap="square" rtlCol="0">
            <a:spAutoFit/>
          </a:bodyPr>
          <a:lstStyle/>
          <a:p>
            <a:r>
              <a:rPr lang="id-ID" sz="1400" b="1" dirty="0" smtClean="0">
                <a:latin typeface="Times New Roman" pitchFamily="18" charset="0"/>
                <a:cs typeface="Times New Roman" pitchFamily="18" charset="0"/>
              </a:rPr>
              <a:t>Rapat Muatan Volume </a:t>
            </a:r>
            <a:r>
              <a:rPr lang="id-ID" sz="1400" b="1" dirty="0" smtClean="0">
                <a:latin typeface="Times New Roman" pitchFamily="18" charset="0"/>
                <a:cs typeface="Times New Roman" pitchFamily="18" charset="0"/>
                <a:sym typeface="Wingdings" pitchFamily="2" charset="2"/>
              </a:rPr>
              <a:t> Coulumb/m</a:t>
            </a:r>
            <a:r>
              <a:rPr lang="id-ID" sz="1400" b="1" baseline="30000" dirty="0" smtClean="0">
                <a:latin typeface="Times New Roman" pitchFamily="18" charset="0"/>
                <a:cs typeface="Times New Roman" pitchFamily="18" charset="0"/>
                <a:sym typeface="Wingdings" pitchFamily="2" charset="2"/>
              </a:rPr>
              <a:t>3</a:t>
            </a:r>
            <a:endParaRPr lang="en-US" sz="1400" b="1" baseline="30000" dirty="0">
              <a:latin typeface="Times New Roman" pitchFamily="18" charset="0"/>
              <a:cs typeface="Times New Roman" pitchFamily="18" charset="0"/>
            </a:endParaRPr>
          </a:p>
        </p:txBody>
      </p:sp>
      <p:sp>
        <p:nvSpPr>
          <p:cNvPr id="12" name="TextBox 11"/>
          <p:cNvSpPr txBox="1"/>
          <p:nvPr/>
        </p:nvSpPr>
        <p:spPr>
          <a:xfrm>
            <a:off x="4516600" y="1837562"/>
            <a:ext cx="3505200" cy="307777"/>
          </a:xfrm>
          <a:prstGeom prst="rect">
            <a:avLst/>
          </a:prstGeom>
          <a:solidFill>
            <a:srgbClr val="FF0000">
              <a:alpha val="18000"/>
            </a:srgbClr>
          </a:solidFill>
        </p:spPr>
        <p:txBody>
          <a:bodyPr wrap="square" rtlCol="0">
            <a:spAutoFit/>
          </a:bodyPr>
          <a:lstStyle/>
          <a:p>
            <a:r>
              <a:rPr lang="id-ID" sz="1400" b="1" dirty="0" smtClean="0">
                <a:latin typeface="Times New Roman" pitchFamily="18" charset="0"/>
                <a:cs typeface="Times New Roman" pitchFamily="18" charset="0"/>
              </a:rPr>
              <a:t>Rapat Muatan Permukaan </a:t>
            </a:r>
            <a:r>
              <a:rPr lang="id-ID" sz="1400" b="1" dirty="0" smtClean="0">
                <a:latin typeface="Times New Roman" pitchFamily="18" charset="0"/>
                <a:cs typeface="Times New Roman" pitchFamily="18" charset="0"/>
                <a:sym typeface="Wingdings" pitchFamily="2" charset="2"/>
              </a:rPr>
              <a:t> Coulumb/m</a:t>
            </a:r>
            <a:r>
              <a:rPr lang="id-ID" sz="1400" b="1" baseline="30000" dirty="0">
                <a:latin typeface="Times New Roman" pitchFamily="18" charset="0"/>
                <a:cs typeface="Times New Roman" pitchFamily="18" charset="0"/>
                <a:sym typeface="Wingdings" pitchFamily="2" charset="2"/>
              </a:rPr>
              <a:t>2</a:t>
            </a:r>
            <a:endParaRPr lang="en-US" sz="1400" b="1" baseline="30000" dirty="0">
              <a:latin typeface="Times New Roman" pitchFamily="18" charset="0"/>
              <a:cs typeface="Times New Roman" pitchFamily="18" charset="0"/>
            </a:endParaRPr>
          </a:p>
        </p:txBody>
      </p:sp>
      <p:sp>
        <p:nvSpPr>
          <p:cNvPr id="13" name="TextBox 12"/>
          <p:cNvSpPr txBox="1"/>
          <p:nvPr/>
        </p:nvSpPr>
        <p:spPr>
          <a:xfrm>
            <a:off x="8579455" y="1852583"/>
            <a:ext cx="3505200" cy="307777"/>
          </a:xfrm>
          <a:prstGeom prst="rect">
            <a:avLst/>
          </a:prstGeom>
          <a:solidFill>
            <a:srgbClr val="FF0000">
              <a:alpha val="18000"/>
            </a:srgbClr>
          </a:solidFill>
        </p:spPr>
        <p:txBody>
          <a:bodyPr wrap="square" rtlCol="0">
            <a:spAutoFit/>
          </a:bodyPr>
          <a:lstStyle/>
          <a:p>
            <a:r>
              <a:rPr lang="id-ID" sz="1400" b="1" dirty="0" smtClean="0">
                <a:latin typeface="Times New Roman" pitchFamily="18" charset="0"/>
                <a:cs typeface="Times New Roman" pitchFamily="18" charset="0"/>
              </a:rPr>
              <a:t>Rapat Muatan Garis </a:t>
            </a:r>
            <a:r>
              <a:rPr lang="id-ID" sz="1400" b="1" dirty="0" smtClean="0">
                <a:latin typeface="Times New Roman" pitchFamily="18" charset="0"/>
                <a:cs typeface="Times New Roman" pitchFamily="18" charset="0"/>
                <a:sym typeface="Wingdings" pitchFamily="2" charset="2"/>
              </a:rPr>
              <a:t> Coulumb/m</a:t>
            </a:r>
            <a:endParaRPr lang="en-US" sz="1400" b="1" baseline="30000" dirty="0">
              <a:latin typeface="Times New Roman" pitchFamily="18" charset="0"/>
              <a:cs typeface="Times New Roman" pitchFamily="18" charset="0"/>
            </a:endParaRPr>
          </a:p>
        </p:txBody>
      </p:sp>
      <p:cxnSp>
        <p:nvCxnSpPr>
          <p:cNvPr id="8" name="Straight Connector 7"/>
          <p:cNvCxnSpPr/>
          <p:nvPr/>
        </p:nvCxnSpPr>
        <p:spPr>
          <a:xfrm>
            <a:off x="4197927" y="1852583"/>
            <a:ext cx="0" cy="4257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37433" y="1852583"/>
            <a:ext cx="0" cy="4257272"/>
          </a:xfrm>
          <a:prstGeom prst="line">
            <a:avLst/>
          </a:prstGeom>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5862" y="2389044"/>
            <a:ext cx="22002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7870" y="2264348"/>
            <a:ext cx="1879035" cy="185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1177317019"/>
              </p:ext>
            </p:extLst>
          </p:nvPr>
        </p:nvGraphicFramePr>
        <p:xfrm>
          <a:off x="141877" y="3710879"/>
          <a:ext cx="3903663" cy="684212"/>
        </p:xfrm>
        <a:graphic>
          <a:graphicData uri="http://schemas.openxmlformats.org/presentationml/2006/ole">
            <mc:AlternateContent xmlns:mc="http://schemas.openxmlformats.org/markup-compatibility/2006">
              <mc:Choice xmlns:v="urn:schemas-microsoft-com:vml" Requires="v">
                <p:oleObj spid="_x0000_s1221" name="Equation" r:id="rId9" imgW="2311200" imgH="393480" progId="Equation.3">
                  <p:embed/>
                </p:oleObj>
              </mc:Choice>
              <mc:Fallback>
                <p:oleObj name="Equation" r:id="rId9" imgW="2311200" imgH="393480" progId="Equation.3">
                  <p:embed/>
                  <p:pic>
                    <p:nvPicPr>
                      <p:cNvPr id="0" name="Object 6"/>
                      <p:cNvPicPr>
                        <a:picLocks noChangeAspect="1" noChangeArrowheads="1"/>
                      </p:cNvPicPr>
                      <p:nvPr/>
                    </p:nvPicPr>
                    <p:blipFill>
                      <a:blip r:embed="rId10"/>
                      <a:srcRect/>
                      <a:stretch>
                        <a:fillRect/>
                      </a:stretch>
                    </p:blipFill>
                    <p:spPr bwMode="auto">
                      <a:xfrm>
                        <a:off x="141877" y="3710879"/>
                        <a:ext cx="3903663" cy="684212"/>
                      </a:xfrm>
                      <a:prstGeom prst="rect">
                        <a:avLst/>
                      </a:prstGeom>
                      <a:noFill/>
                      <a:ln w="9525">
                        <a:solidFill>
                          <a:srgbClr val="00B050"/>
                        </a:solidFill>
                        <a:miter lim="800000"/>
                        <a:headEnd/>
                        <a:tailEnd/>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214159"/>
              </p:ext>
            </p:extLst>
          </p:nvPr>
        </p:nvGraphicFramePr>
        <p:xfrm>
          <a:off x="343765" y="4593365"/>
          <a:ext cx="3440113" cy="661988"/>
        </p:xfrm>
        <a:graphic>
          <a:graphicData uri="http://schemas.openxmlformats.org/presentationml/2006/ole">
            <mc:AlternateContent xmlns:mc="http://schemas.openxmlformats.org/markup-compatibility/2006">
              <mc:Choice xmlns:v="urn:schemas-microsoft-com:vml" Requires="v">
                <p:oleObj spid="_x0000_s1222" name="Equation" r:id="rId11" imgW="1815840" imgH="380880" progId="Equation.3">
                  <p:embed/>
                </p:oleObj>
              </mc:Choice>
              <mc:Fallback>
                <p:oleObj name="Equation" r:id="rId11" imgW="1815840" imgH="380880" progId="Equation.3">
                  <p:embed/>
                  <p:pic>
                    <p:nvPicPr>
                      <p:cNvPr id="0" name="Object 8"/>
                      <p:cNvPicPr>
                        <a:picLocks noChangeAspect="1" noChangeArrowheads="1"/>
                      </p:cNvPicPr>
                      <p:nvPr/>
                    </p:nvPicPr>
                    <p:blipFill>
                      <a:blip r:embed="rId12"/>
                      <a:srcRect/>
                      <a:stretch>
                        <a:fillRect/>
                      </a:stretch>
                    </p:blipFill>
                    <p:spPr bwMode="auto">
                      <a:xfrm>
                        <a:off x="343765" y="4593365"/>
                        <a:ext cx="3440113" cy="661988"/>
                      </a:xfrm>
                      <a:prstGeom prst="rect">
                        <a:avLst/>
                      </a:prstGeom>
                      <a:noFill/>
                      <a:ln w="9525">
                        <a:solidFill>
                          <a:srgbClr val="00B050"/>
                        </a:solidFill>
                        <a:miter lim="800000"/>
                        <a:headEnd/>
                        <a:tailEnd/>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05139491"/>
              </p:ext>
            </p:extLst>
          </p:nvPr>
        </p:nvGraphicFramePr>
        <p:xfrm>
          <a:off x="4297659" y="3781568"/>
          <a:ext cx="4042778" cy="654559"/>
        </p:xfrm>
        <a:graphic>
          <a:graphicData uri="http://schemas.openxmlformats.org/presentationml/2006/ole">
            <mc:AlternateContent xmlns:mc="http://schemas.openxmlformats.org/markup-compatibility/2006">
              <mc:Choice xmlns:v="urn:schemas-microsoft-com:vml" Requires="v">
                <p:oleObj spid="_x0000_s1223" name="Equation" r:id="rId13" imgW="2501640" imgH="393480" progId="Equation.3">
                  <p:embed/>
                </p:oleObj>
              </mc:Choice>
              <mc:Fallback>
                <p:oleObj name="Equation" r:id="rId13" imgW="2501640" imgH="393480" progId="Equation.3">
                  <p:embed/>
                  <p:pic>
                    <p:nvPicPr>
                      <p:cNvPr id="0" name="Object 8"/>
                      <p:cNvPicPr>
                        <a:picLocks noChangeAspect="1" noChangeArrowheads="1"/>
                      </p:cNvPicPr>
                      <p:nvPr/>
                    </p:nvPicPr>
                    <p:blipFill>
                      <a:blip r:embed="rId14"/>
                      <a:srcRect/>
                      <a:stretch>
                        <a:fillRect/>
                      </a:stretch>
                    </p:blipFill>
                    <p:spPr bwMode="auto">
                      <a:xfrm>
                        <a:off x="4297659" y="3781568"/>
                        <a:ext cx="4042778" cy="654559"/>
                      </a:xfrm>
                      <a:prstGeom prst="rect">
                        <a:avLst/>
                      </a:prstGeom>
                      <a:noFill/>
                      <a:ln w="9525">
                        <a:solidFill>
                          <a:srgbClr val="00B050"/>
                        </a:solidFill>
                        <a:miter lim="800000"/>
                        <a:headEnd/>
                        <a:tailEnd/>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29088948"/>
              </p:ext>
            </p:extLst>
          </p:nvPr>
        </p:nvGraphicFramePr>
        <p:xfrm>
          <a:off x="4451350" y="4589463"/>
          <a:ext cx="3367088" cy="661987"/>
        </p:xfrm>
        <a:graphic>
          <a:graphicData uri="http://schemas.openxmlformats.org/presentationml/2006/ole">
            <mc:AlternateContent xmlns:mc="http://schemas.openxmlformats.org/markup-compatibility/2006">
              <mc:Choice xmlns:v="urn:schemas-microsoft-com:vml" Requires="v">
                <p:oleObj spid="_x0000_s1224" name="Equation" r:id="rId15" imgW="1777680" imgH="380880" progId="Equation.3">
                  <p:embed/>
                </p:oleObj>
              </mc:Choice>
              <mc:Fallback>
                <p:oleObj name="Equation" r:id="rId15" imgW="1777680" imgH="380880" progId="Equation.3">
                  <p:embed/>
                  <p:pic>
                    <p:nvPicPr>
                      <p:cNvPr id="0" name="Object 9"/>
                      <p:cNvPicPr>
                        <a:picLocks noChangeAspect="1" noChangeArrowheads="1"/>
                      </p:cNvPicPr>
                      <p:nvPr/>
                    </p:nvPicPr>
                    <p:blipFill>
                      <a:blip r:embed="rId16"/>
                      <a:srcRect/>
                      <a:stretch>
                        <a:fillRect/>
                      </a:stretch>
                    </p:blipFill>
                    <p:spPr bwMode="auto">
                      <a:xfrm>
                        <a:off x="4451350" y="4589463"/>
                        <a:ext cx="3367088" cy="66198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533559989"/>
              </p:ext>
            </p:extLst>
          </p:nvPr>
        </p:nvGraphicFramePr>
        <p:xfrm>
          <a:off x="8583170" y="4286250"/>
          <a:ext cx="3427413" cy="654050"/>
        </p:xfrm>
        <a:graphic>
          <a:graphicData uri="http://schemas.openxmlformats.org/presentationml/2006/ole">
            <mc:AlternateContent xmlns:mc="http://schemas.openxmlformats.org/markup-compatibility/2006">
              <mc:Choice xmlns:v="urn:schemas-microsoft-com:vml" Requires="v">
                <p:oleObj spid="_x0000_s1225" name="Equation" r:id="rId17" imgW="2120760" imgH="393480" progId="Equation.3">
                  <p:embed/>
                </p:oleObj>
              </mc:Choice>
              <mc:Fallback>
                <p:oleObj name="Equation" r:id="rId17" imgW="2120760" imgH="393480" progId="Equation.3">
                  <p:embed/>
                  <p:pic>
                    <p:nvPicPr>
                      <p:cNvPr id="0" name="Object 13"/>
                      <p:cNvPicPr>
                        <a:picLocks noChangeAspect="1" noChangeArrowheads="1"/>
                      </p:cNvPicPr>
                      <p:nvPr/>
                    </p:nvPicPr>
                    <p:blipFill>
                      <a:blip r:embed="rId18"/>
                      <a:srcRect/>
                      <a:stretch>
                        <a:fillRect/>
                      </a:stretch>
                    </p:blipFill>
                    <p:spPr bwMode="auto">
                      <a:xfrm>
                        <a:off x="8583170" y="4286250"/>
                        <a:ext cx="3427413" cy="65405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77678836"/>
              </p:ext>
            </p:extLst>
          </p:nvPr>
        </p:nvGraphicFramePr>
        <p:xfrm>
          <a:off x="8753475" y="5141913"/>
          <a:ext cx="3198813" cy="661987"/>
        </p:xfrm>
        <a:graphic>
          <a:graphicData uri="http://schemas.openxmlformats.org/presentationml/2006/ole">
            <mc:AlternateContent xmlns:mc="http://schemas.openxmlformats.org/markup-compatibility/2006">
              <mc:Choice xmlns:v="urn:schemas-microsoft-com:vml" Requires="v">
                <p:oleObj spid="_x0000_s1226" name="Equation" r:id="rId19" imgW="1688760" imgH="380880" progId="Equation.3">
                  <p:embed/>
                </p:oleObj>
              </mc:Choice>
              <mc:Fallback>
                <p:oleObj name="Equation" r:id="rId19" imgW="1688760" imgH="380880" progId="Equation.3">
                  <p:embed/>
                  <p:pic>
                    <p:nvPicPr>
                      <p:cNvPr id="0" name="Object 14"/>
                      <p:cNvPicPr>
                        <a:picLocks noChangeAspect="1" noChangeArrowheads="1"/>
                      </p:cNvPicPr>
                      <p:nvPr/>
                    </p:nvPicPr>
                    <p:blipFill>
                      <a:blip r:embed="rId20"/>
                      <a:srcRect/>
                      <a:stretch>
                        <a:fillRect/>
                      </a:stretch>
                    </p:blipFill>
                    <p:spPr bwMode="auto">
                      <a:xfrm>
                        <a:off x="8753475" y="5141913"/>
                        <a:ext cx="3198813" cy="66198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190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ARUS LISTRIK</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8" name="Content Placeholder 2"/>
          <p:cNvSpPr>
            <a:spLocks noGrp="1"/>
          </p:cNvSpPr>
          <p:nvPr>
            <p:ph idx="1"/>
          </p:nvPr>
        </p:nvSpPr>
        <p:spPr>
          <a:xfrm>
            <a:off x="5015346" y="1953491"/>
            <a:ext cx="6968836" cy="637310"/>
          </a:xfrm>
        </p:spPr>
        <p:txBody>
          <a:bodyPr>
            <a:normAutofit/>
          </a:bodyPr>
          <a:lstStyle/>
          <a:p>
            <a:pPr marL="366713" indent="-366713">
              <a:buClrTx/>
              <a:buFont typeface="Wingdings" pitchFamily="2" charset="2"/>
              <a:buChar char="q"/>
            </a:pPr>
            <a:r>
              <a:rPr lang="id-ID" sz="2800" dirty="0" smtClean="0">
                <a:solidFill>
                  <a:srgbClr val="1B047C"/>
                </a:solidFill>
                <a:latin typeface="Times New Roman" pitchFamily="18" charset="0"/>
                <a:cs typeface="Times New Roman" pitchFamily="18" charset="0"/>
              </a:rPr>
              <a:t>Arus Listrik 1 Ampere </a:t>
            </a:r>
            <a:r>
              <a:rPr lang="id-ID" sz="2800" dirty="0" smtClean="0">
                <a:latin typeface="Times New Roman" pitchFamily="18" charset="0"/>
                <a:cs typeface="Times New Roman" pitchFamily="18" charset="0"/>
                <a:sym typeface="Wingdings" pitchFamily="2" charset="2"/>
              </a:rPr>
              <a:t> apakah artinya??</a:t>
            </a:r>
            <a:endParaRPr lang="id-ID" sz="2800" dirty="0">
              <a:latin typeface="Times New Roman" pitchFamily="18" charset="0"/>
              <a:cs typeface="Times New Roman" pitchFamily="18" charset="0"/>
              <a:sym typeface="Wingdings" pitchFamily="2" charset="2"/>
            </a:endParaRPr>
          </a:p>
          <a:p>
            <a:pPr>
              <a:buClrTx/>
              <a:buFont typeface="Wingdings" pitchFamily="2" charset="2"/>
              <a:buChar char="q"/>
            </a:pPr>
            <a:endParaRPr lang="id-ID" sz="2800" dirty="0" smtClean="0">
              <a:latin typeface="Times New Roman" pitchFamily="18" charset="0"/>
              <a:cs typeface="Times New Roman" pitchFamily="18" charset="0"/>
              <a:sym typeface="Wingdings" pitchFamily="2" charset="2"/>
            </a:endParaRPr>
          </a:p>
          <a:p>
            <a:pPr>
              <a:buClrTx/>
              <a:buFont typeface="Wingdings" pitchFamily="2" charset="2"/>
              <a:buChar char="q"/>
            </a:pPr>
            <a:endParaRPr lang="id-ID" sz="2800" dirty="0">
              <a:latin typeface="Times New Roman" pitchFamily="18" charset="0"/>
              <a:cs typeface="Times New Roman" pitchFamily="18" charset="0"/>
              <a:sym typeface="Wingdings" pitchFamily="2" charset="2"/>
            </a:endParaRPr>
          </a:p>
          <a:p>
            <a:pPr>
              <a:buClrTx/>
              <a:buFont typeface="Wingdings" pitchFamily="2" charset="2"/>
              <a:buChar char="q"/>
            </a:pPr>
            <a:endParaRPr lang="id-ID" sz="2800" dirty="0">
              <a:latin typeface="Times New Roman" pitchFamily="18" charset="0"/>
              <a:cs typeface="Times New Roman" pitchFamily="18" charset="0"/>
              <a:sym typeface="Wingdings" pitchFamily="2" charset="2"/>
            </a:endParaRPr>
          </a:p>
          <a:p>
            <a:pPr>
              <a:buClrTx/>
              <a:buFont typeface="Wingdings" pitchFamily="2" charset="2"/>
              <a:buChar char="q"/>
            </a:pPr>
            <a:endParaRPr lang="id-ID" sz="2800" dirty="0" smtClean="0">
              <a:latin typeface="Times New Roman" pitchFamily="18" charset="0"/>
              <a:cs typeface="Times New Roman" pitchFamily="18" charset="0"/>
              <a:sym typeface="Wingdings" pitchFamily="2" charset="2"/>
            </a:endParaRPr>
          </a:p>
        </p:txBody>
      </p:sp>
      <p:sp>
        <p:nvSpPr>
          <p:cNvPr id="9" name="Rectangle 8"/>
          <p:cNvSpPr/>
          <p:nvPr/>
        </p:nvSpPr>
        <p:spPr>
          <a:xfrm>
            <a:off x="5410197" y="2425905"/>
            <a:ext cx="6172203" cy="830997"/>
          </a:xfrm>
          <a:prstGeom prst="rect">
            <a:avLst/>
          </a:prstGeom>
        </p:spPr>
        <p:txBody>
          <a:bodyPr wrap="square">
            <a:spAutoFit/>
          </a:bodyPr>
          <a:lstStyle/>
          <a:p>
            <a:r>
              <a:rPr lang="id-ID" sz="2400" dirty="0">
                <a:latin typeface="Times New Roman" pitchFamily="18" charset="0"/>
                <a:cs typeface="Times New Roman" pitchFamily="18" charset="0"/>
                <a:sym typeface="Wingdings" pitchFamily="2" charset="2"/>
              </a:rPr>
              <a:t>Artinya </a:t>
            </a:r>
            <a:r>
              <a:rPr lang="id-ID" sz="2400" dirty="0" smtClean="0">
                <a:latin typeface="Times New Roman" pitchFamily="18" charset="0"/>
                <a:cs typeface="Times New Roman" pitchFamily="18" charset="0"/>
                <a:sym typeface="Wingdings" pitchFamily="2" charset="2"/>
              </a:rPr>
              <a:t> </a:t>
            </a:r>
            <a:r>
              <a:rPr lang="id-ID" sz="2400" dirty="0">
                <a:latin typeface="Times New Roman" pitchFamily="18" charset="0"/>
                <a:cs typeface="Times New Roman" pitchFamily="18" charset="0"/>
                <a:sym typeface="Wingdings" pitchFamily="2" charset="2"/>
              </a:rPr>
              <a:t>rata-rata </a:t>
            </a:r>
            <a:r>
              <a:rPr lang="id-ID" sz="2400" dirty="0" smtClean="0">
                <a:latin typeface="Times New Roman" pitchFamily="18" charset="0"/>
                <a:cs typeface="Times New Roman" pitchFamily="18" charset="0"/>
                <a:sym typeface="Wingdings" pitchFamily="2" charset="2"/>
              </a:rPr>
              <a:t>total aliran </a:t>
            </a:r>
            <a:r>
              <a:rPr lang="id-ID" sz="2400" dirty="0">
                <a:latin typeface="Times New Roman" pitchFamily="18" charset="0"/>
                <a:cs typeface="Times New Roman" pitchFamily="18" charset="0"/>
                <a:sym typeface="Wingdings" pitchFamily="2" charset="2"/>
              </a:rPr>
              <a:t>muatan </a:t>
            </a:r>
            <a:r>
              <a:rPr lang="id-ID" sz="2400" dirty="0" smtClean="0">
                <a:latin typeface="Times New Roman" pitchFamily="18" charset="0"/>
                <a:cs typeface="Times New Roman" pitchFamily="18" charset="0"/>
                <a:sym typeface="Wingdings" pitchFamily="2" charset="2"/>
              </a:rPr>
              <a:t>Q adalah sebesar 1 Coloumb dalam waktu 1 second</a:t>
            </a:r>
            <a:endParaRPr lang="id-ID" sz="24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13" y="1894828"/>
            <a:ext cx="3973223" cy="174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326" y="4100941"/>
            <a:ext cx="2301096" cy="156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951" y="3948546"/>
            <a:ext cx="2163375" cy="146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a:xfrm>
            <a:off x="5013380" y="3650355"/>
            <a:ext cx="6917363" cy="22014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6713" indent="-366713">
              <a:buClrTx/>
              <a:buFont typeface="Wingdings" pitchFamily="2" charset="2"/>
              <a:buChar char="q"/>
            </a:pPr>
            <a:r>
              <a:rPr lang="id-ID" sz="2800" dirty="0" smtClean="0">
                <a:solidFill>
                  <a:srgbClr val="1E0074"/>
                </a:solidFill>
                <a:latin typeface="Times New Roman" pitchFamily="18" charset="0"/>
                <a:cs typeface="Times New Roman" pitchFamily="18" charset="0"/>
                <a:sym typeface="Wingdings" pitchFamily="2" charset="2"/>
              </a:rPr>
              <a:t>Arus listrik </a:t>
            </a:r>
            <a:r>
              <a:rPr lang="id-ID" sz="2400" dirty="0" smtClean="0">
                <a:latin typeface="Times New Roman" pitchFamily="18" charset="0"/>
                <a:cs typeface="Times New Roman" pitchFamily="18" charset="0"/>
                <a:sym typeface="Wingdings" pitchFamily="2" charset="2"/>
              </a:rPr>
              <a:t>dari gambar diatas mengalir dari kiri ke kanan   artinya </a:t>
            </a:r>
            <a:r>
              <a:rPr lang="id-ID" sz="2400" b="1" u="sng" dirty="0" smtClean="0">
                <a:latin typeface="Times New Roman" pitchFamily="18" charset="0"/>
                <a:cs typeface="Times New Roman" pitchFamily="18" charset="0"/>
                <a:sym typeface="Wingdings" pitchFamily="2" charset="2"/>
              </a:rPr>
              <a:t>total muatan positif disebelah kanan </a:t>
            </a:r>
            <a:r>
              <a:rPr lang="id-ID" sz="2400" dirty="0" smtClean="0">
                <a:latin typeface="Times New Roman" pitchFamily="18" charset="0"/>
                <a:cs typeface="Times New Roman" pitchFamily="18" charset="0"/>
                <a:sym typeface="Wingdings" pitchFamily="2" charset="2"/>
              </a:rPr>
              <a:t>dari permukaan S makin besar  seiring waktu  muatan negatif mengalir dari kanan ke kiri dan muatan positif mengalir dari kiri ke kanan</a:t>
            </a:r>
          </a:p>
          <a:p>
            <a:pPr>
              <a:buFont typeface="Wingdings" pitchFamily="2" charset="2"/>
              <a:buChar char="q"/>
            </a:pPr>
            <a:endParaRPr lang="id-ID" sz="2400" dirty="0" smtClean="0">
              <a:latin typeface="Times New Roman" pitchFamily="18" charset="0"/>
              <a:cs typeface="Times New Roman" pitchFamily="18" charset="0"/>
              <a:sym typeface="Wingdings" pitchFamily="2" charset="2"/>
            </a:endParaRPr>
          </a:p>
          <a:p>
            <a:pPr>
              <a:buFont typeface="Wingdings" pitchFamily="2" charset="2"/>
              <a:buChar char="q"/>
            </a:pPr>
            <a:endParaRPr lang="id-ID" sz="2400" dirty="0" smtClean="0">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2417028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RAPAT ARUS DAN ARUS TOTAL</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12" name="TextBox 11"/>
          <p:cNvSpPr txBox="1"/>
          <p:nvPr/>
        </p:nvSpPr>
        <p:spPr>
          <a:xfrm>
            <a:off x="1032190" y="1835740"/>
            <a:ext cx="3429000" cy="307777"/>
          </a:xfrm>
          <a:prstGeom prst="rect">
            <a:avLst/>
          </a:prstGeom>
          <a:solidFill>
            <a:srgbClr val="FF0000">
              <a:alpha val="18000"/>
            </a:srgbClr>
          </a:solidFill>
        </p:spPr>
        <p:txBody>
          <a:bodyPr wrap="square" rtlCol="0">
            <a:spAutoFit/>
          </a:bodyPr>
          <a:lstStyle/>
          <a:p>
            <a:r>
              <a:rPr lang="id-ID" sz="1400" b="1" dirty="0" smtClean="0">
                <a:latin typeface="Times New Roman" pitchFamily="18" charset="0"/>
                <a:cs typeface="Times New Roman" pitchFamily="18" charset="0"/>
              </a:rPr>
              <a:t>Rapat Arus Volume </a:t>
            </a:r>
            <a:r>
              <a:rPr lang="id-ID" sz="1400" b="1" dirty="0" smtClean="0">
                <a:latin typeface="Times New Roman" pitchFamily="18" charset="0"/>
                <a:cs typeface="Times New Roman" pitchFamily="18" charset="0"/>
                <a:sym typeface="Wingdings" pitchFamily="2" charset="2"/>
              </a:rPr>
              <a:t> Ampere/m</a:t>
            </a:r>
            <a:r>
              <a:rPr lang="id-ID" sz="1400" b="1" baseline="30000" dirty="0">
                <a:latin typeface="Times New Roman" pitchFamily="18" charset="0"/>
                <a:cs typeface="Times New Roman" pitchFamily="18" charset="0"/>
                <a:sym typeface="Wingdings" pitchFamily="2" charset="2"/>
              </a:rPr>
              <a:t>2</a:t>
            </a:r>
            <a:endParaRPr lang="en-US" sz="1400" b="1" baseline="30000" dirty="0">
              <a:latin typeface="Times New Roman" pitchFamily="18" charset="0"/>
              <a:cs typeface="Times New Roman" pitchFamily="18" charset="0"/>
            </a:endParaRPr>
          </a:p>
        </p:txBody>
      </p:sp>
      <p:sp>
        <p:nvSpPr>
          <p:cNvPr id="13" name="TextBox 12"/>
          <p:cNvSpPr txBox="1"/>
          <p:nvPr/>
        </p:nvSpPr>
        <p:spPr>
          <a:xfrm>
            <a:off x="6781800" y="1851417"/>
            <a:ext cx="3505200" cy="307777"/>
          </a:xfrm>
          <a:prstGeom prst="rect">
            <a:avLst/>
          </a:prstGeom>
          <a:solidFill>
            <a:srgbClr val="FF0000">
              <a:alpha val="18000"/>
            </a:srgbClr>
          </a:solidFill>
        </p:spPr>
        <p:txBody>
          <a:bodyPr wrap="square" rtlCol="0">
            <a:spAutoFit/>
          </a:bodyPr>
          <a:lstStyle/>
          <a:p>
            <a:r>
              <a:rPr lang="id-ID" sz="1400" b="1" dirty="0" smtClean="0">
                <a:latin typeface="Times New Roman" pitchFamily="18" charset="0"/>
                <a:cs typeface="Times New Roman" pitchFamily="18" charset="0"/>
              </a:rPr>
              <a:t>Rapat Arus Permukaan </a:t>
            </a:r>
            <a:r>
              <a:rPr lang="id-ID" sz="1400" b="1" dirty="0" smtClean="0">
                <a:latin typeface="Times New Roman" pitchFamily="18" charset="0"/>
                <a:cs typeface="Times New Roman" pitchFamily="18" charset="0"/>
                <a:sym typeface="Wingdings" pitchFamily="2" charset="2"/>
              </a:rPr>
              <a:t> Ampere/m</a:t>
            </a:r>
            <a:endParaRPr lang="en-US" sz="1400" b="1" baseline="30000" dirty="0">
              <a:latin typeface="Times New Roman" pitchFamily="18" charset="0"/>
              <a:cs typeface="Times New Roman" pitchFamily="18" charset="0"/>
            </a:endParaRPr>
          </a:p>
        </p:txBody>
      </p:sp>
      <p:cxnSp>
        <p:nvCxnSpPr>
          <p:cNvPr id="15" name="Straight Connector 14"/>
          <p:cNvCxnSpPr/>
          <p:nvPr/>
        </p:nvCxnSpPr>
        <p:spPr>
          <a:xfrm>
            <a:off x="5624945" y="1989628"/>
            <a:ext cx="0" cy="4257272"/>
          </a:xfrm>
          <a:prstGeom prst="line">
            <a:avLst/>
          </a:prstGeom>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515" y="2336652"/>
            <a:ext cx="34956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3919411181"/>
              </p:ext>
            </p:extLst>
          </p:nvPr>
        </p:nvGraphicFramePr>
        <p:xfrm>
          <a:off x="2009369" y="3101399"/>
          <a:ext cx="557212" cy="396875"/>
        </p:xfrm>
        <a:graphic>
          <a:graphicData uri="http://schemas.openxmlformats.org/presentationml/2006/ole">
            <mc:AlternateContent xmlns:mc="http://schemas.openxmlformats.org/markup-compatibility/2006">
              <mc:Choice xmlns:v="urn:schemas-microsoft-com:vml" Requires="v">
                <p:oleObj spid="_x0000_s3247" name="Equation" r:id="rId7" imgW="330120" imgH="228600" progId="Equation.3">
                  <p:embed/>
                </p:oleObj>
              </mc:Choice>
              <mc:Fallback>
                <p:oleObj name="Equation" r:id="rId7" imgW="330120" imgH="228600" progId="Equation.3">
                  <p:embed/>
                  <p:pic>
                    <p:nvPicPr>
                      <p:cNvPr id="0" name="Object 8"/>
                      <p:cNvPicPr>
                        <a:picLocks noChangeAspect="1" noChangeArrowheads="1"/>
                      </p:cNvPicPr>
                      <p:nvPr/>
                    </p:nvPicPr>
                    <p:blipFill>
                      <a:blip r:embed="rId8"/>
                      <a:srcRect/>
                      <a:stretch>
                        <a:fillRect/>
                      </a:stretch>
                    </p:blipFill>
                    <p:spPr bwMode="auto">
                      <a:xfrm>
                        <a:off x="2009369" y="3101399"/>
                        <a:ext cx="557212" cy="396875"/>
                      </a:xfrm>
                      <a:prstGeom prst="rect">
                        <a:avLst/>
                      </a:prstGeom>
                      <a:noFill/>
                      <a:ln w="9525">
                        <a:noFill/>
                        <a:miter lim="800000"/>
                        <a:headEnd/>
                        <a:tailEnd/>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1081462"/>
              </p:ext>
            </p:extLst>
          </p:nvPr>
        </p:nvGraphicFramePr>
        <p:xfrm>
          <a:off x="269875" y="4491038"/>
          <a:ext cx="4784725" cy="749300"/>
        </p:xfrm>
        <a:graphic>
          <a:graphicData uri="http://schemas.openxmlformats.org/presentationml/2006/ole">
            <mc:AlternateContent xmlns:mc="http://schemas.openxmlformats.org/markup-compatibility/2006">
              <mc:Choice xmlns:v="urn:schemas-microsoft-com:vml" Requires="v">
                <p:oleObj spid="_x0000_s3248" name="Equation" r:id="rId9" imgW="2831760" imgH="431640" progId="Equation.3">
                  <p:embed/>
                </p:oleObj>
              </mc:Choice>
              <mc:Fallback>
                <p:oleObj name="Equation" r:id="rId9" imgW="2831760" imgH="431640" progId="Equation.3">
                  <p:embed/>
                  <p:pic>
                    <p:nvPicPr>
                      <p:cNvPr id="0" name="Object 8"/>
                      <p:cNvPicPr>
                        <a:picLocks noChangeAspect="1" noChangeArrowheads="1"/>
                      </p:cNvPicPr>
                      <p:nvPr/>
                    </p:nvPicPr>
                    <p:blipFill>
                      <a:blip r:embed="rId10"/>
                      <a:srcRect/>
                      <a:stretch>
                        <a:fillRect/>
                      </a:stretch>
                    </p:blipFill>
                    <p:spPr bwMode="auto">
                      <a:xfrm>
                        <a:off x="269875" y="4491038"/>
                        <a:ext cx="4784725" cy="7493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26440745"/>
              </p:ext>
            </p:extLst>
          </p:nvPr>
        </p:nvGraphicFramePr>
        <p:xfrm>
          <a:off x="515658" y="5362143"/>
          <a:ext cx="4233862" cy="773112"/>
        </p:xfrm>
        <a:graphic>
          <a:graphicData uri="http://schemas.openxmlformats.org/presentationml/2006/ole">
            <mc:AlternateContent xmlns:mc="http://schemas.openxmlformats.org/markup-compatibility/2006">
              <mc:Choice xmlns:v="urn:schemas-microsoft-com:vml" Requires="v">
                <p:oleObj spid="_x0000_s3249" name="Equation" r:id="rId11" imgW="2234880" imgH="444240" progId="Equation.3">
                  <p:embed/>
                </p:oleObj>
              </mc:Choice>
              <mc:Fallback>
                <p:oleObj name="Equation" r:id="rId11" imgW="2234880" imgH="444240" progId="Equation.3">
                  <p:embed/>
                  <p:pic>
                    <p:nvPicPr>
                      <p:cNvPr id="0" name="Object 9"/>
                      <p:cNvPicPr>
                        <a:picLocks noChangeAspect="1" noChangeArrowheads="1"/>
                      </p:cNvPicPr>
                      <p:nvPr/>
                    </p:nvPicPr>
                    <p:blipFill>
                      <a:blip r:embed="rId12"/>
                      <a:srcRect/>
                      <a:stretch>
                        <a:fillRect/>
                      </a:stretch>
                    </p:blipFill>
                    <p:spPr bwMode="auto">
                      <a:xfrm>
                        <a:off x="515658" y="5362143"/>
                        <a:ext cx="4233862" cy="77311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8963" y="2336651"/>
            <a:ext cx="34956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3177567067"/>
              </p:ext>
            </p:extLst>
          </p:nvPr>
        </p:nvGraphicFramePr>
        <p:xfrm>
          <a:off x="7884108" y="3064300"/>
          <a:ext cx="557213" cy="396875"/>
        </p:xfrm>
        <a:graphic>
          <a:graphicData uri="http://schemas.openxmlformats.org/presentationml/2006/ole">
            <mc:AlternateContent xmlns:mc="http://schemas.openxmlformats.org/markup-compatibility/2006">
              <mc:Choice xmlns:v="urn:schemas-microsoft-com:vml" Requires="v">
                <p:oleObj spid="_x0000_s3250" name="Equation" r:id="rId14" imgW="330120" imgH="228600" progId="Equation.3">
                  <p:embed/>
                </p:oleObj>
              </mc:Choice>
              <mc:Fallback>
                <p:oleObj name="Equation" r:id="rId14" imgW="330120" imgH="228600" progId="Equation.3">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4108" y="3064300"/>
                        <a:ext cx="557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53345668"/>
              </p:ext>
            </p:extLst>
          </p:nvPr>
        </p:nvGraphicFramePr>
        <p:xfrm>
          <a:off x="6102350" y="4491038"/>
          <a:ext cx="5170488" cy="749300"/>
        </p:xfrm>
        <a:graphic>
          <a:graphicData uri="http://schemas.openxmlformats.org/presentationml/2006/ole">
            <mc:AlternateContent xmlns:mc="http://schemas.openxmlformats.org/markup-compatibility/2006">
              <mc:Choice xmlns:v="urn:schemas-microsoft-com:vml" Requires="v">
                <p:oleObj spid="_x0000_s3251" name="Equation" r:id="rId16" imgW="3060360" imgH="431640" progId="Equation.3">
                  <p:embed/>
                </p:oleObj>
              </mc:Choice>
              <mc:Fallback>
                <p:oleObj name="Equation" r:id="rId16" imgW="3060360" imgH="431640" progId="Equation.3">
                  <p:embed/>
                  <p:pic>
                    <p:nvPicPr>
                      <p:cNvPr id="0" name="Object 9"/>
                      <p:cNvPicPr>
                        <a:picLocks noChangeAspect="1" noChangeArrowheads="1"/>
                      </p:cNvPicPr>
                      <p:nvPr/>
                    </p:nvPicPr>
                    <p:blipFill>
                      <a:blip r:embed="rId17"/>
                      <a:srcRect/>
                      <a:stretch>
                        <a:fillRect/>
                      </a:stretch>
                    </p:blipFill>
                    <p:spPr bwMode="auto">
                      <a:xfrm>
                        <a:off x="6102350" y="4491038"/>
                        <a:ext cx="5170488" cy="7493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25993141"/>
              </p:ext>
            </p:extLst>
          </p:nvPr>
        </p:nvGraphicFramePr>
        <p:xfrm>
          <a:off x="6559840" y="5348288"/>
          <a:ext cx="4137025" cy="773112"/>
        </p:xfrm>
        <a:graphic>
          <a:graphicData uri="http://schemas.openxmlformats.org/presentationml/2006/ole">
            <mc:AlternateContent xmlns:mc="http://schemas.openxmlformats.org/markup-compatibility/2006">
              <mc:Choice xmlns:v="urn:schemas-microsoft-com:vml" Requires="v">
                <p:oleObj spid="_x0000_s3252" name="Equation" r:id="rId18" imgW="2184120" imgH="444240" progId="Equation.3">
                  <p:embed/>
                </p:oleObj>
              </mc:Choice>
              <mc:Fallback>
                <p:oleObj name="Equation" r:id="rId18" imgW="2184120" imgH="444240" progId="Equation.3">
                  <p:embed/>
                  <p:pic>
                    <p:nvPicPr>
                      <p:cNvPr id="0" name="Object 10"/>
                      <p:cNvPicPr>
                        <a:picLocks noChangeAspect="1" noChangeArrowheads="1"/>
                      </p:cNvPicPr>
                      <p:nvPr/>
                    </p:nvPicPr>
                    <p:blipFill>
                      <a:blip r:embed="rId19"/>
                      <a:srcRect/>
                      <a:stretch>
                        <a:fillRect/>
                      </a:stretch>
                    </p:blipFill>
                    <p:spPr bwMode="auto">
                      <a:xfrm>
                        <a:off x="6559840" y="5348288"/>
                        <a:ext cx="4137025" cy="77311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5578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dirty="0" smtClean="0"/>
              <a:t>TEORI MEDAN ELEKTROMAGNETIKA</a:t>
            </a:r>
            <a:endParaRPr lang="id-ID"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19" name="Content Placeholder 2"/>
          <p:cNvSpPr>
            <a:spLocks noGrp="1"/>
          </p:cNvSpPr>
          <p:nvPr>
            <p:ph idx="1"/>
          </p:nvPr>
        </p:nvSpPr>
        <p:spPr>
          <a:xfrm>
            <a:off x="563632" y="1856507"/>
            <a:ext cx="11378988" cy="5105400"/>
          </a:xfrm>
        </p:spPr>
        <p:txBody>
          <a:bodyPr>
            <a:noAutofit/>
          </a:bodyPr>
          <a:lstStyle/>
          <a:p>
            <a:pPr marL="360363" indent="-360363">
              <a:buClrTx/>
              <a:buFont typeface="Wingdings" pitchFamily="2" charset="2"/>
              <a:buChar char="q"/>
            </a:pPr>
            <a:r>
              <a:rPr lang="id-ID" sz="2400" dirty="0" smtClean="0">
                <a:solidFill>
                  <a:schemeClr val="tx1"/>
                </a:solidFill>
                <a:latin typeface="Times New Roman" pitchFamily="18" charset="0"/>
                <a:cs typeface="Times New Roman" pitchFamily="18" charset="0"/>
              </a:rPr>
              <a:t>Muatan listrik dan Arus listrik bisa menimbulkan gaya elektromagnetik</a:t>
            </a:r>
          </a:p>
          <a:p>
            <a:pPr marL="360363" indent="-360363">
              <a:buClrTx/>
              <a:buFont typeface="Wingdings" pitchFamily="2" charset="2"/>
              <a:buChar char="q"/>
            </a:pPr>
            <a:endParaRPr lang="id-ID" sz="2400" dirty="0">
              <a:solidFill>
                <a:schemeClr val="tx1"/>
              </a:solidFill>
              <a:latin typeface="Times New Roman" pitchFamily="18" charset="0"/>
              <a:cs typeface="Times New Roman" pitchFamily="18" charset="0"/>
              <a:sym typeface="Wingdings" pitchFamily="2" charset="2"/>
            </a:endParaRPr>
          </a:p>
          <a:p>
            <a:pPr marL="0" indent="0">
              <a:buClrTx/>
              <a:buNone/>
            </a:pPr>
            <a:endParaRPr lang="id-ID" sz="2400" dirty="0" smtClean="0">
              <a:solidFill>
                <a:schemeClr val="tx1"/>
              </a:solidFill>
              <a:latin typeface="Times New Roman" pitchFamily="18" charset="0"/>
              <a:cs typeface="Times New Roman" pitchFamily="18" charset="0"/>
              <a:sym typeface="Wingdings" pitchFamily="2" charset="2"/>
            </a:endParaRPr>
          </a:p>
          <a:p>
            <a:pPr marL="360363" indent="-360363">
              <a:buClrTx/>
              <a:buFont typeface="Wingdings" pitchFamily="2" charset="2"/>
              <a:buChar char="q"/>
            </a:pPr>
            <a:r>
              <a:rPr lang="id-ID" sz="2400" dirty="0" smtClean="0">
                <a:solidFill>
                  <a:schemeClr val="tx1"/>
                </a:solidFill>
                <a:latin typeface="Times New Roman" pitchFamily="18" charset="0"/>
                <a:cs typeface="Times New Roman" pitchFamily="18" charset="0"/>
                <a:sym typeface="Wingdings" pitchFamily="2" charset="2"/>
              </a:rPr>
              <a:t>Atau kita bisa menggunakan teori medan :</a:t>
            </a:r>
          </a:p>
          <a:p>
            <a:pPr marL="360363" indent="-360363">
              <a:buClrTx/>
              <a:buFont typeface="Wingdings" pitchFamily="2" charset="2"/>
              <a:buChar char="q"/>
            </a:pPr>
            <a:endParaRPr lang="id-ID" sz="2400" dirty="0">
              <a:solidFill>
                <a:schemeClr val="tx1"/>
              </a:solidFill>
              <a:latin typeface="Times New Roman" pitchFamily="18" charset="0"/>
              <a:cs typeface="Times New Roman" pitchFamily="18" charset="0"/>
              <a:sym typeface="Wingdings" pitchFamily="2" charset="2"/>
            </a:endParaRPr>
          </a:p>
          <a:p>
            <a:pPr marL="360363" indent="-360363">
              <a:buClrTx/>
              <a:buFont typeface="Wingdings" pitchFamily="2" charset="2"/>
              <a:buChar char="q"/>
            </a:pPr>
            <a:endParaRPr lang="id-ID" sz="2400" dirty="0" smtClean="0">
              <a:solidFill>
                <a:schemeClr val="tx1"/>
              </a:solidFill>
              <a:latin typeface="Times New Roman" pitchFamily="18" charset="0"/>
              <a:cs typeface="Times New Roman" pitchFamily="18" charset="0"/>
              <a:sym typeface="Wingdings" pitchFamily="2" charset="2"/>
            </a:endParaRPr>
          </a:p>
          <a:p>
            <a:pPr marL="360363" indent="-360363">
              <a:buClrTx/>
              <a:buFont typeface="Wingdings" pitchFamily="2" charset="2"/>
              <a:buChar char="q"/>
            </a:pPr>
            <a:endParaRPr lang="id-ID" sz="2400" dirty="0" smtClean="0">
              <a:solidFill>
                <a:schemeClr val="tx1"/>
              </a:solidFill>
              <a:latin typeface="Times New Roman" pitchFamily="18" charset="0"/>
              <a:cs typeface="Times New Roman" pitchFamily="18" charset="0"/>
              <a:sym typeface="Wingdings" pitchFamily="2" charset="2"/>
            </a:endParaRPr>
          </a:p>
          <a:p>
            <a:pPr marL="360363" indent="-360363">
              <a:buClrTx/>
              <a:buFont typeface="Wingdings" pitchFamily="2" charset="2"/>
              <a:buChar char="q"/>
            </a:pPr>
            <a:r>
              <a:rPr lang="id-ID" sz="2400" dirty="0" smtClean="0">
                <a:solidFill>
                  <a:schemeClr val="tx1"/>
                </a:solidFill>
                <a:latin typeface="Times New Roman" pitchFamily="18" charset="0"/>
                <a:cs typeface="Times New Roman" pitchFamily="18" charset="0"/>
                <a:sym typeface="Wingdings" pitchFamily="2" charset="2"/>
              </a:rPr>
              <a:t>Dengan kata lain dalam teori medan  Sumber muatan atau sumber arus menimbulkan medan, dan medan tersebut menimbulkan gaya pada muatan atau arus lainnya</a:t>
            </a:r>
          </a:p>
          <a:p>
            <a:pPr>
              <a:buFont typeface="Wingdings" pitchFamily="2" charset="2"/>
              <a:buChar char="q"/>
            </a:pPr>
            <a:endParaRPr lang="id-ID" sz="2400" dirty="0">
              <a:solidFill>
                <a:schemeClr val="tx1"/>
              </a:solidFill>
              <a:latin typeface="Times New Roman" pitchFamily="18" charset="0"/>
              <a:cs typeface="Times New Roman" pitchFamily="18" charset="0"/>
              <a:sym typeface="Wingdings" pitchFamily="2" charset="2"/>
            </a:endParaRPr>
          </a:p>
          <a:p>
            <a:pPr>
              <a:buFont typeface="Wingdings" pitchFamily="2" charset="2"/>
              <a:buChar char="q"/>
            </a:pPr>
            <a:endParaRPr lang="id-ID" sz="2400" dirty="0" smtClean="0">
              <a:solidFill>
                <a:schemeClr val="tx1"/>
              </a:solidFill>
              <a:latin typeface="Times New Roman" pitchFamily="18" charset="0"/>
              <a:cs typeface="Times New Roman" pitchFamily="18" charset="0"/>
              <a:sym typeface="Wingdings" pitchFamily="2" charset="2"/>
            </a:endParaRPr>
          </a:p>
        </p:txBody>
      </p:sp>
      <p:sp>
        <p:nvSpPr>
          <p:cNvPr id="20" name="Rectangle 19"/>
          <p:cNvSpPr/>
          <p:nvPr/>
        </p:nvSpPr>
        <p:spPr>
          <a:xfrm>
            <a:off x="893617" y="2258286"/>
            <a:ext cx="10148455" cy="1200329"/>
          </a:xfrm>
          <a:prstGeom prst="rect">
            <a:avLst/>
          </a:prstGeom>
        </p:spPr>
        <p:txBody>
          <a:bodyPr wrap="square">
            <a:spAutoFit/>
          </a:bodyPr>
          <a:lstStyle/>
          <a:p>
            <a:pPr marL="285750" indent="-285750">
              <a:buFont typeface="Wingdings" pitchFamily="2" charset="2"/>
              <a:buChar char="§"/>
            </a:pPr>
            <a:r>
              <a:rPr lang="id-ID" dirty="0" smtClean="0">
                <a:latin typeface="Times New Roman" pitchFamily="18" charset="0"/>
                <a:cs typeface="Times New Roman" pitchFamily="18" charset="0"/>
                <a:sym typeface="Wingdings" pitchFamily="2" charset="2"/>
              </a:rPr>
              <a:t>Muatan Listrik yang terletak di suatu lokasi dalam suatu ruang akan menimbulkan gaya pada muatan lain di lokasi yang lain</a:t>
            </a:r>
          </a:p>
          <a:p>
            <a:pPr marL="285750" indent="-285750">
              <a:buFont typeface="Wingdings" pitchFamily="2" charset="2"/>
              <a:buChar char="§"/>
            </a:pPr>
            <a:r>
              <a:rPr lang="id-ID" dirty="0" smtClean="0">
                <a:latin typeface="Times New Roman" pitchFamily="18" charset="0"/>
                <a:cs typeface="Times New Roman" pitchFamily="18" charset="0"/>
                <a:sym typeface="Wingdings" pitchFamily="2" charset="2"/>
              </a:rPr>
              <a:t>Arus yang mengalir di suatu lokasi disuatu ruang akan menimbulkan gaya pada arus yang mengalir di lokasi lain.</a:t>
            </a:r>
            <a:endParaRPr lang="id-ID" dirty="0"/>
          </a:p>
        </p:txBody>
      </p:sp>
      <p:sp>
        <p:nvSpPr>
          <p:cNvPr id="21" name="Rectangle 20"/>
          <p:cNvSpPr/>
          <p:nvPr/>
        </p:nvSpPr>
        <p:spPr>
          <a:xfrm>
            <a:off x="845129" y="3759784"/>
            <a:ext cx="11097491" cy="1631216"/>
          </a:xfrm>
          <a:prstGeom prst="rect">
            <a:avLst/>
          </a:prstGeom>
        </p:spPr>
        <p:txBody>
          <a:bodyPr wrap="square">
            <a:spAutoFit/>
          </a:bodyPr>
          <a:lstStyle/>
          <a:p>
            <a:pPr marL="285750" indent="-285750">
              <a:buFont typeface="Wingdings" pitchFamily="2" charset="2"/>
              <a:buChar char="§"/>
            </a:pPr>
            <a:r>
              <a:rPr lang="id-ID" sz="2000" dirty="0" smtClean="0">
                <a:latin typeface="Times New Roman" pitchFamily="18" charset="0"/>
                <a:cs typeface="Times New Roman" pitchFamily="18" charset="0"/>
                <a:sym typeface="Wingdings" pitchFamily="2" charset="2"/>
              </a:rPr>
              <a:t>Muatan Listrik yang terletak di suatu lokasi dalam suatu ruang akan menimbulkan </a:t>
            </a:r>
            <a:r>
              <a:rPr lang="id-ID" sz="2000" b="1" u="sng" dirty="0" smtClean="0">
                <a:latin typeface="Times New Roman" pitchFamily="18" charset="0"/>
                <a:cs typeface="Times New Roman" pitchFamily="18" charset="0"/>
                <a:sym typeface="Wingdings" pitchFamily="2" charset="2"/>
              </a:rPr>
              <a:t>Medan listrik </a:t>
            </a:r>
            <a:r>
              <a:rPr lang="id-ID" sz="2000" dirty="0" smtClean="0">
                <a:latin typeface="Times New Roman" pitchFamily="18" charset="0"/>
                <a:cs typeface="Times New Roman" pitchFamily="18" charset="0"/>
                <a:sym typeface="Wingdings" pitchFamily="2" charset="2"/>
              </a:rPr>
              <a:t>di sekitar lokasi di ruang tersebut  medan tersebut yang akan menimbulkan gaya pada muatan lain di sekitar medan listrik tersebut.</a:t>
            </a:r>
          </a:p>
          <a:p>
            <a:pPr marL="285750" indent="-285750">
              <a:buFont typeface="Wingdings" pitchFamily="2" charset="2"/>
              <a:buChar char="§"/>
            </a:pPr>
            <a:r>
              <a:rPr lang="id-ID" sz="2000" dirty="0" smtClean="0">
                <a:latin typeface="Times New Roman" pitchFamily="18" charset="0"/>
                <a:cs typeface="Times New Roman" pitchFamily="18" charset="0"/>
                <a:sym typeface="Wingdings" pitchFamily="2" charset="2"/>
              </a:rPr>
              <a:t>Arus yang mengalir di suatu lokasi disuatu ruang akan menimbulkan </a:t>
            </a:r>
            <a:r>
              <a:rPr lang="id-ID" sz="2000" b="1" u="sng" dirty="0" smtClean="0">
                <a:latin typeface="Times New Roman" pitchFamily="18" charset="0"/>
                <a:cs typeface="Times New Roman" pitchFamily="18" charset="0"/>
                <a:sym typeface="Wingdings" pitchFamily="2" charset="2"/>
              </a:rPr>
              <a:t>Medan magnet</a:t>
            </a:r>
            <a:r>
              <a:rPr lang="id-ID" sz="2000" dirty="0" smtClean="0">
                <a:latin typeface="Times New Roman" pitchFamily="18" charset="0"/>
                <a:cs typeface="Times New Roman" pitchFamily="18" charset="0"/>
                <a:sym typeface="Wingdings" pitchFamily="2" charset="2"/>
              </a:rPr>
              <a:t> di sekitar lokasi di ruang tersebut  medan tersebut yang menyebabkan gaya pada arus lain disekitar medan tersebut</a:t>
            </a:r>
            <a:endParaRPr lang="id-ID" sz="2000" dirty="0"/>
          </a:p>
        </p:txBody>
      </p:sp>
    </p:spTree>
    <p:extLst>
      <p:ext uri="{BB962C8B-B14F-4D97-AF65-F5344CB8AC3E}">
        <p14:creationId xmlns:p14="http://schemas.microsoft.com/office/powerpoint/2010/main" val="2929804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TEORI ELEKTROMAGNETIKA</a:t>
            </a:r>
            <a:endParaRPr lang="id-ID"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
        <p:nvSpPr>
          <p:cNvPr id="6" name="Rectangle 5"/>
          <p:cNvSpPr/>
          <p:nvPr/>
        </p:nvSpPr>
        <p:spPr>
          <a:xfrm>
            <a:off x="76189" y="1787252"/>
            <a:ext cx="3539871" cy="523220"/>
          </a:xfrm>
          <a:prstGeom prst="rect">
            <a:avLst/>
          </a:prstGeom>
          <a:solidFill>
            <a:srgbClr val="00FF00">
              <a:alpha val="38000"/>
            </a:srgbClr>
          </a:solidFill>
          <a:ln w="25400">
            <a:solidFill>
              <a:srgbClr val="EF0314"/>
            </a:solidFill>
          </a:ln>
        </p:spPr>
        <p:txBody>
          <a:bodyPr wrap="square">
            <a:spAutoFit/>
          </a:bodyPr>
          <a:lstStyle/>
          <a:p>
            <a:r>
              <a:rPr lang="fr-FR" sz="1400" b="1" dirty="0" smtClean="0">
                <a:latin typeface="Comic Sans MS" pitchFamily="66" charset="0"/>
              </a:rPr>
              <a:t>Charles Augustin de Coulomb (1736–1806)</a:t>
            </a:r>
            <a:endParaRPr lang="en-US" sz="1400" b="1" dirty="0">
              <a:latin typeface="Comic Sans MS" pitchFamily="66" charset="0"/>
            </a:endParaRPr>
          </a:p>
        </p:txBody>
      </p:sp>
      <p:sp>
        <p:nvSpPr>
          <p:cNvPr id="7" name="Rectangle 6"/>
          <p:cNvSpPr/>
          <p:nvPr/>
        </p:nvSpPr>
        <p:spPr>
          <a:xfrm>
            <a:off x="103900" y="236221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Jean-Baptiste Biot (1774–1862) and </a:t>
            </a:r>
            <a:r>
              <a:rPr lang="fr-FR" sz="1400" b="1" dirty="0" err="1" smtClean="0">
                <a:latin typeface="Comic Sans MS" pitchFamily="66" charset="0"/>
              </a:rPr>
              <a:t>Felix</a:t>
            </a:r>
            <a:r>
              <a:rPr lang="fr-FR" sz="1400" b="1" dirty="0" smtClean="0">
                <a:latin typeface="Comic Sans MS" pitchFamily="66" charset="0"/>
              </a:rPr>
              <a:t> Savart (1792–1841)</a:t>
            </a:r>
            <a:endParaRPr lang="en-US" sz="1400" b="1" dirty="0">
              <a:latin typeface="Comic Sans MS" pitchFamily="66" charset="0"/>
            </a:endParaRPr>
          </a:p>
        </p:txBody>
      </p:sp>
      <p:sp>
        <p:nvSpPr>
          <p:cNvPr id="8" name="Rectangle 7"/>
          <p:cNvSpPr/>
          <p:nvPr/>
        </p:nvSpPr>
        <p:spPr>
          <a:xfrm>
            <a:off x="103900" y="2916391"/>
            <a:ext cx="3504200" cy="307777"/>
          </a:xfrm>
          <a:prstGeom prst="rect">
            <a:avLst/>
          </a:prstGeom>
          <a:solidFill>
            <a:srgbClr val="00FF00">
              <a:alpha val="38000"/>
            </a:srgbClr>
          </a:solidFill>
        </p:spPr>
        <p:txBody>
          <a:bodyPr wrap="square">
            <a:spAutoFit/>
          </a:bodyPr>
          <a:lstStyle/>
          <a:p>
            <a:r>
              <a:rPr lang="fr-FR" sz="1400" b="1" dirty="0" smtClean="0">
                <a:latin typeface="Comic Sans MS" pitchFamily="66" charset="0"/>
              </a:rPr>
              <a:t>André-Marie Ampère (1775 – 1836)</a:t>
            </a:r>
            <a:endParaRPr lang="en-US" sz="1400" b="1" dirty="0">
              <a:latin typeface="Comic Sans MS" pitchFamily="66" charset="0"/>
            </a:endParaRPr>
          </a:p>
        </p:txBody>
      </p:sp>
      <p:sp>
        <p:nvSpPr>
          <p:cNvPr id="9" name="Rectangle 8"/>
          <p:cNvSpPr/>
          <p:nvPr/>
        </p:nvSpPr>
        <p:spPr>
          <a:xfrm>
            <a:off x="117755" y="3269675"/>
            <a:ext cx="3490345" cy="307777"/>
          </a:xfrm>
          <a:prstGeom prst="rect">
            <a:avLst/>
          </a:prstGeom>
          <a:solidFill>
            <a:srgbClr val="00FF00">
              <a:alpha val="38000"/>
            </a:srgbClr>
          </a:solidFill>
        </p:spPr>
        <p:txBody>
          <a:bodyPr wrap="square">
            <a:spAutoFit/>
          </a:bodyPr>
          <a:lstStyle/>
          <a:p>
            <a:r>
              <a:rPr lang="fr-FR" sz="1400" b="1" dirty="0" smtClean="0">
                <a:latin typeface="Comic Sans MS" pitchFamily="66" charset="0"/>
              </a:rPr>
              <a:t>Hans Christian Oersted (1777–1851)</a:t>
            </a:r>
            <a:endParaRPr lang="en-US" sz="1400" b="1" dirty="0">
              <a:latin typeface="Comic Sans MS" pitchFamily="66" charset="0"/>
            </a:endParaRPr>
          </a:p>
        </p:txBody>
      </p:sp>
      <p:sp>
        <p:nvSpPr>
          <p:cNvPr id="10" name="Rectangle 9"/>
          <p:cNvSpPr/>
          <p:nvPr/>
        </p:nvSpPr>
        <p:spPr>
          <a:xfrm>
            <a:off x="103900" y="3619305"/>
            <a:ext cx="3504200" cy="523220"/>
          </a:xfrm>
          <a:prstGeom prst="rect">
            <a:avLst/>
          </a:prstGeom>
          <a:solidFill>
            <a:srgbClr val="00FF00">
              <a:alpha val="38000"/>
            </a:srgbClr>
          </a:solidFill>
        </p:spPr>
        <p:txBody>
          <a:bodyPr wrap="square">
            <a:spAutoFit/>
          </a:bodyPr>
          <a:lstStyle/>
          <a:p>
            <a:r>
              <a:rPr lang="fr-FR" sz="1400" b="1" dirty="0" smtClean="0">
                <a:latin typeface="Comic Sans MS" pitchFamily="66" charset="0"/>
              </a:rPr>
              <a:t>Johann Carl Friedrich Gauss (1777 – 1855)</a:t>
            </a:r>
            <a:endParaRPr lang="en-US" sz="1400" b="1" dirty="0">
              <a:latin typeface="Comic Sans MS" pitchFamily="66" charset="0"/>
            </a:endParaRPr>
          </a:p>
        </p:txBody>
      </p:sp>
      <p:sp>
        <p:nvSpPr>
          <p:cNvPr id="11" name="Rectangle 10"/>
          <p:cNvSpPr/>
          <p:nvPr/>
        </p:nvSpPr>
        <p:spPr>
          <a:xfrm>
            <a:off x="117755" y="4180427"/>
            <a:ext cx="3490345"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Michael Faraday, FRS (1791 – 1867)</a:t>
            </a:r>
            <a:endParaRPr lang="en-US" sz="1400" b="1" dirty="0">
              <a:latin typeface="Comic Sans MS" pitchFamily="66" charset="0"/>
            </a:endParaRPr>
          </a:p>
        </p:txBody>
      </p:sp>
      <p:sp>
        <p:nvSpPr>
          <p:cNvPr id="12" name="Rectangle 11"/>
          <p:cNvSpPr/>
          <p:nvPr/>
        </p:nvSpPr>
        <p:spPr>
          <a:xfrm>
            <a:off x="103900" y="4526890"/>
            <a:ext cx="3504200" cy="523220"/>
          </a:xfrm>
          <a:prstGeom prst="rect">
            <a:avLst/>
          </a:prstGeom>
          <a:solidFill>
            <a:srgbClr val="00FF00">
              <a:alpha val="38000"/>
            </a:srgbClr>
          </a:solidFill>
        </p:spPr>
        <p:txBody>
          <a:bodyPr wrap="square">
            <a:spAutoFit/>
          </a:bodyPr>
          <a:lstStyle/>
          <a:p>
            <a:r>
              <a:rPr lang="de-DE" sz="1400" b="1" dirty="0" smtClean="0">
                <a:latin typeface="Comic Sans MS" pitchFamily="66" charset="0"/>
              </a:rPr>
              <a:t>Heinrich Friedrich Emil Lenz (1804 – 1865)</a:t>
            </a:r>
            <a:endParaRPr lang="en-US" sz="1400" b="1" dirty="0">
              <a:latin typeface="Comic Sans MS" pitchFamily="66" charset="0"/>
            </a:endParaRPr>
          </a:p>
        </p:txBody>
      </p:sp>
      <p:sp>
        <p:nvSpPr>
          <p:cNvPr id="13" name="Rectangle 12"/>
          <p:cNvSpPr/>
          <p:nvPr/>
        </p:nvSpPr>
        <p:spPr>
          <a:xfrm>
            <a:off x="76189" y="5096924"/>
            <a:ext cx="3531912" cy="307777"/>
          </a:xfrm>
          <a:prstGeom prst="rect">
            <a:avLst/>
          </a:prstGeom>
          <a:solidFill>
            <a:srgbClr val="00FF00">
              <a:alpha val="38000"/>
            </a:srgbClr>
          </a:solidFill>
        </p:spPr>
        <p:txBody>
          <a:bodyPr wrap="square">
            <a:spAutoFit/>
          </a:bodyPr>
          <a:lstStyle/>
          <a:p>
            <a:r>
              <a:rPr lang="en-US" sz="1400" b="1" dirty="0" smtClean="0">
                <a:latin typeface="Comic Sans MS" pitchFamily="66" charset="0"/>
              </a:rPr>
              <a:t>James Clerk Maxwell (1831–1879)</a:t>
            </a:r>
            <a:endParaRPr lang="en-US" sz="1400" b="1" dirty="0">
              <a:latin typeface="Comic Sans MS" pitchFamily="66" charset="0"/>
            </a:endParaRPr>
          </a:p>
        </p:txBody>
      </p:sp>
      <p:sp>
        <p:nvSpPr>
          <p:cNvPr id="14" name="Rectangle 13"/>
          <p:cNvSpPr/>
          <p:nvPr/>
        </p:nvSpPr>
        <p:spPr>
          <a:xfrm>
            <a:off x="76189" y="5441276"/>
            <a:ext cx="3531911" cy="307777"/>
          </a:xfrm>
          <a:prstGeom prst="rect">
            <a:avLst/>
          </a:prstGeom>
          <a:solidFill>
            <a:srgbClr val="00FF00">
              <a:alpha val="38000"/>
            </a:srgbClr>
          </a:solidFill>
        </p:spPr>
        <p:txBody>
          <a:bodyPr wrap="square">
            <a:spAutoFit/>
          </a:bodyPr>
          <a:lstStyle/>
          <a:p>
            <a:r>
              <a:rPr lang="en-US" sz="1400" b="1" dirty="0" err="1" smtClean="0">
                <a:latin typeface="Comic Sans MS" pitchFamily="66" charset="0"/>
              </a:rPr>
              <a:t>Hendrik</a:t>
            </a:r>
            <a:r>
              <a:rPr lang="en-US" sz="1400" b="1" dirty="0" smtClean="0">
                <a:latin typeface="Comic Sans MS" pitchFamily="66" charset="0"/>
              </a:rPr>
              <a:t> </a:t>
            </a:r>
            <a:r>
              <a:rPr lang="en-US" sz="1400" b="1" dirty="0" err="1" smtClean="0">
                <a:latin typeface="Comic Sans MS" pitchFamily="66" charset="0"/>
              </a:rPr>
              <a:t>Antoon</a:t>
            </a:r>
            <a:r>
              <a:rPr lang="en-US" sz="1400" b="1" dirty="0" smtClean="0">
                <a:latin typeface="Comic Sans MS" pitchFamily="66" charset="0"/>
              </a:rPr>
              <a:t> Lorentz (1853–1928)</a:t>
            </a:r>
            <a:endParaRPr lang="en-US" sz="1400" b="1" dirty="0">
              <a:latin typeface="Comic Sans MS" pitchFamily="66" charset="0"/>
            </a:endParaRPr>
          </a:p>
        </p:txBody>
      </p:sp>
      <p:pic>
        <p:nvPicPr>
          <p:cNvPr id="15" name="Picture 4"/>
          <p:cNvPicPr>
            <a:picLocks noChangeAspect="1" noChangeArrowheads="1"/>
          </p:cNvPicPr>
          <p:nvPr/>
        </p:nvPicPr>
        <p:blipFill>
          <a:blip r:embed="rId6"/>
          <a:srcRect t="29412" r="58742"/>
          <a:stretch>
            <a:fillRect/>
          </a:stretch>
        </p:blipFill>
        <p:spPr bwMode="auto">
          <a:xfrm>
            <a:off x="6881435" y="2464079"/>
            <a:ext cx="2209800" cy="914400"/>
          </a:xfrm>
          <a:prstGeom prst="rect">
            <a:avLst/>
          </a:prstGeom>
          <a:noFill/>
          <a:ln w="9525">
            <a:noFill/>
            <a:miter lim="800000"/>
            <a:headEnd/>
            <a:tailEnd/>
          </a:ln>
          <a:effectLst/>
        </p:spPr>
      </p:pic>
      <p:pic>
        <p:nvPicPr>
          <p:cNvPr id="18" name="Picture 7"/>
          <p:cNvPicPr>
            <a:picLocks noChangeAspect="1" noChangeArrowheads="1"/>
          </p:cNvPicPr>
          <p:nvPr/>
        </p:nvPicPr>
        <p:blipFill>
          <a:blip r:embed="rId7"/>
          <a:srcRect/>
          <a:stretch>
            <a:fillRect/>
          </a:stretch>
        </p:blipFill>
        <p:spPr bwMode="auto">
          <a:xfrm>
            <a:off x="8725645" y="4334315"/>
            <a:ext cx="1238250" cy="595003"/>
          </a:xfrm>
          <a:prstGeom prst="rect">
            <a:avLst/>
          </a:prstGeom>
          <a:noFill/>
          <a:ln w="9525">
            <a:solidFill>
              <a:srgbClr val="008000"/>
            </a:solidFill>
            <a:miter lim="800000"/>
            <a:headEnd/>
            <a:tailEnd/>
          </a:ln>
          <a:effectLst/>
        </p:spPr>
      </p:pic>
      <p:sp>
        <p:nvSpPr>
          <p:cNvPr id="19" name="Rectangle 18"/>
          <p:cNvSpPr/>
          <p:nvPr/>
        </p:nvSpPr>
        <p:spPr>
          <a:xfrm>
            <a:off x="3654160" y="2185776"/>
            <a:ext cx="8274604" cy="4131897"/>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615066" y="4452965"/>
            <a:ext cx="1316194" cy="307777"/>
          </a:xfrm>
          <a:prstGeom prst="rect">
            <a:avLst/>
          </a:prstGeom>
        </p:spPr>
        <p:txBody>
          <a:bodyPr wrap="none">
            <a:spAutoFit/>
          </a:bodyPr>
          <a:lstStyle/>
          <a:p>
            <a:r>
              <a:rPr lang="id-ID" sz="1400" b="1" dirty="0"/>
              <a:t>q</a:t>
            </a:r>
            <a:r>
              <a:rPr lang="en-US" sz="1400" b="1" baseline="-25000" dirty="0" smtClean="0"/>
              <a:t>0</a:t>
            </a:r>
            <a:r>
              <a:rPr lang="id-ID" sz="1400" b="1" baseline="-25000" dirty="0" smtClean="0"/>
              <a:t> </a:t>
            </a:r>
            <a:r>
              <a:rPr lang="en-US" sz="1400" b="1" dirty="0" smtClean="0"/>
              <a:t>=</a:t>
            </a:r>
            <a:r>
              <a:rPr lang="id-ID" sz="1400" b="1" dirty="0" smtClean="0"/>
              <a:t> </a:t>
            </a:r>
            <a:r>
              <a:rPr lang="en-US" sz="1400" b="1" dirty="0" smtClean="0"/>
              <a:t>test charge</a:t>
            </a:r>
            <a:endParaRPr lang="en-US" sz="1400" b="1" dirty="0"/>
          </a:p>
        </p:txBody>
      </p:sp>
      <p:grpSp>
        <p:nvGrpSpPr>
          <p:cNvPr id="25" name="Group 24"/>
          <p:cNvGrpSpPr>
            <a:grpSpLocks noChangeAspect="1"/>
          </p:cNvGrpSpPr>
          <p:nvPr/>
        </p:nvGrpSpPr>
        <p:grpSpPr>
          <a:xfrm>
            <a:off x="3780051" y="2348375"/>
            <a:ext cx="1413483" cy="1365250"/>
            <a:chOff x="2513013" y="1752600"/>
            <a:chExt cx="4419600" cy="4268788"/>
          </a:xfrm>
        </p:grpSpPr>
        <p:grpSp>
          <p:nvGrpSpPr>
            <p:cNvPr id="26" name="Group 183"/>
            <p:cNvGrpSpPr>
              <a:grpSpLocks/>
            </p:cNvGrpSpPr>
            <p:nvPr/>
          </p:nvGrpSpPr>
          <p:grpSpPr bwMode="auto">
            <a:xfrm>
              <a:off x="3962400" y="2435224"/>
              <a:ext cx="1524000" cy="2497138"/>
              <a:chOff x="2496" y="1534"/>
              <a:chExt cx="960" cy="1573"/>
            </a:xfrm>
          </p:grpSpPr>
          <p:sp>
            <p:nvSpPr>
              <p:cNvPr id="92" name="Oval 6"/>
              <p:cNvSpPr>
                <a:spLocks noChangeArrowheads="1"/>
              </p:cNvSpPr>
              <p:nvPr/>
            </p:nvSpPr>
            <p:spPr bwMode="auto">
              <a:xfrm>
                <a:off x="2496" y="1968"/>
                <a:ext cx="960" cy="960"/>
              </a:xfrm>
              <a:prstGeom prst="ellipse">
                <a:avLst/>
              </a:prstGeom>
              <a:solidFill>
                <a:srgbClr val="FF0000"/>
              </a:solidFill>
              <a:ln w="38100">
                <a:solidFill>
                  <a:schemeClr val="tx1"/>
                </a:solidFill>
                <a:round/>
                <a:headEnd/>
                <a:tailEnd/>
              </a:ln>
              <a:effectLst/>
            </p:spPr>
            <p:txBody>
              <a:bodyPr wrap="none" anchor="ctr"/>
              <a:lstStyle/>
              <a:p>
                <a:pPr algn="ctr"/>
                <a:endParaRPr lang="en-US">
                  <a:solidFill>
                    <a:srgbClr val="FF0000"/>
                  </a:solidFill>
                </a:endParaRPr>
              </a:p>
            </p:txBody>
          </p:sp>
          <p:sp>
            <p:nvSpPr>
              <p:cNvPr id="93" name="Text Box 7"/>
              <p:cNvSpPr txBox="1">
                <a:spLocks noChangeArrowheads="1"/>
              </p:cNvSpPr>
              <p:nvPr/>
            </p:nvSpPr>
            <p:spPr bwMode="auto">
              <a:xfrm>
                <a:off x="2672" y="1534"/>
                <a:ext cx="624" cy="1573"/>
              </a:xfrm>
              <a:prstGeom prst="rect">
                <a:avLst/>
              </a:prstGeom>
              <a:noFill/>
              <a:ln w="9525">
                <a:noFill/>
                <a:miter lim="800000"/>
                <a:headEnd/>
                <a:tailEnd/>
              </a:ln>
              <a:effectLst/>
            </p:spPr>
            <p:txBody>
              <a:bodyPr wrap="square">
                <a:spAutoFit/>
              </a:bodyPr>
              <a:lstStyle/>
              <a:p>
                <a:pPr algn="ctr">
                  <a:spcBef>
                    <a:spcPct val="50000"/>
                  </a:spcBef>
                </a:pPr>
                <a:r>
                  <a:rPr lang="en-US" sz="5000" b="1" dirty="0"/>
                  <a:t>+</a:t>
                </a:r>
              </a:p>
            </p:txBody>
          </p:sp>
        </p:grpSp>
        <p:grpSp>
          <p:nvGrpSpPr>
            <p:cNvPr id="27" name="Group 182"/>
            <p:cNvGrpSpPr>
              <a:grpSpLocks/>
            </p:cNvGrpSpPr>
            <p:nvPr/>
          </p:nvGrpSpPr>
          <p:grpSpPr bwMode="auto">
            <a:xfrm>
              <a:off x="2513013" y="1752600"/>
              <a:ext cx="4419600" cy="4268788"/>
              <a:chOff x="1583" y="1104"/>
              <a:chExt cx="2784" cy="2689"/>
            </a:xfrm>
          </p:grpSpPr>
          <p:sp>
            <p:nvSpPr>
              <p:cNvPr id="28" name="Line 8"/>
              <p:cNvSpPr>
                <a:spLocks noChangeShapeType="1"/>
              </p:cNvSpPr>
              <p:nvPr/>
            </p:nvSpPr>
            <p:spPr bwMode="auto">
              <a:xfrm flipV="1">
                <a:off x="2976" y="1344"/>
                <a:ext cx="0" cy="576"/>
              </a:xfrm>
              <a:prstGeom prst="line">
                <a:avLst/>
              </a:prstGeom>
              <a:noFill/>
              <a:ln w="38100">
                <a:solidFill>
                  <a:schemeClr val="tx1"/>
                </a:solidFill>
                <a:round/>
                <a:headEnd/>
                <a:tailEnd type="stealth" w="lg" len="lg"/>
              </a:ln>
              <a:effectLst/>
            </p:spPr>
            <p:txBody>
              <a:bodyPr/>
              <a:lstStyle/>
              <a:p>
                <a:endParaRPr lang="en-US"/>
              </a:p>
            </p:txBody>
          </p:sp>
          <p:sp>
            <p:nvSpPr>
              <p:cNvPr id="29" name="Line 9"/>
              <p:cNvSpPr>
                <a:spLocks noChangeShapeType="1"/>
              </p:cNvSpPr>
              <p:nvPr/>
            </p:nvSpPr>
            <p:spPr bwMode="auto">
              <a:xfrm flipV="1">
                <a:off x="2976" y="1104"/>
                <a:ext cx="0" cy="480"/>
              </a:xfrm>
              <a:prstGeom prst="line">
                <a:avLst/>
              </a:prstGeom>
              <a:noFill/>
              <a:ln w="38100">
                <a:solidFill>
                  <a:schemeClr val="tx1"/>
                </a:solidFill>
                <a:round/>
                <a:headEnd/>
                <a:tailEnd/>
              </a:ln>
              <a:effectLst/>
            </p:spPr>
            <p:txBody>
              <a:bodyPr/>
              <a:lstStyle/>
              <a:p>
                <a:endParaRPr lang="en-US"/>
              </a:p>
            </p:txBody>
          </p:sp>
          <p:sp>
            <p:nvSpPr>
              <p:cNvPr id="30" name="Line 30"/>
              <p:cNvSpPr>
                <a:spLocks noChangeShapeType="1"/>
              </p:cNvSpPr>
              <p:nvPr/>
            </p:nvSpPr>
            <p:spPr bwMode="auto">
              <a:xfrm rot="670171" flipV="1">
                <a:off x="3192" y="1389"/>
                <a:ext cx="0" cy="576"/>
              </a:xfrm>
              <a:prstGeom prst="line">
                <a:avLst/>
              </a:prstGeom>
              <a:noFill/>
              <a:ln w="38100">
                <a:solidFill>
                  <a:schemeClr val="tx1"/>
                </a:solidFill>
                <a:round/>
                <a:headEnd/>
                <a:tailEnd type="stealth" w="lg" len="lg"/>
              </a:ln>
              <a:effectLst/>
            </p:spPr>
            <p:txBody>
              <a:bodyPr/>
              <a:lstStyle/>
              <a:p>
                <a:endParaRPr lang="en-US"/>
              </a:p>
            </p:txBody>
          </p:sp>
          <p:sp>
            <p:nvSpPr>
              <p:cNvPr id="31" name="Line 31"/>
              <p:cNvSpPr>
                <a:spLocks noChangeShapeType="1"/>
              </p:cNvSpPr>
              <p:nvPr/>
            </p:nvSpPr>
            <p:spPr bwMode="auto">
              <a:xfrm rot="670171" flipV="1">
                <a:off x="3248" y="1154"/>
                <a:ext cx="0" cy="480"/>
              </a:xfrm>
              <a:prstGeom prst="line">
                <a:avLst/>
              </a:prstGeom>
              <a:noFill/>
              <a:ln w="38100">
                <a:solidFill>
                  <a:schemeClr val="tx1"/>
                </a:solidFill>
                <a:round/>
                <a:headEnd/>
                <a:tailEnd/>
              </a:ln>
              <a:effectLst/>
            </p:spPr>
            <p:txBody>
              <a:bodyPr/>
              <a:lstStyle/>
              <a:p>
                <a:endParaRPr lang="en-US"/>
              </a:p>
            </p:txBody>
          </p:sp>
          <p:sp>
            <p:nvSpPr>
              <p:cNvPr id="32" name="Line 33"/>
              <p:cNvSpPr>
                <a:spLocks noChangeShapeType="1"/>
              </p:cNvSpPr>
              <p:nvPr/>
            </p:nvSpPr>
            <p:spPr bwMode="auto">
              <a:xfrm rot="1177604" flipV="1">
                <a:off x="3367" y="1432"/>
                <a:ext cx="0" cy="576"/>
              </a:xfrm>
              <a:prstGeom prst="line">
                <a:avLst/>
              </a:prstGeom>
              <a:noFill/>
              <a:ln w="38100">
                <a:solidFill>
                  <a:schemeClr val="tx1"/>
                </a:solidFill>
                <a:round/>
                <a:headEnd/>
                <a:tailEnd type="stealth" w="lg" len="lg"/>
              </a:ln>
              <a:effectLst/>
            </p:spPr>
            <p:txBody>
              <a:bodyPr/>
              <a:lstStyle/>
              <a:p>
                <a:endParaRPr lang="en-US"/>
              </a:p>
            </p:txBody>
          </p:sp>
          <p:sp>
            <p:nvSpPr>
              <p:cNvPr id="33" name="Line 34"/>
              <p:cNvSpPr>
                <a:spLocks noChangeShapeType="1"/>
              </p:cNvSpPr>
              <p:nvPr/>
            </p:nvSpPr>
            <p:spPr bwMode="auto">
              <a:xfrm rot="1177604" flipV="1">
                <a:off x="3464" y="1209"/>
                <a:ext cx="0" cy="480"/>
              </a:xfrm>
              <a:prstGeom prst="line">
                <a:avLst/>
              </a:prstGeom>
              <a:noFill/>
              <a:ln w="38100">
                <a:solidFill>
                  <a:schemeClr val="tx1"/>
                </a:solidFill>
                <a:round/>
                <a:headEnd/>
                <a:tailEnd/>
              </a:ln>
              <a:effectLst/>
            </p:spPr>
            <p:txBody>
              <a:bodyPr/>
              <a:lstStyle/>
              <a:p>
                <a:endParaRPr lang="en-US"/>
              </a:p>
            </p:txBody>
          </p:sp>
          <p:sp>
            <p:nvSpPr>
              <p:cNvPr id="34" name="Line 36"/>
              <p:cNvSpPr>
                <a:spLocks noChangeShapeType="1"/>
              </p:cNvSpPr>
              <p:nvPr/>
            </p:nvSpPr>
            <p:spPr bwMode="auto">
              <a:xfrm rot="2062086" flipV="1">
                <a:off x="3532" y="1514"/>
                <a:ext cx="0" cy="576"/>
              </a:xfrm>
              <a:prstGeom prst="line">
                <a:avLst/>
              </a:prstGeom>
              <a:noFill/>
              <a:ln w="38100">
                <a:solidFill>
                  <a:schemeClr val="tx1"/>
                </a:solidFill>
                <a:round/>
                <a:headEnd/>
                <a:tailEnd type="stealth" w="lg" len="lg"/>
              </a:ln>
              <a:effectLst/>
            </p:spPr>
            <p:txBody>
              <a:bodyPr/>
              <a:lstStyle/>
              <a:p>
                <a:endParaRPr lang="en-US"/>
              </a:p>
            </p:txBody>
          </p:sp>
          <p:sp>
            <p:nvSpPr>
              <p:cNvPr id="35" name="Line 37"/>
              <p:cNvSpPr>
                <a:spLocks noChangeShapeType="1"/>
              </p:cNvSpPr>
              <p:nvPr/>
            </p:nvSpPr>
            <p:spPr bwMode="auto">
              <a:xfrm rot="2062086" flipV="1">
                <a:off x="3695" y="1324"/>
                <a:ext cx="0" cy="480"/>
              </a:xfrm>
              <a:prstGeom prst="line">
                <a:avLst/>
              </a:prstGeom>
              <a:noFill/>
              <a:ln w="38100">
                <a:solidFill>
                  <a:schemeClr val="tx1"/>
                </a:solidFill>
                <a:round/>
                <a:headEnd/>
                <a:tailEnd/>
              </a:ln>
              <a:effectLst/>
            </p:spPr>
            <p:txBody>
              <a:bodyPr/>
              <a:lstStyle/>
              <a:p>
                <a:endParaRPr lang="en-US"/>
              </a:p>
            </p:txBody>
          </p:sp>
          <p:sp>
            <p:nvSpPr>
              <p:cNvPr id="36" name="Line 39"/>
              <p:cNvSpPr>
                <a:spLocks noChangeShapeType="1"/>
              </p:cNvSpPr>
              <p:nvPr/>
            </p:nvSpPr>
            <p:spPr bwMode="auto">
              <a:xfrm rot="3075468" flipV="1">
                <a:off x="3673" y="1611"/>
                <a:ext cx="0" cy="576"/>
              </a:xfrm>
              <a:prstGeom prst="line">
                <a:avLst/>
              </a:prstGeom>
              <a:noFill/>
              <a:ln w="38100">
                <a:solidFill>
                  <a:schemeClr val="tx1"/>
                </a:solidFill>
                <a:round/>
                <a:headEnd/>
                <a:tailEnd type="stealth" w="lg" len="lg"/>
              </a:ln>
              <a:effectLst/>
            </p:spPr>
            <p:txBody>
              <a:bodyPr/>
              <a:lstStyle/>
              <a:p>
                <a:endParaRPr lang="en-US"/>
              </a:p>
            </p:txBody>
          </p:sp>
          <p:sp>
            <p:nvSpPr>
              <p:cNvPr id="37" name="Line 40"/>
              <p:cNvSpPr>
                <a:spLocks noChangeShapeType="1"/>
              </p:cNvSpPr>
              <p:nvPr/>
            </p:nvSpPr>
            <p:spPr bwMode="auto">
              <a:xfrm rot="3075468" flipV="1">
                <a:off x="3898" y="1479"/>
                <a:ext cx="0" cy="480"/>
              </a:xfrm>
              <a:prstGeom prst="line">
                <a:avLst/>
              </a:prstGeom>
              <a:noFill/>
              <a:ln w="38100">
                <a:solidFill>
                  <a:schemeClr val="tx1"/>
                </a:solidFill>
                <a:round/>
                <a:headEnd/>
                <a:tailEnd/>
              </a:ln>
              <a:effectLst/>
            </p:spPr>
            <p:txBody>
              <a:bodyPr/>
              <a:lstStyle/>
              <a:p>
                <a:endParaRPr lang="en-US"/>
              </a:p>
            </p:txBody>
          </p:sp>
          <p:sp>
            <p:nvSpPr>
              <p:cNvPr id="38" name="Line 42"/>
              <p:cNvSpPr>
                <a:spLocks noChangeShapeType="1"/>
              </p:cNvSpPr>
              <p:nvPr/>
            </p:nvSpPr>
            <p:spPr bwMode="auto">
              <a:xfrm rot="4418657" flipV="1">
                <a:off x="3748" y="1809"/>
                <a:ext cx="0" cy="576"/>
              </a:xfrm>
              <a:prstGeom prst="line">
                <a:avLst/>
              </a:prstGeom>
              <a:noFill/>
              <a:ln w="38100">
                <a:solidFill>
                  <a:schemeClr val="tx1"/>
                </a:solidFill>
                <a:round/>
                <a:headEnd/>
                <a:tailEnd type="stealth" w="lg" len="lg"/>
              </a:ln>
              <a:effectLst/>
            </p:spPr>
            <p:txBody>
              <a:bodyPr/>
              <a:lstStyle/>
              <a:p>
                <a:endParaRPr lang="en-US"/>
              </a:p>
            </p:txBody>
          </p:sp>
          <p:sp>
            <p:nvSpPr>
              <p:cNvPr id="39" name="Line 43"/>
              <p:cNvSpPr>
                <a:spLocks noChangeShapeType="1"/>
              </p:cNvSpPr>
              <p:nvPr/>
            </p:nvSpPr>
            <p:spPr bwMode="auto">
              <a:xfrm rot="4418657" flipV="1">
                <a:off x="4024" y="1776"/>
                <a:ext cx="0" cy="480"/>
              </a:xfrm>
              <a:prstGeom prst="line">
                <a:avLst/>
              </a:prstGeom>
              <a:noFill/>
              <a:ln w="38100">
                <a:solidFill>
                  <a:schemeClr val="tx1"/>
                </a:solidFill>
                <a:round/>
                <a:headEnd/>
                <a:tailEnd/>
              </a:ln>
              <a:effectLst/>
            </p:spPr>
            <p:txBody>
              <a:bodyPr/>
              <a:lstStyle/>
              <a:p>
                <a:endParaRPr lang="en-US"/>
              </a:p>
            </p:txBody>
          </p:sp>
          <p:sp>
            <p:nvSpPr>
              <p:cNvPr id="40" name="Line 45"/>
              <p:cNvSpPr>
                <a:spLocks noChangeShapeType="1"/>
              </p:cNvSpPr>
              <p:nvPr/>
            </p:nvSpPr>
            <p:spPr bwMode="auto">
              <a:xfrm rot="4868083" flipV="1">
                <a:off x="3793" y="1986"/>
                <a:ext cx="0" cy="576"/>
              </a:xfrm>
              <a:prstGeom prst="line">
                <a:avLst/>
              </a:prstGeom>
              <a:noFill/>
              <a:ln w="38100">
                <a:solidFill>
                  <a:schemeClr val="tx1"/>
                </a:solidFill>
                <a:round/>
                <a:headEnd/>
                <a:tailEnd type="stealth" w="lg" len="lg"/>
              </a:ln>
              <a:effectLst/>
            </p:spPr>
            <p:txBody>
              <a:bodyPr/>
              <a:lstStyle/>
              <a:p>
                <a:endParaRPr lang="en-US"/>
              </a:p>
            </p:txBody>
          </p:sp>
          <p:sp>
            <p:nvSpPr>
              <p:cNvPr id="41" name="Line 46"/>
              <p:cNvSpPr>
                <a:spLocks noChangeShapeType="1"/>
              </p:cNvSpPr>
              <p:nvPr/>
            </p:nvSpPr>
            <p:spPr bwMode="auto">
              <a:xfrm rot="4868083" flipV="1">
                <a:off x="4077" y="1990"/>
                <a:ext cx="0" cy="480"/>
              </a:xfrm>
              <a:prstGeom prst="line">
                <a:avLst/>
              </a:prstGeom>
              <a:noFill/>
              <a:ln w="38100">
                <a:solidFill>
                  <a:schemeClr val="tx1"/>
                </a:solidFill>
                <a:round/>
                <a:headEnd/>
                <a:tailEnd/>
              </a:ln>
              <a:effectLst/>
            </p:spPr>
            <p:txBody>
              <a:bodyPr/>
              <a:lstStyle/>
              <a:p>
                <a:endParaRPr lang="en-US"/>
              </a:p>
            </p:txBody>
          </p:sp>
          <p:sp>
            <p:nvSpPr>
              <p:cNvPr id="42" name="Line 48"/>
              <p:cNvSpPr>
                <a:spLocks noChangeShapeType="1"/>
              </p:cNvSpPr>
              <p:nvPr/>
            </p:nvSpPr>
            <p:spPr bwMode="auto">
              <a:xfrm rot="5374723" flipV="1">
                <a:off x="3839" y="2160"/>
                <a:ext cx="0" cy="576"/>
              </a:xfrm>
              <a:prstGeom prst="line">
                <a:avLst/>
              </a:prstGeom>
              <a:noFill/>
              <a:ln w="38100">
                <a:solidFill>
                  <a:schemeClr val="tx1"/>
                </a:solidFill>
                <a:round/>
                <a:headEnd/>
                <a:tailEnd type="stealth" w="lg" len="lg"/>
              </a:ln>
              <a:effectLst/>
            </p:spPr>
            <p:txBody>
              <a:bodyPr/>
              <a:lstStyle/>
              <a:p>
                <a:endParaRPr lang="en-US"/>
              </a:p>
            </p:txBody>
          </p:sp>
          <p:sp>
            <p:nvSpPr>
              <p:cNvPr id="43" name="Line 49"/>
              <p:cNvSpPr>
                <a:spLocks noChangeShapeType="1"/>
              </p:cNvSpPr>
              <p:nvPr/>
            </p:nvSpPr>
            <p:spPr bwMode="auto">
              <a:xfrm rot="5374723" flipV="1">
                <a:off x="4127" y="2206"/>
                <a:ext cx="0" cy="480"/>
              </a:xfrm>
              <a:prstGeom prst="line">
                <a:avLst/>
              </a:prstGeom>
              <a:noFill/>
              <a:ln w="38100">
                <a:solidFill>
                  <a:schemeClr val="tx1"/>
                </a:solidFill>
                <a:round/>
                <a:headEnd/>
                <a:tailEnd/>
              </a:ln>
              <a:effectLst/>
            </p:spPr>
            <p:txBody>
              <a:bodyPr/>
              <a:lstStyle/>
              <a:p>
                <a:endParaRPr lang="en-US"/>
              </a:p>
            </p:txBody>
          </p:sp>
          <p:sp>
            <p:nvSpPr>
              <p:cNvPr id="44" name="Line 53"/>
              <p:cNvSpPr>
                <a:spLocks noChangeShapeType="1"/>
              </p:cNvSpPr>
              <p:nvPr/>
            </p:nvSpPr>
            <p:spPr bwMode="auto">
              <a:xfrm flipH="1" flipV="1">
                <a:off x="2976" y="1344"/>
                <a:ext cx="0" cy="576"/>
              </a:xfrm>
              <a:prstGeom prst="line">
                <a:avLst/>
              </a:prstGeom>
              <a:noFill/>
              <a:ln w="38100">
                <a:solidFill>
                  <a:schemeClr val="tx1"/>
                </a:solidFill>
                <a:round/>
                <a:headEnd/>
                <a:tailEnd type="stealth" w="lg" len="lg"/>
              </a:ln>
              <a:effectLst/>
            </p:spPr>
            <p:txBody>
              <a:bodyPr/>
              <a:lstStyle/>
              <a:p>
                <a:endParaRPr lang="en-US"/>
              </a:p>
            </p:txBody>
          </p:sp>
          <p:sp>
            <p:nvSpPr>
              <p:cNvPr id="45" name="Line 54"/>
              <p:cNvSpPr>
                <a:spLocks noChangeShapeType="1"/>
              </p:cNvSpPr>
              <p:nvPr/>
            </p:nvSpPr>
            <p:spPr bwMode="auto">
              <a:xfrm flipH="1" flipV="1">
                <a:off x="2976" y="1104"/>
                <a:ext cx="0" cy="480"/>
              </a:xfrm>
              <a:prstGeom prst="line">
                <a:avLst/>
              </a:prstGeom>
              <a:noFill/>
              <a:ln w="38100">
                <a:solidFill>
                  <a:schemeClr val="tx1"/>
                </a:solidFill>
                <a:round/>
                <a:headEnd/>
                <a:tailEnd/>
              </a:ln>
              <a:effectLst/>
            </p:spPr>
            <p:txBody>
              <a:bodyPr/>
              <a:lstStyle/>
              <a:p>
                <a:endParaRPr lang="en-US"/>
              </a:p>
            </p:txBody>
          </p:sp>
          <p:sp>
            <p:nvSpPr>
              <p:cNvPr id="46" name="Line 56"/>
              <p:cNvSpPr>
                <a:spLocks noChangeShapeType="1"/>
              </p:cNvSpPr>
              <p:nvPr/>
            </p:nvSpPr>
            <p:spPr bwMode="auto">
              <a:xfrm rot="-670171" flipH="1" flipV="1">
                <a:off x="2758" y="1389"/>
                <a:ext cx="0" cy="576"/>
              </a:xfrm>
              <a:prstGeom prst="line">
                <a:avLst/>
              </a:prstGeom>
              <a:noFill/>
              <a:ln w="38100">
                <a:solidFill>
                  <a:schemeClr val="tx1"/>
                </a:solidFill>
                <a:round/>
                <a:headEnd/>
                <a:tailEnd type="stealth" w="lg" len="lg"/>
              </a:ln>
              <a:effectLst/>
            </p:spPr>
            <p:txBody>
              <a:bodyPr/>
              <a:lstStyle/>
              <a:p>
                <a:endParaRPr lang="en-US"/>
              </a:p>
            </p:txBody>
          </p:sp>
          <p:sp>
            <p:nvSpPr>
              <p:cNvPr id="47" name="Line 57"/>
              <p:cNvSpPr>
                <a:spLocks noChangeShapeType="1"/>
              </p:cNvSpPr>
              <p:nvPr/>
            </p:nvSpPr>
            <p:spPr bwMode="auto">
              <a:xfrm rot="-670171" flipH="1" flipV="1">
                <a:off x="2702" y="1155"/>
                <a:ext cx="0" cy="480"/>
              </a:xfrm>
              <a:prstGeom prst="line">
                <a:avLst/>
              </a:prstGeom>
              <a:noFill/>
              <a:ln w="38100">
                <a:solidFill>
                  <a:schemeClr val="tx1"/>
                </a:solidFill>
                <a:round/>
                <a:headEnd/>
                <a:tailEnd/>
              </a:ln>
              <a:effectLst/>
            </p:spPr>
            <p:txBody>
              <a:bodyPr/>
              <a:lstStyle/>
              <a:p>
                <a:endParaRPr lang="en-US"/>
              </a:p>
            </p:txBody>
          </p:sp>
          <p:sp>
            <p:nvSpPr>
              <p:cNvPr id="48" name="Line 59"/>
              <p:cNvSpPr>
                <a:spLocks noChangeShapeType="1"/>
              </p:cNvSpPr>
              <p:nvPr/>
            </p:nvSpPr>
            <p:spPr bwMode="auto">
              <a:xfrm rot="-1177604" flipH="1" flipV="1">
                <a:off x="2583" y="1433"/>
                <a:ext cx="0" cy="576"/>
              </a:xfrm>
              <a:prstGeom prst="line">
                <a:avLst/>
              </a:prstGeom>
              <a:noFill/>
              <a:ln w="38100">
                <a:solidFill>
                  <a:schemeClr val="tx1"/>
                </a:solidFill>
                <a:round/>
                <a:headEnd/>
                <a:tailEnd type="stealth" w="lg" len="lg"/>
              </a:ln>
              <a:effectLst/>
            </p:spPr>
            <p:txBody>
              <a:bodyPr/>
              <a:lstStyle/>
              <a:p>
                <a:endParaRPr lang="en-US"/>
              </a:p>
            </p:txBody>
          </p:sp>
          <p:sp>
            <p:nvSpPr>
              <p:cNvPr id="49" name="Line 60"/>
              <p:cNvSpPr>
                <a:spLocks noChangeShapeType="1"/>
              </p:cNvSpPr>
              <p:nvPr/>
            </p:nvSpPr>
            <p:spPr bwMode="auto">
              <a:xfrm rot="-1177604" flipH="1" flipV="1">
                <a:off x="2486" y="1210"/>
                <a:ext cx="0" cy="480"/>
              </a:xfrm>
              <a:prstGeom prst="line">
                <a:avLst/>
              </a:prstGeom>
              <a:noFill/>
              <a:ln w="38100">
                <a:solidFill>
                  <a:schemeClr val="tx1"/>
                </a:solidFill>
                <a:round/>
                <a:headEnd/>
                <a:tailEnd/>
              </a:ln>
              <a:effectLst/>
            </p:spPr>
            <p:txBody>
              <a:bodyPr/>
              <a:lstStyle/>
              <a:p>
                <a:endParaRPr lang="en-US"/>
              </a:p>
            </p:txBody>
          </p:sp>
          <p:sp>
            <p:nvSpPr>
              <p:cNvPr id="50" name="Line 62"/>
              <p:cNvSpPr>
                <a:spLocks noChangeShapeType="1"/>
              </p:cNvSpPr>
              <p:nvPr/>
            </p:nvSpPr>
            <p:spPr bwMode="auto">
              <a:xfrm rot="-2062086" flipH="1" flipV="1">
                <a:off x="2418" y="1515"/>
                <a:ext cx="0" cy="576"/>
              </a:xfrm>
              <a:prstGeom prst="line">
                <a:avLst/>
              </a:prstGeom>
              <a:noFill/>
              <a:ln w="38100">
                <a:solidFill>
                  <a:schemeClr val="tx1"/>
                </a:solidFill>
                <a:round/>
                <a:headEnd/>
                <a:tailEnd type="stealth" w="lg" len="lg"/>
              </a:ln>
              <a:effectLst/>
            </p:spPr>
            <p:txBody>
              <a:bodyPr/>
              <a:lstStyle/>
              <a:p>
                <a:endParaRPr lang="en-US"/>
              </a:p>
            </p:txBody>
          </p:sp>
          <p:sp>
            <p:nvSpPr>
              <p:cNvPr id="51" name="Line 63"/>
              <p:cNvSpPr>
                <a:spLocks noChangeShapeType="1"/>
              </p:cNvSpPr>
              <p:nvPr/>
            </p:nvSpPr>
            <p:spPr bwMode="auto">
              <a:xfrm rot="-2062086" flipH="1" flipV="1">
                <a:off x="2256" y="1325"/>
                <a:ext cx="0" cy="480"/>
              </a:xfrm>
              <a:prstGeom prst="line">
                <a:avLst/>
              </a:prstGeom>
              <a:noFill/>
              <a:ln w="38100">
                <a:solidFill>
                  <a:schemeClr val="tx1"/>
                </a:solidFill>
                <a:round/>
                <a:headEnd/>
                <a:tailEnd/>
              </a:ln>
              <a:effectLst/>
            </p:spPr>
            <p:txBody>
              <a:bodyPr/>
              <a:lstStyle/>
              <a:p>
                <a:endParaRPr lang="en-US"/>
              </a:p>
            </p:txBody>
          </p:sp>
          <p:sp>
            <p:nvSpPr>
              <p:cNvPr id="52" name="Line 65"/>
              <p:cNvSpPr>
                <a:spLocks noChangeShapeType="1"/>
              </p:cNvSpPr>
              <p:nvPr/>
            </p:nvSpPr>
            <p:spPr bwMode="auto">
              <a:xfrm rot="-3075468" flipH="1" flipV="1">
                <a:off x="2276" y="1612"/>
                <a:ext cx="0" cy="576"/>
              </a:xfrm>
              <a:prstGeom prst="line">
                <a:avLst/>
              </a:prstGeom>
              <a:noFill/>
              <a:ln w="38100">
                <a:solidFill>
                  <a:schemeClr val="tx1"/>
                </a:solidFill>
                <a:round/>
                <a:headEnd/>
                <a:tailEnd type="stealth" w="lg" len="lg"/>
              </a:ln>
              <a:effectLst/>
            </p:spPr>
            <p:txBody>
              <a:bodyPr/>
              <a:lstStyle/>
              <a:p>
                <a:endParaRPr lang="en-US"/>
              </a:p>
            </p:txBody>
          </p:sp>
          <p:sp>
            <p:nvSpPr>
              <p:cNvPr id="53" name="Line 66"/>
              <p:cNvSpPr>
                <a:spLocks noChangeShapeType="1"/>
              </p:cNvSpPr>
              <p:nvPr/>
            </p:nvSpPr>
            <p:spPr bwMode="auto">
              <a:xfrm rot="-3075468" flipH="1" flipV="1">
                <a:off x="2052" y="1480"/>
                <a:ext cx="0" cy="480"/>
              </a:xfrm>
              <a:prstGeom prst="line">
                <a:avLst/>
              </a:prstGeom>
              <a:noFill/>
              <a:ln w="38100">
                <a:solidFill>
                  <a:schemeClr val="tx1"/>
                </a:solidFill>
                <a:round/>
                <a:headEnd/>
                <a:tailEnd/>
              </a:ln>
              <a:effectLst/>
            </p:spPr>
            <p:txBody>
              <a:bodyPr/>
              <a:lstStyle/>
              <a:p>
                <a:endParaRPr lang="en-US"/>
              </a:p>
            </p:txBody>
          </p:sp>
          <p:sp>
            <p:nvSpPr>
              <p:cNvPr id="54" name="Line 68"/>
              <p:cNvSpPr>
                <a:spLocks noChangeShapeType="1"/>
              </p:cNvSpPr>
              <p:nvPr/>
            </p:nvSpPr>
            <p:spPr bwMode="auto">
              <a:xfrm rot="-4418657" flipH="1" flipV="1">
                <a:off x="2202" y="1811"/>
                <a:ext cx="0" cy="576"/>
              </a:xfrm>
              <a:prstGeom prst="line">
                <a:avLst/>
              </a:prstGeom>
              <a:noFill/>
              <a:ln w="38100">
                <a:solidFill>
                  <a:schemeClr val="tx1"/>
                </a:solidFill>
                <a:round/>
                <a:headEnd/>
                <a:tailEnd type="stealth" w="lg" len="lg"/>
              </a:ln>
              <a:effectLst/>
            </p:spPr>
            <p:txBody>
              <a:bodyPr/>
              <a:lstStyle/>
              <a:p>
                <a:endParaRPr lang="en-US"/>
              </a:p>
            </p:txBody>
          </p:sp>
          <p:sp>
            <p:nvSpPr>
              <p:cNvPr id="55" name="Line 69"/>
              <p:cNvSpPr>
                <a:spLocks noChangeShapeType="1"/>
              </p:cNvSpPr>
              <p:nvPr/>
            </p:nvSpPr>
            <p:spPr bwMode="auto">
              <a:xfrm rot="-4418657" flipH="1" flipV="1">
                <a:off x="1926" y="1778"/>
                <a:ext cx="0" cy="480"/>
              </a:xfrm>
              <a:prstGeom prst="line">
                <a:avLst/>
              </a:prstGeom>
              <a:noFill/>
              <a:ln w="38100">
                <a:solidFill>
                  <a:schemeClr val="tx1"/>
                </a:solidFill>
                <a:round/>
                <a:headEnd/>
                <a:tailEnd/>
              </a:ln>
              <a:effectLst/>
            </p:spPr>
            <p:txBody>
              <a:bodyPr/>
              <a:lstStyle/>
              <a:p>
                <a:endParaRPr lang="en-US"/>
              </a:p>
            </p:txBody>
          </p:sp>
          <p:sp>
            <p:nvSpPr>
              <p:cNvPr id="56" name="Line 71"/>
              <p:cNvSpPr>
                <a:spLocks noChangeShapeType="1"/>
              </p:cNvSpPr>
              <p:nvPr/>
            </p:nvSpPr>
            <p:spPr bwMode="auto">
              <a:xfrm rot="-4868083" flipH="1" flipV="1">
                <a:off x="2158" y="1988"/>
                <a:ext cx="0" cy="576"/>
              </a:xfrm>
              <a:prstGeom prst="line">
                <a:avLst/>
              </a:prstGeom>
              <a:noFill/>
              <a:ln w="38100">
                <a:solidFill>
                  <a:schemeClr val="tx1"/>
                </a:solidFill>
                <a:round/>
                <a:headEnd/>
                <a:tailEnd type="stealth" w="lg" len="lg"/>
              </a:ln>
              <a:effectLst/>
            </p:spPr>
            <p:txBody>
              <a:bodyPr/>
              <a:lstStyle/>
              <a:p>
                <a:endParaRPr lang="en-US"/>
              </a:p>
            </p:txBody>
          </p:sp>
          <p:sp>
            <p:nvSpPr>
              <p:cNvPr id="57" name="Line 72"/>
              <p:cNvSpPr>
                <a:spLocks noChangeShapeType="1"/>
              </p:cNvSpPr>
              <p:nvPr/>
            </p:nvSpPr>
            <p:spPr bwMode="auto">
              <a:xfrm rot="-4868083" flipH="1" flipV="1">
                <a:off x="1873" y="1992"/>
                <a:ext cx="0" cy="480"/>
              </a:xfrm>
              <a:prstGeom prst="line">
                <a:avLst/>
              </a:prstGeom>
              <a:noFill/>
              <a:ln w="38100">
                <a:solidFill>
                  <a:schemeClr val="tx1"/>
                </a:solidFill>
                <a:round/>
                <a:headEnd/>
                <a:tailEnd/>
              </a:ln>
              <a:effectLst/>
            </p:spPr>
            <p:txBody>
              <a:bodyPr/>
              <a:lstStyle/>
              <a:p>
                <a:endParaRPr lang="en-US"/>
              </a:p>
            </p:txBody>
          </p:sp>
          <p:sp>
            <p:nvSpPr>
              <p:cNvPr id="58" name="Line 74"/>
              <p:cNvSpPr>
                <a:spLocks noChangeShapeType="1"/>
              </p:cNvSpPr>
              <p:nvPr/>
            </p:nvSpPr>
            <p:spPr bwMode="auto">
              <a:xfrm rot="-5374723" flipH="1" flipV="1">
                <a:off x="2111" y="2162"/>
                <a:ext cx="0" cy="576"/>
              </a:xfrm>
              <a:prstGeom prst="line">
                <a:avLst/>
              </a:prstGeom>
              <a:noFill/>
              <a:ln w="38100">
                <a:solidFill>
                  <a:schemeClr val="tx1"/>
                </a:solidFill>
                <a:round/>
                <a:headEnd/>
                <a:tailEnd type="stealth" w="lg" len="lg"/>
              </a:ln>
              <a:effectLst/>
            </p:spPr>
            <p:txBody>
              <a:bodyPr/>
              <a:lstStyle/>
              <a:p>
                <a:endParaRPr lang="en-US"/>
              </a:p>
            </p:txBody>
          </p:sp>
          <p:sp>
            <p:nvSpPr>
              <p:cNvPr id="59" name="Line 75"/>
              <p:cNvSpPr>
                <a:spLocks noChangeShapeType="1"/>
              </p:cNvSpPr>
              <p:nvPr/>
            </p:nvSpPr>
            <p:spPr bwMode="auto">
              <a:xfrm rot="-5374723" flipH="1" flipV="1">
                <a:off x="1823" y="2208"/>
                <a:ext cx="0" cy="480"/>
              </a:xfrm>
              <a:prstGeom prst="line">
                <a:avLst/>
              </a:prstGeom>
              <a:noFill/>
              <a:ln w="38100">
                <a:solidFill>
                  <a:schemeClr val="tx1"/>
                </a:solidFill>
                <a:round/>
                <a:headEnd/>
                <a:tailEnd/>
              </a:ln>
              <a:effectLst/>
            </p:spPr>
            <p:txBody>
              <a:bodyPr/>
              <a:lstStyle/>
              <a:p>
                <a:endParaRPr lang="en-US"/>
              </a:p>
            </p:txBody>
          </p:sp>
          <p:sp>
            <p:nvSpPr>
              <p:cNvPr id="60" name="Line 129"/>
              <p:cNvSpPr>
                <a:spLocks noChangeShapeType="1"/>
              </p:cNvSpPr>
              <p:nvPr/>
            </p:nvSpPr>
            <p:spPr bwMode="auto">
              <a:xfrm flipH="1">
                <a:off x="2976" y="2977"/>
                <a:ext cx="0" cy="576"/>
              </a:xfrm>
              <a:prstGeom prst="line">
                <a:avLst/>
              </a:prstGeom>
              <a:noFill/>
              <a:ln w="38100">
                <a:solidFill>
                  <a:schemeClr val="tx1"/>
                </a:solidFill>
                <a:round/>
                <a:headEnd/>
                <a:tailEnd type="stealth" w="lg" len="lg"/>
              </a:ln>
              <a:effectLst/>
            </p:spPr>
            <p:txBody>
              <a:bodyPr/>
              <a:lstStyle/>
              <a:p>
                <a:endParaRPr lang="en-US"/>
              </a:p>
            </p:txBody>
          </p:sp>
          <p:sp>
            <p:nvSpPr>
              <p:cNvPr id="61" name="Line 130"/>
              <p:cNvSpPr>
                <a:spLocks noChangeShapeType="1"/>
              </p:cNvSpPr>
              <p:nvPr/>
            </p:nvSpPr>
            <p:spPr bwMode="auto">
              <a:xfrm flipH="1">
                <a:off x="2976" y="3313"/>
                <a:ext cx="0" cy="480"/>
              </a:xfrm>
              <a:prstGeom prst="line">
                <a:avLst/>
              </a:prstGeom>
              <a:noFill/>
              <a:ln w="38100">
                <a:solidFill>
                  <a:schemeClr val="tx1"/>
                </a:solidFill>
                <a:round/>
                <a:headEnd/>
                <a:tailEnd/>
              </a:ln>
              <a:effectLst/>
            </p:spPr>
            <p:txBody>
              <a:bodyPr/>
              <a:lstStyle/>
              <a:p>
                <a:endParaRPr lang="en-US"/>
              </a:p>
            </p:txBody>
          </p:sp>
          <p:sp>
            <p:nvSpPr>
              <p:cNvPr id="62" name="Line 132"/>
              <p:cNvSpPr>
                <a:spLocks noChangeShapeType="1"/>
              </p:cNvSpPr>
              <p:nvPr/>
            </p:nvSpPr>
            <p:spPr bwMode="auto">
              <a:xfrm rot="670171" flipH="1">
                <a:off x="2758" y="2931"/>
                <a:ext cx="0" cy="576"/>
              </a:xfrm>
              <a:prstGeom prst="line">
                <a:avLst/>
              </a:prstGeom>
              <a:noFill/>
              <a:ln w="38100">
                <a:solidFill>
                  <a:schemeClr val="tx1"/>
                </a:solidFill>
                <a:round/>
                <a:headEnd/>
                <a:tailEnd type="stealth" w="lg" len="lg"/>
              </a:ln>
              <a:effectLst/>
            </p:spPr>
            <p:txBody>
              <a:bodyPr/>
              <a:lstStyle/>
              <a:p>
                <a:endParaRPr lang="en-US"/>
              </a:p>
            </p:txBody>
          </p:sp>
          <p:sp>
            <p:nvSpPr>
              <p:cNvPr id="63" name="Line 133"/>
              <p:cNvSpPr>
                <a:spLocks noChangeShapeType="1"/>
              </p:cNvSpPr>
              <p:nvPr/>
            </p:nvSpPr>
            <p:spPr bwMode="auto">
              <a:xfrm rot="670171" flipH="1">
                <a:off x="2702" y="3261"/>
                <a:ext cx="0" cy="480"/>
              </a:xfrm>
              <a:prstGeom prst="line">
                <a:avLst/>
              </a:prstGeom>
              <a:noFill/>
              <a:ln w="38100">
                <a:solidFill>
                  <a:schemeClr val="tx1"/>
                </a:solidFill>
                <a:round/>
                <a:headEnd/>
                <a:tailEnd/>
              </a:ln>
              <a:effectLst/>
            </p:spPr>
            <p:txBody>
              <a:bodyPr/>
              <a:lstStyle/>
              <a:p>
                <a:endParaRPr lang="en-US"/>
              </a:p>
            </p:txBody>
          </p:sp>
          <p:sp>
            <p:nvSpPr>
              <p:cNvPr id="64" name="Line 135"/>
              <p:cNvSpPr>
                <a:spLocks noChangeShapeType="1"/>
              </p:cNvSpPr>
              <p:nvPr/>
            </p:nvSpPr>
            <p:spPr bwMode="auto">
              <a:xfrm rot="1177604" flipH="1">
                <a:off x="2583" y="2887"/>
                <a:ext cx="0" cy="576"/>
              </a:xfrm>
              <a:prstGeom prst="line">
                <a:avLst/>
              </a:prstGeom>
              <a:noFill/>
              <a:ln w="38100">
                <a:solidFill>
                  <a:schemeClr val="tx1"/>
                </a:solidFill>
                <a:round/>
                <a:headEnd/>
                <a:tailEnd type="stealth" w="lg" len="lg"/>
              </a:ln>
              <a:effectLst/>
            </p:spPr>
            <p:txBody>
              <a:bodyPr/>
              <a:lstStyle/>
              <a:p>
                <a:endParaRPr lang="en-US"/>
              </a:p>
            </p:txBody>
          </p:sp>
          <p:sp>
            <p:nvSpPr>
              <p:cNvPr id="65" name="Line 136"/>
              <p:cNvSpPr>
                <a:spLocks noChangeShapeType="1"/>
              </p:cNvSpPr>
              <p:nvPr/>
            </p:nvSpPr>
            <p:spPr bwMode="auto">
              <a:xfrm rot="1177604" flipH="1">
                <a:off x="2486" y="3206"/>
                <a:ext cx="0" cy="480"/>
              </a:xfrm>
              <a:prstGeom prst="line">
                <a:avLst/>
              </a:prstGeom>
              <a:noFill/>
              <a:ln w="38100">
                <a:solidFill>
                  <a:schemeClr val="tx1"/>
                </a:solidFill>
                <a:round/>
                <a:headEnd/>
                <a:tailEnd/>
              </a:ln>
              <a:effectLst/>
            </p:spPr>
            <p:txBody>
              <a:bodyPr/>
              <a:lstStyle/>
              <a:p>
                <a:endParaRPr lang="en-US"/>
              </a:p>
            </p:txBody>
          </p:sp>
          <p:sp>
            <p:nvSpPr>
              <p:cNvPr id="66" name="Line 138"/>
              <p:cNvSpPr>
                <a:spLocks noChangeShapeType="1"/>
              </p:cNvSpPr>
              <p:nvPr/>
            </p:nvSpPr>
            <p:spPr bwMode="auto">
              <a:xfrm rot="2062086" flipH="1">
                <a:off x="2418" y="2805"/>
                <a:ext cx="0" cy="576"/>
              </a:xfrm>
              <a:prstGeom prst="line">
                <a:avLst/>
              </a:prstGeom>
              <a:noFill/>
              <a:ln w="38100">
                <a:solidFill>
                  <a:schemeClr val="tx1"/>
                </a:solidFill>
                <a:round/>
                <a:headEnd/>
                <a:tailEnd type="stealth" w="lg" len="lg"/>
              </a:ln>
              <a:effectLst/>
            </p:spPr>
            <p:txBody>
              <a:bodyPr/>
              <a:lstStyle/>
              <a:p>
                <a:endParaRPr lang="en-US"/>
              </a:p>
            </p:txBody>
          </p:sp>
          <p:sp>
            <p:nvSpPr>
              <p:cNvPr id="67" name="Line 139"/>
              <p:cNvSpPr>
                <a:spLocks noChangeShapeType="1"/>
              </p:cNvSpPr>
              <p:nvPr/>
            </p:nvSpPr>
            <p:spPr bwMode="auto">
              <a:xfrm rot="2062086" flipH="1">
                <a:off x="2256" y="3091"/>
                <a:ext cx="0" cy="480"/>
              </a:xfrm>
              <a:prstGeom prst="line">
                <a:avLst/>
              </a:prstGeom>
              <a:noFill/>
              <a:ln w="38100">
                <a:solidFill>
                  <a:schemeClr val="tx1"/>
                </a:solidFill>
                <a:round/>
                <a:headEnd/>
                <a:tailEnd/>
              </a:ln>
              <a:effectLst/>
            </p:spPr>
            <p:txBody>
              <a:bodyPr/>
              <a:lstStyle/>
              <a:p>
                <a:endParaRPr lang="en-US"/>
              </a:p>
            </p:txBody>
          </p:sp>
          <p:sp>
            <p:nvSpPr>
              <p:cNvPr id="68" name="Line 141"/>
              <p:cNvSpPr>
                <a:spLocks noChangeShapeType="1"/>
              </p:cNvSpPr>
              <p:nvPr/>
            </p:nvSpPr>
            <p:spPr bwMode="auto">
              <a:xfrm rot="3075468" flipH="1">
                <a:off x="2276" y="2709"/>
                <a:ext cx="0" cy="576"/>
              </a:xfrm>
              <a:prstGeom prst="line">
                <a:avLst/>
              </a:prstGeom>
              <a:noFill/>
              <a:ln w="38100">
                <a:solidFill>
                  <a:schemeClr val="tx1"/>
                </a:solidFill>
                <a:round/>
                <a:headEnd/>
                <a:tailEnd type="stealth" w="lg" len="lg"/>
              </a:ln>
              <a:effectLst/>
            </p:spPr>
            <p:txBody>
              <a:bodyPr/>
              <a:lstStyle/>
              <a:p>
                <a:endParaRPr lang="en-US"/>
              </a:p>
            </p:txBody>
          </p:sp>
          <p:sp>
            <p:nvSpPr>
              <p:cNvPr id="69" name="Line 142"/>
              <p:cNvSpPr>
                <a:spLocks noChangeShapeType="1"/>
              </p:cNvSpPr>
              <p:nvPr/>
            </p:nvSpPr>
            <p:spPr bwMode="auto">
              <a:xfrm rot="3075468" flipH="1">
                <a:off x="2052" y="2937"/>
                <a:ext cx="0" cy="480"/>
              </a:xfrm>
              <a:prstGeom prst="line">
                <a:avLst/>
              </a:prstGeom>
              <a:noFill/>
              <a:ln w="38100">
                <a:solidFill>
                  <a:schemeClr val="tx1"/>
                </a:solidFill>
                <a:round/>
                <a:headEnd/>
                <a:tailEnd/>
              </a:ln>
              <a:effectLst/>
            </p:spPr>
            <p:txBody>
              <a:bodyPr/>
              <a:lstStyle/>
              <a:p>
                <a:endParaRPr lang="en-US"/>
              </a:p>
            </p:txBody>
          </p:sp>
          <p:sp>
            <p:nvSpPr>
              <p:cNvPr id="70" name="Line 144"/>
              <p:cNvSpPr>
                <a:spLocks noChangeShapeType="1"/>
              </p:cNvSpPr>
              <p:nvPr/>
            </p:nvSpPr>
            <p:spPr bwMode="auto">
              <a:xfrm rot="4418657" flipH="1">
                <a:off x="2202" y="2510"/>
                <a:ext cx="0" cy="576"/>
              </a:xfrm>
              <a:prstGeom prst="line">
                <a:avLst/>
              </a:prstGeom>
              <a:noFill/>
              <a:ln w="38100">
                <a:solidFill>
                  <a:schemeClr val="tx1"/>
                </a:solidFill>
                <a:round/>
                <a:headEnd/>
                <a:tailEnd type="stealth" w="lg" len="lg"/>
              </a:ln>
              <a:effectLst/>
            </p:spPr>
            <p:txBody>
              <a:bodyPr/>
              <a:lstStyle/>
              <a:p>
                <a:endParaRPr lang="en-US"/>
              </a:p>
            </p:txBody>
          </p:sp>
          <p:sp>
            <p:nvSpPr>
              <p:cNvPr id="71" name="Line 145"/>
              <p:cNvSpPr>
                <a:spLocks noChangeShapeType="1"/>
              </p:cNvSpPr>
              <p:nvPr/>
            </p:nvSpPr>
            <p:spPr bwMode="auto">
              <a:xfrm rot="4418657" flipH="1">
                <a:off x="1926" y="2639"/>
                <a:ext cx="0" cy="480"/>
              </a:xfrm>
              <a:prstGeom prst="line">
                <a:avLst/>
              </a:prstGeom>
              <a:noFill/>
              <a:ln w="38100">
                <a:solidFill>
                  <a:schemeClr val="tx1"/>
                </a:solidFill>
                <a:round/>
                <a:headEnd/>
                <a:tailEnd/>
              </a:ln>
              <a:effectLst/>
            </p:spPr>
            <p:txBody>
              <a:bodyPr/>
              <a:lstStyle/>
              <a:p>
                <a:endParaRPr lang="en-US"/>
              </a:p>
            </p:txBody>
          </p:sp>
          <p:sp>
            <p:nvSpPr>
              <p:cNvPr id="72" name="Line 147"/>
              <p:cNvSpPr>
                <a:spLocks noChangeShapeType="1"/>
              </p:cNvSpPr>
              <p:nvPr/>
            </p:nvSpPr>
            <p:spPr bwMode="auto">
              <a:xfrm rot="4868083" flipH="1">
                <a:off x="2158" y="2333"/>
                <a:ext cx="0" cy="576"/>
              </a:xfrm>
              <a:prstGeom prst="line">
                <a:avLst/>
              </a:prstGeom>
              <a:noFill/>
              <a:ln w="38100">
                <a:solidFill>
                  <a:schemeClr val="tx1"/>
                </a:solidFill>
                <a:round/>
                <a:headEnd/>
                <a:tailEnd type="stealth" w="lg" len="lg"/>
              </a:ln>
              <a:effectLst/>
            </p:spPr>
            <p:txBody>
              <a:bodyPr/>
              <a:lstStyle/>
              <a:p>
                <a:endParaRPr lang="en-US"/>
              </a:p>
            </p:txBody>
          </p:sp>
          <p:sp>
            <p:nvSpPr>
              <p:cNvPr id="73" name="Line 148"/>
              <p:cNvSpPr>
                <a:spLocks noChangeShapeType="1"/>
              </p:cNvSpPr>
              <p:nvPr/>
            </p:nvSpPr>
            <p:spPr bwMode="auto">
              <a:xfrm rot="4868083" flipH="1">
                <a:off x="1873" y="2425"/>
                <a:ext cx="0" cy="480"/>
              </a:xfrm>
              <a:prstGeom prst="line">
                <a:avLst/>
              </a:prstGeom>
              <a:noFill/>
              <a:ln w="38100">
                <a:solidFill>
                  <a:schemeClr val="tx1"/>
                </a:solidFill>
                <a:round/>
                <a:headEnd/>
                <a:tailEnd/>
              </a:ln>
              <a:effectLst/>
            </p:spPr>
            <p:txBody>
              <a:bodyPr/>
              <a:lstStyle/>
              <a:p>
                <a:endParaRPr lang="en-US"/>
              </a:p>
            </p:txBody>
          </p:sp>
          <p:sp>
            <p:nvSpPr>
              <p:cNvPr id="74" name="Line 150"/>
              <p:cNvSpPr>
                <a:spLocks noChangeShapeType="1"/>
              </p:cNvSpPr>
              <p:nvPr/>
            </p:nvSpPr>
            <p:spPr bwMode="auto">
              <a:xfrm rot="5374723" flipH="1">
                <a:off x="2111" y="2159"/>
                <a:ext cx="0" cy="576"/>
              </a:xfrm>
              <a:prstGeom prst="line">
                <a:avLst/>
              </a:prstGeom>
              <a:noFill/>
              <a:ln w="38100">
                <a:solidFill>
                  <a:schemeClr val="tx1"/>
                </a:solidFill>
                <a:round/>
                <a:headEnd/>
                <a:tailEnd type="stealth" w="lg" len="lg"/>
              </a:ln>
              <a:effectLst/>
            </p:spPr>
            <p:txBody>
              <a:bodyPr/>
              <a:lstStyle/>
              <a:p>
                <a:endParaRPr lang="en-US"/>
              </a:p>
            </p:txBody>
          </p:sp>
          <p:sp>
            <p:nvSpPr>
              <p:cNvPr id="75" name="Line 151"/>
              <p:cNvSpPr>
                <a:spLocks noChangeShapeType="1"/>
              </p:cNvSpPr>
              <p:nvPr/>
            </p:nvSpPr>
            <p:spPr bwMode="auto">
              <a:xfrm rot="5374723" flipH="1">
                <a:off x="1823" y="2209"/>
                <a:ext cx="0" cy="480"/>
              </a:xfrm>
              <a:prstGeom prst="line">
                <a:avLst/>
              </a:prstGeom>
              <a:noFill/>
              <a:ln w="38100">
                <a:solidFill>
                  <a:schemeClr val="tx1"/>
                </a:solidFill>
                <a:round/>
                <a:headEnd/>
                <a:tailEnd/>
              </a:ln>
              <a:effectLst/>
            </p:spPr>
            <p:txBody>
              <a:bodyPr/>
              <a:lstStyle/>
              <a:p>
                <a:endParaRPr lang="en-US"/>
              </a:p>
            </p:txBody>
          </p:sp>
          <p:sp>
            <p:nvSpPr>
              <p:cNvPr id="76" name="Line 154"/>
              <p:cNvSpPr>
                <a:spLocks noChangeShapeType="1"/>
              </p:cNvSpPr>
              <p:nvPr/>
            </p:nvSpPr>
            <p:spPr bwMode="auto">
              <a:xfrm>
                <a:off x="2976" y="2977"/>
                <a:ext cx="0" cy="576"/>
              </a:xfrm>
              <a:prstGeom prst="line">
                <a:avLst/>
              </a:prstGeom>
              <a:noFill/>
              <a:ln w="38100">
                <a:solidFill>
                  <a:schemeClr val="tx1"/>
                </a:solidFill>
                <a:round/>
                <a:headEnd/>
                <a:tailEnd type="stealth" w="lg" len="lg"/>
              </a:ln>
              <a:effectLst/>
            </p:spPr>
            <p:txBody>
              <a:bodyPr/>
              <a:lstStyle/>
              <a:p>
                <a:endParaRPr lang="en-US"/>
              </a:p>
            </p:txBody>
          </p:sp>
          <p:sp>
            <p:nvSpPr>
              <p:cNvPr id="77" name="Line 155"/>
              <p:cNvSpPr>
                <a:spLocks noChangeShapeType="1"/>
              </p:cNvSpPr>
              <p:nvPr/>
            </p:nvSpPr>
            <p:spPr bwMode="auto">
              <a:xfrm>
                <a:off x="2976" y="3313"/>
                <a:ext cx="0" cy="480"/>
              </a:xfrm>
              <a:prstGeom prst="line">
                <a:avLst/>
              </a:prstGeom>
              <a:noFill/>
              <a:ln w="38100">
                <a:solidFill>
                  <a:schemeClr val="tx1"/>
                </a:solidFill>
                <a:round/>
                <a:headEnd/>
                <a:tailEnd/>
              </a:ln>
              <a:effectLst/>
            </p:spPr>
            <p:txBody>
              <a:bodyPr/>
              <a:lstStyle/>
              <a:p>
                <a:endParaRPr lang="en-US"/>
              </a:p>
            </p:txBody>
          </p:sp>
          <p:sp>
            <p:nvSpPr>
              <p:cNvPr id="78" name="Line 157"/>
              <p:cNvSpPr>
                <a:spLocks noChangeShapeType="1"/>
              </p:cNvSpPr>
              <p:nvPr/>
            </p:nvSpPr>
            <p:spPr bwMode="auto">
              <a:xfrm rot="-670171">
                <a:off x="3192" y="2931"/>
                <a:ext cx="0" cy="576"/>
              </a:xfrm>
              <a:prstGeom prst="line">
                <a:avLst/>
              </a:prstGeom>
              <a:noFill/>
              <a:ln w="38100">
                <a:solidFill>
                  <a:schemeClr val="tx1"/>
                </a:solidFill>
                <a:round/>
                <a:headEnd/>
                <a:tailEnd type="stealth" w="lg" len="lg"/>
              </a:ln>
              <a:effectLst/>
            </p:spPr>
            <p:txBody>
              <a:bodyPr/>
              <a:lstStyle/>
              <a:p>
                <a:endParaRPr lang="en-US"/>
              </a:p>
            </p:txBody>
          </p:sp>
          <p:sp>
            <p:nvSpPr>
              <p:cNvPr id="79" name="Line 158"/>
              <p:cNvSpPr>
                <a:spLocks noChangeShapeType="1"/>
              </p:cNvSpPr>
              <p:nvPr/>
            </p:nvSpPr>
            <p:spPr bwMode="auto">
              <a:xfrm rot="-670171">
                <a:off x="3248" y="3262"/>
                <a:ext cx="0" cy="480"/>
              </a:xfrm>
              <a:prstGeom prst="line">
                <a:avLst/>
              </a:prstGeom>
              <a:noFill/>
              <a:ln w="38100">
                <a:solidFill>
                  <a:schemeClr val="tx1"/>
                </a:solidFill>
                <a:round/>
                <a:headEnd/>
                <a:tailEnd/>
              </a:ln>
              <a:effectLst/>
            </p:spPr>
            <p:txBody>
              <a:bodyPr/>
              <a:lstStyle/>
              <a:p>
                <a:endParaRPr lang="en-US"/>
              </a:p>
            </p:txBody>
          </p:sp>
          <p:sp>
            <p:nvSpPr>
              <p:cNvPr id="80" name="Line 160"/>
              <p:cNvSpPr>
                <a:spLocks noChangeShapeType="1"/>
              </p:cNvSpPr>
              <p:nvPr/>
            </p:nvSpPr>
            <p:spPr bwMode="auto">
              <a:xfrm rot="-1177604">
                <a:off x="3367" y="2888"/>
                <a:ext cx="0" cy="576"/>
              </a:xfrm>
              <a:prstGeom prst="line">
                <a:avLst/>
              </a:prstGeom>
              <a:noFill/>
              <a:ln w="38100">
                <a:solidFill>
                  <a:schemeClr val="tx1"/>
                </a:solidFill>
                <a:round/>
                <a:headEnd/>
                <a:tailEnd type="stealth" w="lg" len="lg"/>
              </a:ln>
              <a:effectLst/>
            </p:spPr>
            <p:txBody>
              <a:bodyPr/>
              <a:lstStyle/>
              <a:p>
                <a:endParaRPr lang="en-US"/>
              </a:p>
            </p:txBody>
          </p:sp>
          <p:sp>
            <p:nvSpPr>
              <p:cNvPr id="81" name="Line 161"/>
              <p:cNvSpPr>
                <a:spLocks noChangeShapeType="1"/>
              </p:cNvSpPr>
              <p:nvPr/>
            </p:nvSpPr>
            <p:spPr bwMode="auto">
              <a:xfrm rot="-1177604">
                <a:off x="3464" y="3207"/>
                <a:ext cx="0" cy="480"/>
              </a:xfrm>
              <a:prstGeom prst="line">
                <a:avLst/>
              </a:prstGeom>
              <a:noFill/>
              <a:ln w="38100">
                <a:solidFill>
                  <a:schemeClr val="tx1"/>
                </a:solidFill>
                <a:round/>
                <a:headEnd/>
                <a:tailEnd/>
              </a:ln>
              <a:effectLst/>
            </p:spPr>
            <p:txBody>
              <a:bodyPr/>
              <a:lstStyle/>
              <a:p>
                <a:endParaRPr lang="en-US"/>
              </a:p>
            </p:txBody>
          </p:sp>
          <p:sp>
            <p:nvSpPr>
              <p:cNvPr id="82" name="Line 163"/>
              <p:cNvSpPr>
                <a:spLocks noChangeShapeType="1"/>
              </p:cNvSpPr>
              <p:nvPr/>
            </p:nvSpPr>
            <p:spPr bwMode="auto">
              <a:xfrm rot="-2062086">
                <a:off x="3532" y="2806"/>
                <a:ext cx="0" cy="576"/>
              </a:xfrm>
              <a:prstGeom prst="line">
                <a:avLst/>
              </a:prstGeom>
              <a:noFill/>
              <a:ln w="38100">
                <a:solidFill>
                  <a:schemeClr val="tx1"/>
                </a:solidFill>
                <a:round/>
                <a:headEnd/>
                <a:tailEnd type="stealth" w="lg" len="lg"/>
              </a:ln>
              <a:effectLst/>
            </p:spPr>
            <p:txBody>
              <a:bodyPr/>
              <a:lstStyle/>
              <a:p>
                <a:endParaRPr lang="en-US"/>
              </a:p>
            </p:txBody>
          </p:sp>
          <p:sp>
            <p:nvSpPr>
              <p:cNvPr id="83" name="Line 164"/>
              <p:cNvSpPr>
                <a:spLocks noChangeShapeType="1"/>
              </p:cNvSpPr>
              <p:nvPr/>
            </p:nvSpPr>
            <p:spPr bwMode="auto">
              <a:xfrm rot="-2062086">
                <a:off x="3695" y="3092"/>
                <a:ext cx="0" cy="480"/>
              </a:xfrm>
              <a:prstGeom prst="line">
                <a:avLst/>
              </a:prstGeom>
              <a:noFill/>
              <a:ln w="38100">
                <a:solidFill>
                  <a:schemeClr val="tx1"/>
                </a:solidFill>
                <a:round/>
                <a:headEnd/>
                <a:tailEnd/>
              </a:ln>
              <a:effectLst/>
            </p:spPr>
            <p:txBody>
              <a:bodyPr/>
              <a:lstStyle/>
              <a:p>
                <a:endParaRPr lang="en-US"/>
              </a:p>
            </p:txBody>
          </p:sp>
          <p:sp>
            <p:nvSpPr>
              <p:cNvPr id="84" name="Line 166"/>
              <p:cNvSpPr>
                <a:spLocks noChangeShapeType="1"/>
              </p:cNvSpPr>
              <p:nvPr/>
            </p:nvSpPr>
            <p:spPr bwMode="auto">
              <a:xfrm rot="-3075468">
                <a:off x="3673" y="2710"/>
                <a:ext cx="0" cy="576"/>
              </a:xfrm>
              <a:prstGeom prst="line">
                <a:avLst/>
              </a:prstGeom>
              <a:noFill/>
              <a:ln w="38100">
                <a:solidFill>
                  <a:schemeClr val="tx1"/>
                </a:solidFill>
                <a:round/>
                <a:headEnd/>
                <a:tailEnd type="stealth" w="lg" len="lg"/>
              </a:ln>
              <a:effectLst/>
            </p:spPr>
            <p:txBody>
              <a:bodyPr/>
              <a:lstStyle/>
              <a:p>
                <a:endParaRPr lang="en-US"/>
              </a:p>
            </p:txBody>
          </p:sp>
          <p:sp>
            <p:nvSpPr>
              <p:cNvPr id="85" name="Line 167"/>
              <p:cNvSpPr>
                <a:spLocks noChangeShapeType="1"/>
              </p:cNvSpPr>
              <p:nvPr/>
            </p:nvSpPr>
            <p:spPr bwMode="auto">
              <a:xfrm rot="-3075468">
                <a:off x="3898" y="2938"/>
                <a:ext cx="0" cy="480"/>
              </a:xfrm>
              <a:prstGeom prst="line">
                <a:avLst/>
              </a:prstGeom>
              <a:noFill/>
              <a:ln w="38100">
                <a:solidFill>
                  <a:schemeClr val="tx1"/>
                </a:solidFill>
                <a:round/>
                <a:headEnd/>
                <a:tailEnd/>
              </a:ln>
              <a:effectLst/>
            </p:spPr>
            <p:txBody>
              <a:bodyPr/>
              <a:lstStyle/>
              <a:p>
                <a:endParaRPr lang="en-US"/>
              </a:p>
            </p:txBody>
          </p:sp>
          <p:sp>
            <p:nvSpPr>
              <p:cNvPr id="86" name="Line 169"/>
              <p:cNvSpPr>
                <a:spLocks noChangeShapeType="1"/>
              </p:cNvSpPr>
              <p:nvPr/>
            </p:nvSpPr>
            <p:spPr bwMode="auto">
              <a:xfrm rot="-4418657">
                <a:off x="3748" y="2512"/>
                <a:ext cx="0" cy="576"/>
              </a:xfrm>
              <a:prstGeom prst="line">
                <a:avLst/>
              </a:prstGeom>
              <a:noFill/>
              <a:ln w="38100">
                <a:solidFill>
                  <a:schemeClr val="tx1"/>
                </a:solidFill>
                <a:round/>
                <a:headEnd/>
                <a:tailEnd type="stealth" w="lg" len="lg"/>
              </a:ln>
              <a:effectLst/>
            </p:spPr>
            <p:txBody>
              <a:bodyPr/>
              <a:lstStyle/>
              <a:p>
                <a:endParaRPr lang="en-US"/>
              </a:p>
            </p:txBody>
          </p:sp>
          <p:sp>
            <p:nvSpPr>
              <p:cNvPr id="87" name="Line 170"/>
              <p:cNvSpPr>
                <a:spLocks noChangeShapeType="1"/>
              </p:cNvSpPr>
              <p:nvPr/>
            </p:nvSpPr>
            <p:spPr bwMode="auto">
              <a:xfrm rot="-4418657">
                <a:off x="4024" y="2641"/>
                <a:ext cx="0" cy="480"/>
              </a:xfrm>
              <a:prstGeom prst="line">
                <a:avLst/>
              </a:prstGeom>
              <a:noFill/>
              <a:ln w="38100">
                <a:solidFill>
                  <a:schemeClr val="tx1"/>
                </a:solidFill>
                <a:round/>
                <a:headEnd/>
                <a:tailEnd/>
              </a:ln>
              <a:effectLst/>
            </p:spPr>
            <p:txBody>
              <a:bodyPr/>
              <a:lstStyle/>
              <a:p>
                <a:endParaRPr lang="en-US"/>
              </a:p>
            </p:txBody>
          </p:sp>
          <p:sp>
            <p:nvSpPr>
              <p:cNvPr id="88" name="Line 172"/>
              <p:cNvSpPr>
                <a:spLocks noChangeShapeType="1"/>
              </p:cNvSpPr>
              <p:nvPr/>
            </p:nvSpPr>
            <p:spPr bwMode="auto">
              <a:xfrm rot="-4868083">
                <a:off x="3793" y="2335"/>
                <a:ext cx="0" cy="576"/>
              </a:xfrm>
              <a:prstGeom prst="line">
                <a:avLst/>
              </a:prstGeom>
              <a:noFill/>
              <a:ln w="38100">
                <a:solidFill>
                  <a:schemeClr val="tx1"/>
                </a:solidFill>
                <a:round/>
                <a:headEnd/>
                <a:tailEnd type="stealth" w="lg" len="lg"/>
              </a:ln>
              <a:effectLst/>
            </p:spPr>
            <p:txBody>
              <a:bodyPr/>
              <a:lstStyle/>
              <a:p>
                <a:endParaRPr lang="en-US"/>
              </a:p>
            </p:txBody>
          </p:sp>
          <p:sp>
            <p:nvSpPr>
              <p:cNvPr id="89" name="Line 173"/>
              <p:cNvSpPr>
                <a:spLocks noChangeShapeType="1"/>
              </p:cNvSpPr>
              <p:nvPr/>
            </p:nvSpPr>
            <p:spPr bwMode="auto">
              <a:xfrm rot="-4868083">
                <a:off x="4077" y="2427"/>
                <a:ext cx="0" cy="480"/>
              </a:xfrm>
              <a:prstGeom prst="line">
                <a:avLst/>
              </a:prstGeom>
              <a:noFill/>
              <a:ln w="38100">
                <a:solidFill>
                  <a:schemeClr val="tx1"/>
                </a:solidFill>
                <a:round/>
                <a:headEnd/>
                <a:tailEnd/>
              </a:ln>
              <a:effectLst/>
            </p:spPr>
            <p:txBody>
              <a:bodyPr/>
              <a:lstStyle/>
              <a:p>
                <a:endParaRPr lang="en-US"/>
              </a:p>
            </p:txBody>
          </p:sp>
          <p:sp>
            <p:nvSpPr>
              <p:cNvPr id="90" name="Line 175"/>
              <p:cNvSpPr>
                <a:spLocks noChangeShapeType="1"/>
              </p:cNvSpPr>
              <p:nvPr/>
            </p:nvSpPr>
            <p:spPr bwMode="auto">
              <a:xfrm rot="-5374723">
                <a:off x="3839" y="2161"/>
                <a:ext cx="0" cy="576"/>
              </a:xfrm>
              <a:prstGeom prst="line">
                <a:avLst/>
              </a:prstGeom>
              <a:noFill/>
              <a:ln w="38100">
                <a:solidFill>
                  <a:schemeClr val="tx1"/>
                </a:solidFill>
                <a:round/>
                <a:headEnd/>
                <a:tailEnd type="stealth" w="lg" len="lg"/>
              </a:ln>
              <a:effectLst/>
            </p:spPr>
            <p:txBody>
              <a:bodyPr/>
              <a:lstStyle/>
              <a:p>
                <a:endParaRPr lang="en-US"/>
              </a:p>
            </p:txBody>
          </p:sp>
          <p:sp>
            <p:nvSpPr>
              <p:cNvPr id="91" name="Line 176"/>
              <p:cNvSpPr>
                <a:spLocks noChangeShapeType="1"/>
              </p:cNvSpPr>
              <p:nvPr/>
            </p:nvSpPr>
            <p:spPr bwMode="auto">
              <a:xfrm rot="-5374723">
                <a:off x="4127" y="2211"/>
                <a:ext cx="0" cy="480"/>
              </a:xfrm>
              <a:prstGeom prst="line">
                <a:avLst/>
              </a:prstGeom>
              <a:noFill/>
              <a:ln w="38100">
                <a:solidFill>
                  <a:schemeClr val="tx1"/>
                </a:solidFill>
                <a:round/>
                <a:headEnd/>
                <a:tailEnd/>
              </a:ln>
              <a:effectLst/>
            </p:spPr>
            <p:txBody>
              <a:bodyPr/>
              <a:lstStyle/>
              <a:p>
                <a:endParaRPr lang="en-US"/>
              </a:p>
            </p:txBody>
          </p:sp>
        </p:grpSp>
      </p:grpSp>
      <p:grpSp>
        <p:nvGrpSpPr>
          <p:cNvPr id="94" name="Group 93"/>
          <p:cNvGrpSpPr>
            <a:grpSpLocks noChangeAspect="1"/>
          </p:cNvGrpSpPr>
          <p:nvPr/>
        </p:nvGrpSpPr>
        <p:grpSpPr>
          <a:xfrm>
            <a:off x="5375585" y="2389941"/>
            <a:ext cx="1246233" cy="1203708"/>
            <a:chOff x="4114800" y="1752600"/>
            <a:chExt cx="4419600" cy="4268788"/>
          </a:xfrm>
        </p:grpSpPr>
        <p:sp>
          <p:nvSpPr>
            <p:cNvPr id="95" name="Oval 5"/>
            <p:cNvSpPr>
              <a:spLocks noChangeArrowheads="1"/>
            </p:cNvSpPr>
            <p:nvPr/>
          </p:nvSpPr>
          <p:spPr bwMode="auto">
            <a:xfrm>
              <a:off x="5564188" y="3124200"/>
              <a:ext cx="1524000" cy="1524000"/>
            </a:xfrm>
            <a:prstGeom prst="ellipse">
              <a:avLst/>
            </a:prstGeom>
            <a:solidFill>
              <a:srgbClr val="3399FF"/>
            </a:solidFill>
            <a:ln w="38100">
              <a:solidFill>
                <a:schemeClr val="tx1"/>
              </a:solidFill>
              <a:round/>
              <a:headEnd/>
              <a:tailEnd/>
            </a:ln>
            <a:effectLst/>
          </p:spPr>
          <p:txBody>
            <a:bodyPr wrap="none" anchor="ctr"/>
            <a:lstStyle/>
            <a:p>
              <a:pPr algn="ctr"/>
              <a:endParaRPr lang="en-US">
                <a:solidFill>
                  <a:srgbClr val="FF0000"/>
                </a:solidFill>
              </a:endParaRPr>
            </a:p>
          </p:txBody>
        </p:sp>
        <p:sp>
          <p:nvSpPr>
            <p:cNvPr id="96" name="Line 9"/>
            <p:cNvSpPr>
              <a:spLocks noChangeShapeType="1"/>
            </p:cNvSpPr>
            <p:nvPr/>
          </p:nvSpPr>
          <p:spPr bwMode="auto">
            <a:xfrm flipV="1">
              <a:off x="6326188" y="2133600"/>
              <a:ext cx="0" cy="914400"/>
            </a:xfrm>
            <a:prstGeom prst="line">
              <a:avLst/>
            </a:prstGeom>
            <a:noFill/>
            <a:ln w="38100">
              <a:solidFill>
                <a:schemeClr val="tx1"/>
              </a:solidFill>
              <a:round/>
              <a:headEnd/>
              <a:tailEnd type="none" w="lg" len="lg"/>
            </a:ln>
            <a:effectLst/>
          </p:spPr>
          <p:txBody>
            <a:bodyPr/>
            <a:lstStyle/>
            <a:p>
              <a:endParaRPr lang="en-US"/>
            </a:p>
          </p:txBody>
        </p:sp>
        <p:sp>
          <p:nvSpPr>
            <p:cNvPr id="97" name="Line 10"/>
            <p:cNvSpPr>
              <a:spLocks noChangeShapeType="1"/>
            </p:cNvSpPr>
            <p:nvPr/>
          </p:nvSpPr>
          <p:spPr bwMode="auto">
            <a:xfrm flipV="1">
              <a:off x="6326188" y="1752600"/>
              <a:ext cx="0" cy="762000"/>
            </a:xfrm>
            <a:prstGeom prst="line">
              <a:avLst/>
            </a:prstGeom>
            <a:noFill/>
            <a:ln w="38100">
              <a:solidFill>
                <a:schemeClr val="tx1"/>
              </a:solidFill>
              <a:round/>
              <a:headEnd/>
              <a:tailEnd/>
            </a:ln>
            <a:effectLst/>
          </p:spPr>
          <p:txBody>
            <a:bodyPr/>
            <a:lstStyle/>
            <a:p>
              <a:endParaRPr lang="en-US"/>
            </a:p>
          </p:txBody>
        </p:sp>
        <p:sp>
          <p:nvSpPr>
            <p:cNvPr id="98" name="Line 12"/>
            <p:cNvSpPr>
              <a:spLocks noChangeShapeType="1"/>
            </p:cNvSpPr>
            <p:nvPr/>
          </p:nvSpPr>
          <p:spPr bwMode="auto">
            <a:xfrm rot="670171" flipV="1">
              <a:off x="6669088" y="2205038"/>
              <a:ext cx="0" cy="914400"/>
            </a:xfrm>
            <a:prstGeom prst="line">
              <a:avLst/>
            </a:prstGeom>
            <a:noFill/>
            <a:ln w="38100">
              <a:solidFill>
                <a:schemeClr val="tx1"/>
              </a:solidFill>
              <a:round/>
              <a:headEnd/>
              <a:tailEnd type="none" w="lg" len="lg"/>
            </a:ln>
            <a:effectLst/>
          </p:spPr>
          <p:txBody>
            <a:bodyPr/>
            <a:lstStyle/>
            <a:p>
              <a:endParaRPr lang="en-US"/>
            </a:p>
          </p:txBody>
        </p:sp>
        <p:sp>
          <p:nvSpPr>
            <p:cNvPr id="99" name="Line 13"/>
            <p:cNvSpPr>
              <a:spLocks noChangeShapeType="1"/>
            </p:cNvSpPr>
            <p:nvPr/>
          </p:nvSpPr>
          <p:spPr bwMode="auto">
            <a:xfrm rot="670171" flipV="1">
              <a:off x="6757988" y="1831975"/>
              <a:ext cx="0" cy="762000"/>
            </a:xfrm>
            <a:prstGeom prst="line">
              <a:avLst/>
            </a:prstGeom>
            <a:noFill/>
            <a:ln w="44450">
              <a:solidFill>
                <a:schemeClr val="tx1"/>
              </a:solidFill>
              <a:round/>
              <a:headEnd type="triangle" w="med" len="med"/>
              <a:tailEnd/>
            </a:ln>
            <a:effectLst/>
          </p:spPr>
          <p:txBody>
            <a:bodyPr/>
            <a:lstStyle/>
            <a:p>
              <a:endParaRPr lang="en-US"/>
            </a:p>
          </p:txBody>
        </p:sp>
        <p:sp>
          <p:nvSpPr>
            <p:cNvPr id="100" name="Line 15"/>
            <p:cNvSpPr>
              <a:spLocks noChangeShapeType="1"/>
            </p:cNvSpPr>
            <p:nvPr/>
          </p:nvSpPr>
          <p:spPr bwMode="auto">
            <a:xfrm rot="1177604" flipV="1">
              <a:off x="6946900" y="2273300"/>
              <a:ext cx="0" cy="914400"/>
            </a:xfrm>
            <a:prstGeom prst="line">
              <a:avLst/>
            </a:prstGeom>
            <a:noFill/>
            <a:ln w="38100">
              <a:solidFill>
                <a:schemeClr val="tx1"/>
              </a:solidFill>
              <a:round/>
              <a:headEnd/>
              <a:tailEnd type="none" w="lg" len="lg"/>
            </a:ln>
            <a:effectLst/>
          </p:spPr>
          <p:txBody>
            <a:bodyPr/>
            <a:lstStyle/>
            <a:p>
              <a:endParaRPr lang="en-US"/>
            </a:p>
          </p:txBody>
        </p:sp>
        <p:sp>
          <p:nvSpPr>
            <p:cNvPr id="101" name="Line 16"/>
            <p:cNvSpPr>
              <a:spLocks noChangeShapeType="1"/>
            </p:cNvSpPr>
            <p:nvPr/>
          </p:nvSpPr>
          <p:spPr bwMode="auto">
            <a:xfrm rot="1177604" flipV="1">
              <a:off x="7100888" y="1919288"/>
              <a:ext cx="0" cy="762000"/>
            </a:xfrm>
            <a:prstGeom prst="line">
              <a:avLst/>
            </a:prstGeom>
            <a:noFill/>
            <a:ln w="44450">
              <a:solidFill>
                <a:schemeClr val="tx1"/>
              </a:solidFill>
              <a:round/>
              <a:headEnd type="triangle" w="med" len="med"/>
              <a:tailEnd/>
            </a:ln>
            <a:effectLst/>
          </p:spPr>
          <p:txBody>
            <a:bodyPr/>
            <a:lstStyle/>
            <a:p>
              <a:endParaRPr lang="en-US"/>
            </a:p>
          </p:txBody>
        </p:sp>
        <p:sp>
          <p:nvSpPr>
            <p:cNvPr id="102" name="Line 18"/>
            <p:cNvSpPr>
              <a:spLocks noChangeShapeType="1"/>
            </p:cNvSpPr>
            <p:nvPr/>
          </p:nvSpPr>
          <p:spPr bwMode="auto">
            <a:xfrm rot="2062086" flipV="1">
              <a:off x="7208838" y="2403475"/>
              <a:ext cx="0" cy="914400"/>
            </a:xfrm>
            <a:prstGeom prst="line">
              <a:avLst/>
            </a:prstGeom>
            <a:noFill/>
            <a:ln w="38100">
              <a:solidFill>
                <a:schemeClr val="tx1"/>
              </a:solidFill>
              <a:round/>
              <a:headEnd/>
              <a:tailEnd type="none" w="lg" len="lg"/>
            </a:ln>
            <a:effectLst/>
          </p:spPr>
          <p:txBody>
            <a:bodyPr/>
            <a:lstStyle/>
            <a:p>
              <a:endParaRPr lang="en-US"/>
            </a:p>
          </p:txBody>
        </p:sp>
        <p:sp>
          <p:nvSpPr>
            <p:cNvPr id="103" name="Line 19"/>
            <p:cNvSpPr>
              <a:spLocks noChangeShapeType="1"/>
            </p:cNvSpPr>
            <p:nvPr/>
          </p:nvSpPr>
          <p:spPr bwMode="auto">
            <a:xfrm rot="2062086" flipV="1">
              <a:off x="7467600" y="2101850"/>
              <a:ext cx="0" cy="762000"/>
            </a:xfrm>
            <a:prstGeom prst="line">
              <a:avLst/>
            </a:prstGeom>
            <a:noFill/>
            <a:ln w="44450">
              <a:solidFill>
                <a:schemeClr val="tx1"/>
              </a:solidFill>
              <a:round/>
              <a:headEnd type="triangle" w="med" len="med"/>
              <a:tailEnd/>
            </a:ln>
            <a:effectLst/>
          </p:spPr>
          <p:txBody>
            <a:bodyPr/>
            <a:lstStyle/>
            <a:p>
              <a:endParaRPr lang="en-US"/>
            </a:p>
          </p:txBody>
        </p:sp>
        <p:sp>
          <p:nvSpPr>
            <p:cNvPr id="104" name="Line 21"/>
            <p:cNvSpPr>
              <a:spLocks noChangeShapeType="1"/>
            </p:cNvSpPr>
            <p:nvPr/>
          </p:nvSpPr>
          <p:spPr bwMode="auto">
            <a:xfrm rot="3075468" flipV="1">
              <a:off x="7432675" y="2557463"/>
              <a:ext cx="0" cy="914400"/>
            </a:xfrm>
            <a:prstGeom prst="line">
              <a:avLst/>
            </a:prstGeom>
            <a:noFill/>
            <a:ln w="38100">
              <a:solidFill>
                <a:schemeClr val="tx1"/>
              </a:solidFill>
              <a:round/>
              <a:headEnd/>
              <a:tailEnd type="none" w="lg" len="lg"/>
            </a:ln>
            <a:effectLst/>
          </p:spPr>
          <p:txBody>
            <a:bodyPr/>
            <a:lstStyle/>
            <a:p>
              <a:endParaRPr lang="en-US"/>
            </a:p>
          </p:txBody>
        </p:sp>
        <p:sp>
          <p:nvSpPr>
            <p:cNvPr id="105" name="Line 22"/>
            <p:cNvSpPr>
              <a:spLocks noChangeShapeType="1"/>
            </p:cNvSpPr>
            <p:nvPr/>
          </p:nvSpPr>
          <p:spPr bwMode="auto">
            <a:xfrm rot="3075468" flipV="1">
              <a:off x="7789863" y="2347913"/>
              <a:ext cx="0" cy="762000"/>
            </a:xfrm>
            <a:prstGeom prst="line">
              <a:avLst/>
            </a:prstGeom>
            <a:noFill/>
            <a:ln w="44450">
              <a:solidFill>
                <a:schemeClr val="tx1"/>
              </a:solidFill>
              <a:round/>
              <a:headEnd type="triangle" w="med" len="med"/>
              <a:tailEnd/>
            </a:ln>
            <a:effectLst/>
          </p:spPr>
          <p:txBody>
            <a:bodyPr/>
            <a:lstStyle/>
            <a:p>
              <a:endParaRPr lang="en-US"/>
            </a:p>
          </p:txBody>
        </p:sp>
        <p:sp>
          <p:nvSpPr>
            <p:cNvPr id="106" name="Line 24"/>
            <p:cNvSpPr>
              <a:spLocks noChangeShapeType="1"/>
            </p:cNvSpPr>
            <p:nvPr/>
          </p:nvSpPr>
          <p:spPr bwMode="auto">
            <a:xfrm rot="4418657" flipV="1">
              <a:off x="7551738" y="2871788"/>
              <a:ext cx="0" cy="914400"/>
            </a:xfrm>
            <a:prstGeom prst="line">
              <a:avLst/>
            </a:prstGeom>
            <a:noFill/>
            <a:ln w="38100">
              <a:solidFill>
                <a:schemeClr val="tx1"/>
              </a:solidFill>
              <a:round/>
              <a:headEnd/>
              <a:tailEnd type="none" w="lg" len="lg"/>
            </a:ln>
            <a:effectLst/>
          </p:spPr>
          <p:txBody>
            <a:bodyPr/>
            <a:lstStyle/>
            <a:p>
              <a:endParaRPr lang="en-US"/>
            </a:p>
          </p:txBody>
        </p:sp>
        <p:sp>
          <p:nvSpPr>
            <p:cNvPr id="107" name="Line 25"/>
            <p:cNvSpPr>
              <a:spLocks noChangeShapeType="1"/>
            </p:cNvSpPr>
            <p:nvPr/>
          </p:nvSpPr>
          <p:spPr bwMode="auto">
            <a:xfrm rot="4418657" flipV="1">
              <a:off x="7989888" y="2819400"/>
              <a:ext cx="0" cy="762000"/>
            </a:xfrm>
            <a:prstGeom prst="line">
              <a:avLst/>
            </a:prstGeom>
            <a:noFill/>
            <a:ln w="44450">
              <a:solidFill>
                <a:schemeClr val="tx1"/>
              </a:solidFill>
              <a:round/>
              <a:headEnd type="triangle" w="med" len="med"/>
              <a:tailEnd/>
            </a:ln>
            <a:effectLst/>
          </p:spPr>
          <p:txBody>
            <a:bodyPr/>
            <a:lstStyle/>
            <a:p>
              <a:endParaRPr lang="en-US"/>
            </a:p>
          </p:txBody>
        </p:sp>
        <p:sp>
          <p:nvSpPr>
            <p:cNvPr id="108" name="Line 27"/>
            <p:cNvSpPr>
              <a:spLocks noChangeShapeType="1"/>
            </p:cNvSpPr>
            <p:nvPr/>
          </p:nvSpPr>
          <p:spPr bwMode="auto">
            <a:xfrm rot="4868083" flipV="1">
              <a:off x="7623175" y="3152775"/>
              <a:ext cx="0" cy="914400"/>
            </a:xfrm>
            <a:prstGeom prst="line">
              <a:avLst/>
            </a:prstGeom>
            <a:noFill/>
            <a:ln w="38100">
              <a:solidFill>
                <a:schemeClr val="tx1"/>
              </a:solidFill>
              <a:round/>
              <a:headEnd/>
              <a:tailEnd type="none" w="lg" len="lg"/>
            </a:ln>
            <a:effectLst/>
          </p:spPr>
          <p:txBody>
            <a:bodyPr/>
            <a:lstStyle/>
            <a:p>
              <a:endParaRPr lang="en-US"/>
            </a:p>
          </p:txBody>
        </p:sp>
        <p:sp>
          <p:nvSpPr>
            <p:cNvPr id="109" name="Line 28"/>
            <p:cNvSpPr>
              <a:spLocks noChangeShapeType="1"/>
            </p:cNvSpPr>
            <p:nvPr/>
          </p:nvSpPr>
          <p:spPr bwMode="auto">
            <a:xfrm rot="4868083" flipV="1">
              <a:off x="8074025" y="3159125"/>
              <a:ext cx="0" cy="762000"/>
            </a:xfrm>
            <a:prstGeom prst="line">
              <a:avLst/>
            </a:prstGeom>
            <a:noFill/>
            <a:ln w="44450">
              <a:solidFill>
                <a:schemeClr val="tx1"/>
              </a:solidFill>
              <a:round/>
              <a:headEnd type="triangle" w="med" len="med"/>
              <a:tailEnd/>
            </a:ln>
            <a:effectLst/>
          </p:spPr>
          <p:txBody>
            <a:bodyPr/>
            <a:lstStyle/>
            <a:p>
              <a:endParaRPr lang="en-US"/>
            </a:p>
          </p:txBody>
        </p:sp>
        <p:sp>
          <p:nvSpPr>
            <p:cNvPr id="110" name="Line 30"/>
            <p:cNvSpPr>
              <a:spLocks noChangeShapeType="1"/>
            </p:cNvSpPr>
            <p:nvPr/>
          </p:nvSpPr>
          <p:spPr bwMode="auto">
            <a:xfrm rot="5374723" flipV="1">
              <a:off x="7696200" y="3429000"/>
              <a:ext cx="0" cy="914400"/>
            </a:xfrm>
            <a:prstGeom prst="line">
              <a:avLst/>
            </a:prstGeom>
            <a:noFill/>
            <a:ln w="38100">
              <a:solidFill>
                <a:schemeClr val="tx1"/>
              </a:solidFill>
              <a:round/>
              <a:headEnd/>
              <a:tailEnd type="none" w="lg" len="lg"/>
            </a:ln>
            <a:effectLst/>
          </p:spPr>
          <p:txBody>
            <a:bodyPr/>
            <a:lstStyle/>
            <a:p>
              <a:endParaRPr lang="en-US"/>
            </a:p>
          </p:txBody>
        </p:sp>
        <p:sp>
          <p:nvSpPr>
            <p:cNvPr id="111" name="Line 31"/>
            <p:cNvSpPr>
              <a:spLocks noChangeShapeType="1"/>
            </p:cNvSpPr>
            <p:nvPr/>
          </p:nvSpPr>
          <p:spPr bwMode="auto">
            <a:xfrm rot="5374723" flipV="1">
              <a:off x="8153400" y="3502025"/>
              <a:ext cx="0" cy="762000"/>
            </a:xfrm>
            <a:prstGeom prst="line">
              <a:avLst/>
            </a:prstGeom>
            <a:noFill/>
            <a:ln w="38100">
              <a:solidFill>
                <a:schemeClr val="tx1"/>
              </a:solidFill>
              <a:round/>
              <a:headEnd/>
              <a:tailEnd/>
            </a:ln>
            <a:effectLst/>
          </p:spPr>
          <p:txBody>
            <a:bodyPr/>
            <a:lstStyle/>
            <a:p>
              <a:endParaRPr lang="en-US"/>
            </a:p>
          </p:txBody>
        </p:sp>
        <p:sp>
          <p:nvSpPr>
            <p:cNvPr id="112" name="Line 34"/>
            <p:cNvSpPr>
              <a:spLocks noChangeShapeType="1"/>
            </p:cNvSpPr>
            <p:nvPr/>
          </p:nvSpPr>
          <p:spPr bwMode="auto">
            <a:xfrm flipH="1" flipV="1">
              <a:off x="6326188" y="2133600"/>
              <a:ext cx="0" cy="914400"/>
            </a:xfrm>
            <a:prstGeom prst="line">
              <a:avLst/>
            </a:prstGeom>
            <a:noFill/>
            <a:ln w="38100">
              <a:solidFill>
                <a:schemeClr val="tx1"/>
              </a:solidFill>
              <a:round/>
              <a:headEnd/>
              <a:tailEnd type="none" w="lg" len="lg"/>
            </a:ln>
            <a:effectLst/>
          </p:spPr>
          <p:txBody>
            <a:bodyPr/>
            <a:lstStyle/>
            <a:p>
              <a:endParaRPr lang="en-US"/>
            </a:p>
          </p:txBody>
        </p:sp>
        <p:sp>
          <p:nvSpPr>
            <p:cNvPr id="113" name="Line 35"/>
            <p:cNvSpPr>
              <a:spLocks noChangeShapeType="1"/>
            </p:cNvSpPr>
            <p:nvPr/>
          </p:nvSpPr>
          <p:spPr bwMode="auto">
            <a:xfrm flipH="1" flipV="1">
              <a:off x="6326188" y="1752600"/>
              <a:ext cx="0" cy="762000"/>
            </a:xfrm>
            <a:prstGeom prst="line">
              <a:avLst/>
            </a:prstGeom>
            <a:noFill/>
            <a:ln w="44450">
              <a:solidFill>
                <a:schemeClr val="tx1"/>
              </a:solidFill>
              <a:round/>
              <a:headEnd type="triangle" w="med" len="med"/>
              <a:tailEnd/>
            </a:ln>
            <a:effectLst/>
          </p:spPr>
          <p:txBody>
            <a:bodyPr/>
            <a:lstStyle/>
            <a:p>
              <a:endParaRPr lang="en-US"/>
            </a:p>
          </p:txBody>
        </p:sp>
        <p:sp>
          <p:nvSpPr>
            <p:cNvPr id="114" name="Line 37"/>
            <p:cNvSpPr>
              <a:spLocks noChangeShapeType="1"/>
            </p:cNvSpPr>
            <p:nvPr/>
          </p:nvSpPr>
          <p:spPr bwMode="auto">
            <a:xfrm rot="20929829" flipH="1" flipV="1">
              <a:off x="5980113" y="2205038"/>
              <a:ext cx="0" cy="914400"/>
            </a:xfrm>
            <a:prstGeom prst="line">
              <a:avLst/>
            </a:prstGeom>
            <a:noFill/>
            <a:ln w="38100">
              <a:solidFill>
                <a:schemeClr val="tx1"/>
              </a:solidFill>
              <a:round/>
              <a:headEnd/>
              <a:tailEnd type="none" w="lg" len="lg"/>
            </a:ln>
            <a:effectLst/>
          </p:spPr>
          <p:txBody>
            <a:bodyPr/>
            <a:lstStyle/>
            <a:p>
              <a:endParaRPr lang="en-US"/>
            </a:p>
          </p:txBody>
        </p:sp>
        <p:sp>
          <p:nvSpPr>
            <p:cNvPr id="115" name="Line 38"/>
            <p:cNvSpPr>
              <a:spLocks noChangeShapeType="1"/>
            </p:cNvSpPr>
            <p:nvPr/>
          </p:nvSpPr>
          <p:spPr bwMode="auto">
            <a:xfrm rot="20929829" flipH="1" flipV="1">
              <a:off x="5891213" y="1833563"/>
              <a:ext cx="0" cy="762000"/>
            </a:xfrm>
            <a:prstGeom prst="line">
              <a:avLst/>
            </a:prstGeom>
            <a:noFill/>
            <a:ln w="44450">
              <a:solidFill>
                <a:schemeClr val="tx1"/>
              </a:solidFill>
              <a:round/>
              <a:headEnd type="triangle" w="med" len="med"/>
              <a:tailEnd/>
            </a:ln>
            <a:effectLst/>
          </p:spPr>
          <p:txBody>
            <a:bodyPr/>
            <a:lstStyle/>
            <a:p>
              <a:endParaRPr lang="en-US"/>
            </a:p>
          </p:txBody>
        </p:sp>
        <p:sp>
          <p:nvSpPr>
            <p:cNvPr id="116" name="Line 40"/>
            <p:cNvSpPr>
              <a:spLocks noChangeShapeType="1"/>
            </p:cNvSpPr>
            <p:nvPr/>
          </p:nvSpPr>
          <p:spPr bwMode="auto">
            <a:xfrm rot="20422396" flipH="1" flipV="1">
              <a:off x="5702300" y="2274888"/>
              <a:ext cx="0" cy="914400"/>
            </a:xfrm>
            <a:prstGeom prst="line">
              <a:avLst/>
            </a:prstGeom>
            <a:noFill/>
            <a:ln w="38100">
              <a:solidFill>
                <a:schemeClr val="tx1"/>
              </a:solidFill>
              <a:round/>
              <a:headEnd/>
              <a:tailEnd type="none" w="lg" len="lg"/>
            </a:ln>
            <a:effectLst/>
          </p:spPr>
          <p:txBody>
            <a:bodyPr/>
            <a:lstStyle/>
            <a:p>
              <a:endParaRPr lang="en-US"/>
            </a:p>
          </p:txBody>
        </p:sp>
        <p:sp>
          <p:nvSpPr>
            <p:cNvPr id="117" name="Line 41"/>
            <p:cNvSpPr>
              <a:spLocks noChangeShapeType="1"/>
            </p:cNvSpPr>
            <p:nvPr/>
          </p:nvSpPr>
          <p:spPr bwMode="auto">
            <a:xfrm rot="20422396" flipH="1" flipV="1">
              <a:off x="5548313" y="1920875"/>
              <a:ext cx="0" cy="762000"/>
            </a:xfrm>
            <a:prstGeom prst="line">
              <a:avLst/>
            </a:prstGeom>
            <a:noFill/>
            <a:ln w="44450">
              <a:solidFill>
                <a:schemeClr val="tx1"/>
              </a:solidFill>
              <a:round/>
              <a:headEnd type="triangle" w="med" len="med"/>
              <a:tailEnd/>
            </a:ln>
            <a:effectLst/>
          </p:spPr>
          <p:txBody>
            <a:bodyPr/>
            <a:lstStyle/>
            <a:p>
              <a:endParaRPr lang="en-US"/>
            </a:p>
          </p:txBody>
        </p:sp>
        <p:sp>
          <p:nvSpPr>
            <p:cNvPr id="118" name="Line 43"/>
            <p:cNvSpPr>
              <a:spLocks noChangeShapeType="1"/>
            </p:cNvSpPr>
            <p:nvPr/>
          </p:nvSpPr>
          <p:spPr bwMode="auto">
            <a:xfrm rot="19537914" flipH="1" flipV="1">
              <a:off x="5440363" y="2405063"/>
              <a:ext cx="0" cy="914400"/>
            </a:xfrm>
            <a:prstGeom prst="line">
              <a:avLst/>
            </a:prstGeom>
            <a:noFill/>
            <a:ln w="38100">
              <a:solidFill>
                <a:schemeClr val="tx1"/>
              </a:solidFill>
              <a:round/>
              <a:headEnd/>
              <a:tailEnd type="none" w="lg" len="lg"/>
            </a:ln>
            <a:effectLst/>
          </p:spPr>
          <p:txBody>
            <a:bodyPr/>
            <a:lstStyle/>
            <a:p>
              <a:endParaRPr lang="en-US"/>
            </a:p>
          </p:txBody>
        </p:sp>
        <p:sp>
          <p:nvSpPr>
            <p:cNvPr id="119" name="Line 44"/>
            <p:cNvSpPr>
              <a:spLocks noChangeShapeType="1"/>
            </p:cNvSpPr>
            <p:nvPr/>
          </p:nvSpPr>
          <p:spPr bwMode="auto">
            <a:xfrm rot="19537914" flipH="1" flipV="1">
              <a:off x="5183188" y="2103438"/>
              <a:ext cx="0" cy="762000"/>
            </a:xfrm>
            <a:prstGeom prst="line">
              <a:avLst/>
            </a:prstGeom>
            <a:noFill/>
            <a:ln w="44450">
              <a:solidFill>
                <a:schemeClr val="tx1"/>
              </a:solidFill>
              <a:round/>
              <a:headEnd type="triangle" w="med" len="med"/>
              <a:tailEnd/>
            </a:ln>
            <a:effectLst/>
          </p:spPr>
          <p:txBody>
            <a:bodyPr/>
            <a:lstStyle/>
            <a:p>
              <a:endParaRPr lang="en-US"/>
            </a:p>
          </p:txBody>
        </p:sp>
        <p:sp>
          <p:nvSpPr>
            <p:cNvPr id="120" name="Line 46"/>
            <p:cNvSpPr>
              <a:spLocks noChangeShapeType="1"/>
            </p:cNvSpPr>
            <p:nvPr/>
          </p:nvSpPr>
          <p:spPr bwMode="auto">
            <a:xfrm rot="18524532" flipH="1" flipV="1">
              <a:off x="5214938" y="2559050"/>
              <a:ext cx="0" cy="914400"/>
            </a:xfrm>
            <a:prstGeom prst="line">
              <a:avLst/>
            </a:prstGeom>
            <a:noFill/>
            <a:ln w="38100">
              <a:solidFill>
                <a:schemeClr val="tx1"/>
              </a:solidFill>
              <a:round/>
              <a:headEnd/>
              <a:tailEnd type="none" w="lg" len="lg"/>
            </a:ln>
            <a:effectLst/>
          </p:spPr>
          <p:txBody>
            <a:bodyPr/>
            <a:lstStyle/>
            <a:p>
              <a:endParaRPr lang="en-US"/>
            </a:p>
          </p:txBody>
        </p:sp>
        <p:sp>
          <p:nvSpPr>
            <p:cNvPr id="121" name="Line 47"/>
            <p:cNvSpPr>
              <a:spLocks noChangeShapeType="1"/>
            </p:cNvSpPr>
            <p:nvPr/>
          </p:nvSpPr>
          <p:spPr bwMode="auto">
            <a:xfrm rot="18524532" flipH="1" flipV="1">
              <a:off x="4859338" y="2349500"/>
              <a:ext cx="0" cy="762000"/>
            </a:xfrm>
            <a:prstGeom prst="line">
              <a:avLst/>
            </a:prstGeom>
            <a:noFill/>
            <a:ln w="44450">
              <a:solidFill>
                <a:schemeClr val="tx1"/>
              </a:solidFill>
              <a:round/>
              <a:headEnd type="triangle" w="med" len="med"/>
              <a:tailEnd/>
            </a:ln>
            <a:effectLst/>
          </p:spPr>
          <p:txBody>
            <a:bodyPr/>
            <a:lstStyle/>
            <a:p>
              <a:endParaRPr lang="en-US"/>
            </a:p>
          </p:txBody>
        </p:sp>
        <p:sp>
          <p:nvSpPr>
            <p:cNvPr id="122" name="Line 49"/>
            <p:cNvSpPr>
              <a:spLocks noChangeShapeType="1"/>
            </p:cNvSpPr>
            <p:nvPr/>
          </p:nvSpPr>
          <p:spPr bwMode="auto">
            <a:xfrm rot="17181343" flipH="1" flipV="1">
              <a:off x="5097463" y="2874963"/>
              <a:ext cx="0" cy="914400"/>
            </a:xfrm>
            <a:prstGeom prst="line">
              <a:avLst/>
            </a:prstGeom>
            <a:noFill/>
            <a:ln w="38100">
              <a:solidFill>
                <a:schemeClr val="tx1"/>
              </a:solidFill>
              <a:round/>
              <a:headEnd/>
              <a:tailEnd type="none" w="lg" len="lg"/>
            </a:ln>
            <a:effectLst/>
          </p:spPr>
          <p:txBody>
            <a:bodyPr/>
            <a:lstStyle/>
            <a:p>
              <a:endParaRPr lang="en-US"/>
            </a:p>
          </p:txBody>
        </p:sp>
        <p:sp>
          <p:nvSpPr>
            <p:cNvPr id="123" name="Line 50"/>
            <p:cNvSpPr>
              <a:spLocks noChangeShapeType="1"/>
            </p:cNvSpPr>
            <p:nvPr/>
          </p:nvSpPr>
          <p:spPr bwMode="auto">
            <a:xfrm rot="17181343" flipH="1" flipV="1">
              <a:off x="4659313" y="2822575"/>
              <a:ext cx="0" cy="762000"/>
            </a:xfrm>
            <a:prstGeom prst="line">
              <a:avLst/>
            </a:prstGeom>
            <a:noFill/>
            <a:ln w="44450">
              <a:solidFill>
                <a:schemeClr val="tx1"/>
              </a:solidFill>
              <a:round/>
              <a:headEnd type="triangle" w="med" len="med"/>
              <a:tailEnd/>
            </a:ln>
            <a:effectLst/>
          </p:spPr>
          <p:txBody>
            <a:bodyPr/>
            <a:lstStyle/>
            <a:p>
              <a:endParaRPr lang="en-US"/>
            </a:p>
          </p:txBody>
        </p:sp>
        <p:sp>
          <p:nvSpPr>
            <p:cNvPr id="124" name="Line 52"/>
            <p:cNvSpPr>
              <a:spLocks noChangeShapeType="1"/>
            </p:cNvSpPr>
            <p:nvPr/>
          </p:nvSpPr>
          <p:spPr bwMode="auto">
            <a:xfrm rot="16731917" flipH="1" flipV="1">
              <a:off x="5027613" y="3155950"/>
              <a:ext cx="0" cy="914400"/>
            </a:xfrm>
            <a:prstGeom prst="line">
              <a:avLst/>
            </a:prstGeom>
            <a:noFill/>
            <a:ln w="38100">
              <a:solidFill>
                <a:schemeClr val="tx1"/>
              </a:solidFill>
              <a:round/>
              <a:headEnd/>
              <a:tailEnd type="none" w="lg" len="lg"/>
            </a:ln>
            <a:effectLst/>
          </p:spPr>
          <p:txBody>
            <a:bodyPr/>
            <a:lstStyle/>
            <a:p>
              <a:endParaRPr lang="en-US"/>
            </a:p>
          </p:txBody>
        </p:sp>
        <p:sp>
          <p:nvSpPr>
            <p:cNvPr id="125" name="Line 53"/>
            <p:cNvSpPr>
              <a:spLocks noChangeShapeType="1"/>
            </p:cNvSpPr>
            <p:nvPr/>
          </p:nvSpPr>
          <p:spPr bwMode="auto">
            <a:xfrm rot="16731917" flipH="1" flipV="1">
              <a:off x="4575175" y="3162300"/>
              <a:ext cx="0" cy="762000"/>
            </a:xfrm>
            <a:prstGeom prst="line">
              <a:avLst/>
            </a:prstGeom>
            <a:noFill/>
            <a:ln w="44450">
              <a:solidFill>
                <a:schemeClr val="tx1"/>
              </a:solidFill>
              <a:round/>
              <a:headEnd type="triangle" w="med" len="med"/>
              <a:tailEnd/>
            </a:ln>
            <a:effectLst/>
          </p:spPr>
          <p:txBody>
            <a:bodyPr/>
            <a:lstStyle/>
            <a:p>
              <a:endParaRPr lang="en-US"/>
            </a:p>
          </p:txBody>
        </p:sp>
        <p:sp>
          <p:nvSpPr>
            <p:cNvPr id="126" name="Line 55"/>
            <p:cNvSpPr>
              <a:spLocks noChangeShapeType="1"/>
            </p:cNvSpPr>
            <p:nvPr/>
          </p:nvSpPr>
          <p:spPr bwMode="auto">
            <a:xfrm rot="16225277" flipH="1" flipV="1">
              <a:off x="4953000" y="3432175"/>
              <a:ext cx="0" cy="914400"/>
            </a:xfrm>
            <a:prstGeom prst="line">
              <a:avLst/>
            </a:prstGeom>
            <a:noFill/>
            <a:ln w="38100">
              <a:solidFill>
                <a:schemeClr val="tx1"/>
              </a:solidFill>
              <a:round/>
              <a:headEnd/>
              <a:tailEnd type="none" w="lg" len="lg"/>
            </a:ln>
            <a:effectLst/>
          </p:spPr>
          <p:txBody>
            <a:bodyPr/>
            <a:lstStyle/>
            <a:p>
              <a:endParaRPr lang="en-US"/>
            </a:p>
          </p:txBody>
        </p:sp>
        <p:sp>
          <p:nvSpPr>
            <p:cNvPr id="127" name="Line 56"/>
            <p:cNvSpPr>
              <a:spLocks noChangeShapeType="1"/>
            </p:cNvSpPr>
            <p:nvPr/>
          </p:nvSpPr>
          <p:spPr bwMode="auto">
            <a:xfrm rot="16225277" flipH="1" flipV="1">
              <a:off x="4495800" y="3505200"/>
              <a:ext cx="0" cy="762000"/>
            </a:xfrm>
            <a:prstGeom prst="line">
              <a:avLst/>
            </a:prstGeom>
            <a:noFill/>
            <a:ln w="38100">
              <a:solidFill>
                <a:schemeClr val="tx1"/>
              </a:solidFill>
              <a:round/>
              <a:headEnd/>
              <a:tailEnd/>
            </a:ln>
            <a:effectLst/>
          </p:spPr>
          <p:txBody>
            <a:bodyPr/>
            <a:lstStyle/>
            <a:p>
              <a:endParaRPr lang="en-US"/>
            </a:p>
          </p:txBody>
        </p:sp>
        <p:sp>
          <p:nvSpPr>
            <p:cNvPr id="128" name="Line 58"/>
            <p:cNvSpPr>
              <a:spLocks noChangeShapeType="1"/>
            </p:cNvSpPr>
            <p:nvPr/>
          </p:nvSpPr>
          <p:spPr bwMode="auto">
            <a:xfrm flipH="1">
              <a:off x="6326188" y="4725988"/>
              <a:ext cx="0" cy="914400"/>
            </a:xfrm>
            <a:prstGeom prst="line">
              <a:avLst/>
            </a:prstGeom>
            <a:noFill/>
            <a:ln w="38100">
              <a:solidFill>
                <a:schemeClr val="tx1"/>
              </a:solidFill>
              <a:round/>
              <a:headEnd/>
              <a:tailEnd type="none" w="lg" len="lg"/>
            </a:ln>
            <a:effectLst/>
          </p:spPr>
          <p:txBody>
            <a:bodyPr/>
            <a:lstStyle/>
            <a:p>
              <a:endParaRPr lang="en-US"/>
            </a:p>
          </p:txBody>
        </p:sp>
        <p:sp>
          <p:nvSpPr>
            <p:cNvPr id="129" name="Line 59"/>
            <p:cNvSpPr>
              <a:spLocks noChangeShapeType="1"/>
            </p:cNvSpPr>
            <p:nvPr/>
          </p:nvSpPr>
          <p:spPr bwMode="auto">
            <a:xfrm flipH="1">
              <a:off x="6326188" y="5259388"/>
              <a:ext cx="0" cy="762000"/>
            </a:xfrm>
            <a:prstGeom prst="line">
              <a:avLst/>
            </a:prstGeom>
            <a:noFill/>
            <a:ln w="38100">
              <a:solidFill>
                <a:schemeClr val="tx1"/>
              </a:solidFill>
              <a:round/>
              <a:headEnd/>
              <a:tailEnd/>
            </a:ln>
            <a:effectLst/>
          </p:spPr>
          <p:txBody>
            <a:bodyPr/>
            <a:lstStyle/>
            <a:p>
              <a:endParaRPr lang="en-US"/>
            </a:p>
          </p:txBody>
        </p:sp>
        <p:sp>
          <p:nvSpPr>
            <p:cNvPr id="130" name="Line 61"/>
            <p:cNvSpPr>
              <a:spLocks noChangeShapeType="1"/>
            </p:cNvSpPr>
            <p:nvPr/>
          </p:nvSpPr>
          <p:spPr bwMode="auto">
            <a:xfrm rot="670171" flipH="1">
              <a:off x="5980113" y="4652963"/>
              <a:ext cx="0" cy="914400"/>
            </a:xfrm>
            <a:prstGeom prst="line">
              <a:avLst/>
            </a:prstGeom>
            <a:noFill/>
            <a:ln w="38100">
              <a:solidFill>
                <a:schemeClr val="tx1"/>
              </a:solidFill>
              <a:round/>
              <a:headEnd/>
              <a:tailEnd type="none" w="lg" len="lg"/>
            </a:ln>
            <a:effectLst/>
          </p:spPr>
          <p:txBody>
            <a:bodyPr/>
            <a:lstStyle/>
            <a:p>
              <a:endParaRPr lang="en-US"/>
            </a:p>
          </p:txBody>
        </p:sp>
        <p:sp>
          <p:nvSpPr>
            <p:cNvPr id="131" name="Line 62"/>
            <p:cNvSpPr>
              <a:spLocks noChangeShapeType="1"/>
            </p:cNvSpPr>
            <p:nvPr/>
          </p:nvSpPr>
          <p:spPr bwMode="auto">
            <a:xfrm rot="670171" flipH="1">
              <a:off x="5891213" y="5176838"/>
              <a:ext cx="0" cy="762000"/>
            </a:xfrm>
            <a:prstGeom prst="line">
              <a:avLst/>
            </a:prstGeom>
            <a:noFill/>
            <a:ln w="44450">
              <a:solidFill>
                <a:schemeClr val="tx1"/>
              </a:solidFill>
              <a:round/>
              <a:headEnd type="triangle" w="med" len="med"/>
              <a:tailEnd/>
            </a:ln>
            <a:effectLst/>
          </p:spPr>
          <p:txBody>
            <a:bodyPr/>
            <a:lstStyle/>
            <a:p>
              <a:endParaRPr lang="en-US"/>
            </a:p>
          </p:txBody>
        </p:sp>
        <p:sp>
          <p:nvSpPr>
            <p:cNvPr id="132" name="Line 64"/>
            <p:cNvSpPr>
              <a:spLocks noChangeShapeType="1"/>
            </p:cNvSpPr>
            <p:nvPr/>
          </p:nvSpPr>
          <p:spPr bwMode="auto">
            <a:xfrm rot="1177604" flipH="1">
              <a:off x="5702300" y="4583113"/>
              <a:ext cx="0" cy="914400"/>
            </a:xfrm>
            <a:prstGeom prst="line">
              <a:avLst/>
            </a:prstGeom>
            <a:noFill/>
            <a:ln w="38100">
              <a:solidFill>
                <a:schemeClr val="tx1"/>
              </a:solidFill>
              <a:round/>
              <a:headEnd/>
              <a:tailEnd type="none" w="lg" len="lg"/>
            </a:ln>
            <a:effectLst/>
          </p:spPr>
          <p:txBody>
            <a:bodyPr/>
            <a:lstStyle/>
            <a:p>
              <a:endParaRPr lang="en-US"/>
            </a:p>
          </p:txBody>
        </p:sp>
        <p:sp>
          <p:nvSpPr>
            <p:cNvPr id="133" name="Line 65"/>
            <p:cNvSpPr>
              <a:spLocks noChangeShapeType="1"/>
            </p:cNvSpPr>
            <p:nvPr/>
          </p:nvSpPr>
          <p:spPr bwMode="auto">
            <a:xfrm rot="1177604" flipH="1">
              <a:off x="5548313" y="5089525"/>
              <a:ext cx="0" cy="762000"/>
            </a:xfrm>
            <a:prstGeom prst="line">
              <a:avLst/>
            </a:prstGeom>
            <a:noFill/>
            <a:ln w="44450">
              <a:solidFill>
                <a:schemeClr val="tx1"/>
              </a:solidFill>
              <a:round/>
              <a:headEnd type="triangle" w="med" len="med"/>
              <a:tailEnd/>
            </a:ln>
            <a:effectLst/>
          </p:spPr>
          <p:txBody>
            <a:bodyPr/>
            <a:lstStyle/>
            <a:p>
              <a:endParaRPr lang="en-US"/>
            </a:p>
          </p:txBody>
        </p:sp>
        <p:sp>
          <p:nvSpPr>
            <p:cNvPr id="134" name="Line 67"/>
            <p:cNvSpPr>
              <a:spLocks noChangeShapeType="1"/>
            </p:cNvSpPr>
            <p:nvPr/>
          </p:nvSpPr>
          <p:spPr bwMode="auto">
            <a:xfrm rot="2062086" flipH="1">
              <a:off x="5440363" y="4452938"/>
              <a:ext cx="0" cy="914400"/>
            </a:xfrm>
            <a:prstGeom prst="line">
              <a:avLst/>
            </a:prstGeom>
            <a:noFill/>
            <a:ln w="38100">
              <a:solidFill>
                <a:schemeClr val="tx1"/>
              </a:solidFill>
              <a:round/>
              <a:headEnd/>
              <a:tailEnd type="none" w="lg" len="lg"/>
            </a:ln>
            <a:effectLst/>
          </p:spPr>
          <p:txBody>
            <a:bodyPr/>
            <a:lstStyle/>
            <a:p>
              <a:endParaRPr lang="en-US"/>
            </a:p>
          </p:txBody>
        </p:sp>
        <p:sp>
          <p:nvSpPr>
            <p:cNvPr id="135" name="Line 68"/>
            <p:cNvSpPr>
              <a:spLocks noChangeShapeType="1"/>
            </p:cNvSpPr>
            <p:nvPr/>
          </p:nvSpPr>
          <p:spPr bwMode="auto">
            <a:xfrm rot="2062086" flipH="1">
              <a:off x="5183188" y="4906963"/>
              <a:ext cx="0" cy="762000"/>
            </a:xfrm>
            <a:prstGeom prst="line">
              <a:avLst/>
            </a:prstGeom>
            <a:noFill/>
            <a:ln w="44450">
              <a:solidFill>
                <a:schemeClr val="tx1"/>
              </a:solidFill>
              <a:round/>
              <a:headEnd type="triangle" w="med" len="med"/>
              <a:tailEnd/>
            </a:ln>
            <a:effectLst/>
          </p:spPr>
          <p:txBody>
            <a:bodyPr/>
            <a:lstStyle/>
            <a:p>
              <a:endParaRPr lang="en-US"/>
            </a:p>
          </p:txBody>
        </p:sp>
        <p:sp>
          <p:nvSpPr>
            <p:cNvPr id="136" name="Line 70"/>
            <p:cNvSpPr>
              <a:spLocks noChangeShapeType="1"/>
            </p:cNvSpPr>
            <p:nvPr/>
          </p:nvSpPr>
          <p:spPr bwMode="auto">
            <a:xfrm rot="3075468" flipH="1">
              <a:off x="5214938" y="4300538"/>
              <a:ext cx="0" cy="914400"/>
            </a:xfrm>
            <a:prstGeom prst="line">
              <a:avLst/>
            </a:prstGeom>
            <a:noFill/>
            <a:ln w="38100">
              <a:solidFill>
                <a:schemeClr val="tx1"/>
              </a:solidFill>
              <a:round/>
              <a:headEnd/>
              <a:tailEnd type="none" w="lg" len="lg"/>
            </a:ln>
            <a:effectLst/>
          </p:spPr>
          <p:txBody>
            <a:bodyPr/>
            <a:lstStyle/>
            <a:p>
              <a:endParaRPr lang="en-US"/>
            </a:p>
          </p:txBody>
        </p:sp>
        <p:sp>
          <p:nvSpPr>
            <p:cNvPr id="137" name="Line 71"/>
            <p:cNvSpPr>
              <a:spLocks noChangeShapeType="1"/>
            </p:cNvSpPr>
            <p:nvPr/>
          </p:nvSpPr>
          <p:spPr bwMode="auto">
            <a:xfrm rot="3075468" flipH="1">
              <a:off x="4859338" y="4662488"/>
              <a:ext cx="0" cy="762000"/>
            </a:xfrm>
            <a:prstGeom prst="line">
              <a:avLst/>
            </a:prstGeom>
            <a:noFill/>
            <a:ln w="44450">
              <a:solidFill>
                <a:schemeClr val="tx1"/>
              </a:solidFill>
              <a:round/>
              <a:headEnd type="triangle" w="med" len="med"/>
              <a:tailEnd/>
            </a:ln>
            <a:effectLst/>
          </p:spPr>
          <p:txBody>
            <a:bodyPr/>
            <a:lstStyle/>
            <a:p>
              <a:endParaRPr lang="en-US"/>
            </a:p>
          </p:txBody>
        </p:sp>
        <p:sp>
          <p:nvSpPr>
            <p:cNvPr id="138" name="Line 73"/>
            <p:cNvSpPr>
              <a:spLocks noChangeShapeType="1"/>
            </p:cNvSpPr>
            <p:nvPr/>
          </p:nvSpPr>
          <p:spPr bwMode="auto">
            <a:xfrm rot="4418657" flipH="1">
              <a:off x="5097463" y="3984625"/>
              <a:ext cx="0" cy="914400"/>
            </a:xfrm>
            <a:prstGeom prst="line">
              <a:avLst/>
            </a:prstGeom>
            <a:noFill/>
            <a:ln w="38100">
              <a:solidFill>
                <a:schemeClr val="tx1"/>
              </a:solidFill>
              <a:round/>
              <a:headEnd/>
              <a:tailEnd type="none" w="lg" len="lg"/>
            </a:ln>
            <a:effectLst/>
          </p:spPr>
          <p:txBody>
            <a:bodyPr/>
            <a:lstStyle/>
            <a:p>
              <a:endParaRPr lang="en-US"/>
            </a:p>
          </p:txBody>
        </p:sp>
        <p:sp>
          <p:nvSpPr>
            <p:cNvPr id="139" name="Line 74"/>
            <p:cNvSpPr>
              <a:spLocks noChangeShapeType="1"/>
            </p:cNvSpPr>
            <p:nvPr/>
          </p:nvSpPr>
          <p:spPr bwMode="auto">
            <a:xfrm rot="4418657" flipH="1">
              <a:off x="4659313" y="4189413"/>
              <a:ext cx="0" cy="762000"/>
            </a:xfrm>
            <a:prstGeom prst="line">
              <a:avLst/>
            </a:prstGeom>
            <a:noFill/>
            <a:ln w="44450">
              <a:solidFill>
                <a:schemeClr val="tx1"/>
              </a:solidFill>
              <a:round/>
              <a:headEnd type="triangle" w="med" len="med"/>
              <a:tailEnd/>
            </a:ln>
            <a:effectLst/>
          </p:spPr>
          <p:txBody>
            <a:bodyPr/>
            <a:lstStyle/>
            <a:p>
              <a:endParaRPr lang="en-US"/>
            </a:p>
          </p:txBody>
        </p:sp>
        <p:sp>
          <p:nvSpPr>
            <p:cNvPr id="140" name="Line 76"/>
            <p:cNvSpPr>
              <a:spLocks noChangeShapeType="1"/>
            </p:cNvSpPr>
            <p:nvPr/>
          </p:nvSpPr>
          <p:spPr bwMode="auto">
            <a:xfrm rot="4868083" flipH="1">
              <a:off x="5027613" y="3703638"/>
              <a:ext cx="0" cy="914400"/>
            </a:xfrm>
            <a:prstGeom prst="line">
              <a:avLst/>
            </a:prstGeom>
            <a:noFill/>
            <a:ln w="38100">
              <a:solidFill>
                <a:schemeClr val="tx1"/>
              </a:solidFill>
              <a:round/>
              <a:headEnd/>
              <a:tailEnd type="none" w="lg" len="lg"/>
            </a:ln>
            <a:effectLst/>
          </p:spPr>
          <p:txBody>
            <a:bodyPr/>
            <a:lstStyle/>
            <a:p>
              <a:endParaRPr lang="en-US"/>
            </a:p>
          </p:txBody>
        </p:sp>
        <p:sp>
          <p:nvSpPr>
            <p:cNvPr id="141" name="Line 77"/>
            <p:cNvSpPr>
              <a:spLocks noChangeShapeType="1"/>
            </p:cNvSpPr>
            <p:nvPr/>
          </p:nvSpPr>
          <p:spPr bwMode="auto">
            <a:xfrm rot="4868083" flipH="1">
              <a:off x="4575175" y="3849688"/>
              <a:ext cx="0" cy="762000"/>
            </a:xfrm>
            <a:prstGeom prst="line">
              <a:avLst/>
            </a:prstGeom>
            <a:noFill/>
            <a:ln w="44450">
              <a:solidFill>
                <a:schemeClr val="tx1"/>
              </a:solidFill>
              <a:round/>
              <a:headEnd type="triangle" w="med" len="med"/>
              <a:tailEnd/>
            </a:ln>
            <a:effectLst/>
          </p:spPr>
          <p:txBody>
            <a:bodyPr/>
            <a:lstStyle/>
            <a:p>
              <a:endParaRPr lang="en-US"/>
            </a:p>
          </p:txBody>
        </p:sp>
        <p:sp>
          <p:nvSpPr>
            <p:cNvPr id="142" name="Line 79"/>
            <p:cNvSpPr>
              <a:spLocks noChangeShapeType="1"/>
            </p:cNvSpPr>
            <p:nvPr/>
          </p:nvSpPr>
          <p:spPr bwMode="auto">
            <a:xfrm rot="5374723" flipH="1">
              <a:off x="4953000" y="3427413"/>
              <a:ext cx="0" cy="914400"/>
            </a:xfrm>
            <a:prstGeom prst="line">
              <a:avLst/>
            </a:prstGeom>
            <a:noFill/>
            <a:ln w="38100">
              <a:solidFill>
                <a:schemeClr val="tx1"/>
              </a:solidFill>
              <a:round/>
              <a:headEnd/>
              <a:tailEnd type="none" w="lg" len="lg"/>
            </a:ln>
            <a:effectLst/>
          </p:spPr>
          <p:txBody>
            <a:bodyPr/>
            <a:lstStyle/>
            <a:p>
              <a:endParaRPr lang="en-US"/>
            </a:p>
          </p:txBody>
        </p:sp>
        <p:sp>
          <p:nvSpPr>
            <p:cNvPr id="143" name="Line 80"/>
            <p:cNvSpPr>
              <a:spLocks noChangeShapeType="1"/>
            </p:cNvSpPr>
            <p:nvPr/>
          </p:nvSpPr>
          <p:spPr bwMode="auto">
            <a:xfrm rot="5374723" flipH="1">
              <a:off x="4495800" y="3506788"/>
              <a:ext cx="0" cy="762000"/>
            </a:xfrm>
            <a:prstGeom prst="line">
              <a:avLst/>
            </a:prstGeom>
            <a:noFill/>
            <a:ln w="44450">
              <a:solidFill>
                <a:schemeClr val="tx1"/>
              </a:solidFill>
              <a:round/>
              <a:headEnd type="triangle" w="med" len="med"/>
              <a:tailEnd/>
            </a:ln>
            <a:effectLst/>
          </p:spPr>
          <p:txBody>
            <a:bodyPr/>
            <a:lstStyle/>
            <a:p>
              <a:endParaRPr lang="en-US"/>
            </a:p>
          </p:txBody>
        </p:sp>
        <p:sp>
          <p:nvSpPr>
            <p:cNvPr id="144" name="Line 82"/>
            <p:cNvSpPr>
              <a:spLocks noChangeShapeType="1"/>
            </p:cNvSpPr>
            <p:nvPr/>
          </p:nvSpPr>
          <p:spPr bwMode="auto">
            <a:xfrm>
              <a:off x="6326188" y="4725988"/>
              <a:ext cx="0" cy="914400"/>
            </a:xfrm>
            <a:prstGeom prst="line">
              <a:avLst/>
            </a:prstGeom>
            <a:noFill/>
            <a:ln w="38100">
              <a:solidFill>
                <a:schemeClr val="tx1"/>
              </a:solidFill>
              <a:round/>
              <a:headEnd/>
              <a:tailEnd type="none" w="lg" len="lg"/>
            </a:ln>
            <a:effectLst/>
          </p:spPr>
          <p:txBody>
            <a:bodyPr/>
            <a:lstStyle/>
            <a:p>
              <a:endParaRPr lang="en-US"/>
            </a:p>
          </p:txBody>
        </p:sp>
        <p:sp>
          <p:nvSpPr>
            <p:cNvPr id="145" name="Line 83"/>
            <p:cNvSpPr>
              <a:spLocks noChangeShapeType="1"/>
            </p:cNvSpPr>
            <p:nvPr/>
          </p:nvSpPr>
          <p:spPr bwMode="auto">
            <a:xfrm>
              <a:off x="6326188" y="5259388"/>
              <a:ext cx="0" cy="762000"/>
            </a:xfrm>
            <a:prstGeom prst="line">
              <a:avLst/>
            </a:prstGeom>
            <a:noFill/>
            <a:ln w="44450">
              <a:solidFill>
                <a:schemeClr val="tx1"/>
              </a:solidFill>
              <a:round/>
              <a:headEnd type="triangle" w="med" len="med"/>
              <a:tailEnd/>
            </a:ln>
            <a:effectLst/>
          </p:spPr>
          <p:txBody>
            <a:bodyPr/>
            <a:lstStyle/>
            <a:p>
              <a:endParaRPr lang="en-US"/>
            </a:p>
          </p:txBody>
        </p:sp>
        <p:sp>
          <p:nvSpPr>
            <p:cNvPr id="146" name="Line 85"/>
            <p:cNvSpPr>
              <a:spLocks noChangeShapeType="1"/>
            </p:cNvSpPr>
            <p:nvPr/>
          </p:nvSpPr>
          <p:spPr bwMode="auto">
            <a:xfrm rot="20929829">
              <a:off x="6669088" y="4652963"/>
              <a:ext cx="0" cy="914400"/>
            </a:xfrm>
            <a:prstGeom prst="line">
              <a:avLst/>
            </a:prstGeom>
            <a:noFill/>
            <a:ln w="38100">
              <a:solidFill>
                <a:schemeClr val="tx1"/>
              </a:solidFill>
              <a:round/>
              <a:headEnd/>
              <a:tailEnd type="none" w="lg" len="lg"/>
            </a:ln>
            <a:effectLst/>
          </p:spPr>
          <p:txBody>
            <a:bodyPr/>
            <a:lstStyle/>
            <a:p>
              <a:endParaRPr lang="en-US"/>
            </a:p>
          </p:txBody>
        </p:sp>
        <p:sp>
          <p:nvSpPr>
            <p:cNvPr id="147" name="Line 86"/>
            <p:cNvSpPr>
              <a:spLocks noChangeShapeType="1"/>
            </p:cNvSpPr>
            <p:nvPr/>
          </p:nvSpPr>
          <p:spPr bwMode="auto">
            <a:xfrm rot="20929829">
              <a:off x="6757988" y="5178425"/>
              <a:ext cx="0" cy="762000"/>
            </a:xfrm>
            <a:prstGeom prst="line">
              <a:avLst/>
            </a:prstGeom>
            <a:noFill/>
            <a:ln w="44450">
              <a:solidFill>
                <a:schemeClr val="tx1"/>
              </a:solidFill>
              <a:round/>
              <a:headEnd type="triangle" w="med" len="med"/>
              <a:tailEnd/>
            </a:ln>
            <a:effectLst/>
          </p:spPr>
          <p:txBody>
            <a:bodyPr/>
            <a:lstStyle/>
            <a:p>
              <a:endParaRPr lang="en-US"/>
            </a:p>
          </p:txBody>
        </p:sp>
        <p:sp>
          <p:nvSpPr>
            <p:cNvPr id="148" name="Line 88"/>
            <p:cNvSpPr>
              <a:spLocks noChangeShapeType="1"/>
            </p:cNvSpPr>
            <p:nvPr/>
          </p:nvSpPr>
          <p:spPr bwMode="auto">
            <a:xfrm rot="20422396">
              <a:off x="6946900" y="4584700"/>
              <a:ext cx="0" cy="914400"/>
            </a:xfrm>
            <a:prstGeom prst="line">
              <a:avLst/>
            </a:prstGeom>
            <a:noFill/>
            <a:ln w="38100">
              <a:solidFill>
                <a:schemeClr val="tx1"/>
              </a:solidFill>
              <a:round/>
              <a:headEnd/>
              <a:tailEnd type="none" w="lg" len="lg"/>
            </a:ln>
            <a:effectLst/>
          </p:spPr>
          <p:txBody>
            <a:bodyPr/>
            <a:lstStyle/>
            <a:p>
              <a:endParaRPr lang="en-US"/>
            </a:p>
          </p:txBody>
        </p:sp>
        <p:sp>
          <p:nvSpPr>
            <p:cNvPr id="149" name="Line 89"/>
            <p:cNvSpPr>
              <a:spLocks noChangeShapeType="1"/>
            </p:cNvSpPr>
            <p:nvPr/>
          </p:nvSpPr>
          <p:spPr bwMode="auto">
            <a:xfrm rot="20422396">
              <a:off x="7100888" y="5091113"/>
              <a:ext cx="0" cy="762000"/>
            </a:xfrm>
            <a:prstGeom prst="line">
              <a:avLst/>
            </a:prstGeom>
            <a:noFill/>
            <a:ln w="44450">
              <a:solidFill>
                <a:schemeClr val="tx1"/>
              </a:solidFill>
              <a:round/>
              <a:headEnd type="triangle" w="med" len="med"/>
              <a:tailEnd/>
            </a:ln>
            <a:effectLst/>
          </p:spPr>
          <p:txBody>
            <a:bodyPr/>
            <a:lstStyle/>
            <a:p>
              <a:endParaRPr lang="en-US"/>
            </a:p>
          </p:txBody>
        </p:sp>
        <p:sp>
          <p:nvSpPr>
            <p:cNvPr id="150" name="Line 91"/>
            <p:cNvSpPr>
              <a:spLocks noChangeShapeType="1"/>
            </p:cNvSpPr>
            <p:nvPr/>
          </p:nvSpPr>
          <p:spPr bwMode="auto">
            <a:xfrm rot="19537914">
              <a:off x="7208838" y="4454525"/>
              <a:ext cx="0" cy="914400"/>
            </a:xfrm>
            <a:prstGeom prst="line">
              <a:avLst/>
            </a:prstGeom>
            <a:noFill/>
            <a:ln w="38100">
              <a:solidFill>
                <a:schemeClr val="tx1"/>
              </a:solidFill>
              <a:round/>
              <a:headEnd/>
              <a:tailEnd type="none" w="lg" len="lg"/>
            </a:ln>
            <a:effectLst/>
          </p:spPr>
          <p:txBody>
            <a:bodyPr/>
            <a:lstStyle/>
            <a:p>
              <a:endParaRPr lang="en-US"/>
            </a:p>
          </p:txBody>
        </p:sp>
        <p:sp>
          <p:nvSpPr>
            <p:cNvPr id="151" name="Line 92"/>
            <p:cNvSpPr>
              <a:spLocks noChangeShapeType="1"/>
            </p:cNvSpPr>
            <p:nvPr/>
          </p:nvSpPr>
          <p:spPr bwMode="auto">
            <a:xfrm rot="19537914">
              <a:off x="7467600" y="4908550"/>
              <a:ext cx="0" cy="762000"/>
            </a:xfrm>
            <a:prstGeom prst="line">
              <a:avLst/>
            </a:prstGeom>
            <a:noFill/>
            <a:ln w="44450">
              <a:solidFill>
                <a:schemeClr val="tx1"/>
              </a:solidFill>
              <a:round/>
              <a:headEnd type="triangle" w="med" len="med"/>
              <a:tailEnd/>
            </a:ln>
            <a:effectLst/>
          </p:spPr>
          <p:txBody>
            <a:bodyPr/>
            <a:lstStyle/>
            <a:p>
              <a:endParaRPr lang="en-US"/>
            </a:p>
          </p:txBody>
        </p:sp>
        <p:sp>
          <p:nvSpPr>
            <p:cNvPr id="152" name="Line 94"/>
            <p:cNvSpPr>
              <a:spLocks noChangeShapeType="1"/>
            </p:cNvSpPr>
            <p:nvPr/>
          </p:nvSpPr>
          <p:spPr bwMode="auto">
            <a:xfrm rot="18524532">
              <a:off x="7432675" y="4302125"/>
              <a:ext cx="0" cy="914400"/>
            </a:xfrm>
            <a:prstGeom prst="line">
              <a:avLst/>
            </a:prstGeom>
            <a:noFill/>
            <a:ln w="38100">
              <a:solidFill>
                <a:schemeClr val="tx1"/>
              </a:solidFill>
              <a:round/>
              <a:headEnd/>
              <a:tailEnd type="none" w="lg" len="lg"/>
            </a:ln>
            <a:effectLst/>
          </p:spPr>
          <p:txBody>
            <a:bodyPr/>
            <a:lstStyle/>
            <a:p>
              <a:endParaRPr lang="en-US"/>
            </a:p>
          </p:txBody>
        </p:sp>
        <p:sp>
          <p:nvSpPr>
            <p:cNvPr id="153" name="Line 95"/>
            <p:cNvSpPr>
              <a:spLocks noChangeShapeType="1"/>
            </p:cNvSpPr>
            <p:nvPr/>
          </p:nvSpPr>
          <p:spPr bwMode="auto">
            <a:xfrm rot="18524532">
              <a:off x="7789863" y="4664075"/>
              <a:ext cx="0" cy="762000"/>
            </a:xfrm>
            <a:prstGeom prst="line">
              <a:avLst/>
            </a:prstGeom>
            <a:noFill/>
            <a:ln w="44450">
              <a:solidFill>
                <a:schemeClr val="tx1"/>
              </a:solidFill>
              <a:round/>
              <a:headEnd type="triangle" w="med" len="med"/>
              <a:tailEnd/>
            </a:ln>
            <a:effectLst/>
          </p:spPr>
          <p:txBody>
            <a:bodyPr/>
            <a:lstStyle/>
            <a:p>
              <a:endParaRPr lang="en-US"/>
            </a:p>
          </p:txBody>
        </p:sp>
        <p:sp>
          <p:nvSpPr>
            <p:cNvPr id="154" name="Line 97"/>
            <p:cNvSpPr>
              <a:spLocks noChangeShapeType="1"/>
            </p:cNvSpPr>
            <p:nvPr/>
          </p:nvSpPr>
          <p:spPr bwMode="auto">
            <a:xfrm rot="17181343">
              <a:off x="7551738" y="3987800"/>
              <a:ext cx="0" cy="914400"/>
            </a:xfrm>
            <a:prstGeom prst="line">
              <a:avLst/>
            </a:prstGeom>
            <a:noFill/>
            <a:ln w="38100">
              <a:solidFill>
                <a:schemeClr val="tx1"/>
              </a:solidFill>
              <a:round/>
              <a:headEnd/>
              <a:tailEnd type="none" w="lg" len="lg"/>
            </a:ln>
            <a:effectLst/>
          </p:spPr>
          <p:txBody>
            <a:bodyPr/>
            <a:lstStyle/>
            <a:p>
              <a:endParaRPr lang="en-US"/>
            </a:p>
          </p:txBody>
        </p:sp>
        <p:sp>
          <p:nvSpPr>
            <p:cNvPr id="155" name="Line 98"/>
            <p:cNvSpPr>
              <a:spLocks noChangeShapeType="1"/>
            </p:cNvSpPr>
            <p:nvPr/>
          </p:nvSpPr>
          <p:spPr bwMode="auto">
            <a:xfrm rot="17181343">
              <a:off x="7989888" y="4192588"/>
              <a:ext cx="0" cy="762000"/>
            </a:xfrm>
            <a:prstGeom prst="line">
              <a:avLst/>
            </a:prstGeom>
            <a:noFill/>
            <a:ln w="44450">
              <a:solidFill>
                <a:schemeClr val="tx1"/>
              </a:solidFill>
              <a:round/>
              <a:headEnd type="triangle" w="med" len="med"/>
              <a:tailEnd/>
            </a:ln>
            <a:effectLst/>
          </p:spPr>
          <p:txBody>
            <a:bodyPr/>
            <a:lstStyle/>
            <a:p>
              <a:endParaRPr lang="en-US"/>
            </a:p>
          </p:txBody>
        </p:sp>
        <p:sp>
          <p:nvSpPr>
            <p:cNvPr id="156" name="Line 100"/>
            <p:cNvSpPr>
              <a:spLocks noChangeShapeType="1"/>
            </p:cNvSpPr>
            <p:nvPr/>
          </p:nvSpPr>
          <p:spPr bwMode="auto">
            <a:xfrm rot="16731917">
              <a:off x="7623175" y="3706813"/>
              <a:ext cx="0" cy="914400"/>
            </a:xfrm>
            <a:prstGeom prst="line">
              <a:avLst/>
            </a:prstGeom>
            <a:noFill/>
            <a:ln w="38100">
              <a:solidFill>
                <a:schemeClr val="tx1"/>
              </a:solidFill>
              <a:round/>
              <a:headEnd/>
              <a:tailEnd type="none" w="lg" len="lg"/>
            </a:ln>
            <a:effectLst/>
          </p:spPr>
          <p:txBody>
            <a:bodyPr/>
            <a:lstStyle/>
            <a:p>
              <a:endParaRPr lang="en-US"/>
            </a:p>
          </p:txBody>
        </p:sp>
        <p:sp>
          <p:nvSpPr>
            <p:cNvPr id="157" name="Line 101"/>
            <p:cNvSpPr>
              <a:spLocks noChangeShapeType="1"/>
            </p:cNvSpPr>
            <p:nvPr/>
          </p:nvSpPr>
          <p:spPr bwMode="auto">
            <a:xfrm rot="16731917">
              <a:off x="8074025" y="3852863"/>
              <a:ext cx="0" cy="762000"/>
            </a:xfrm>
            <a:prstGeom prst="line">
              <a:avLst/>
            </a:prstGeom>
            <a:noFill/>
            <a:ln w="44450">
              <a:solidFill>
                <a:schemeClr val="tx1"/>
              </a:solidFill>
              <a:round/>
              <a:headEnd type="triangle" w="med" len="med"/>
              <a:tailEnd/>
            </a:ln>
            <a:effectLst/>
          </p:spPr>
          <p:txBody>
            <a:bodyPr/>
            <a:lstStyle/>
            <a:p>
              <a:endParaRPr lang="en-US"/>
            </a:p>
          </p:txBody>
        </p:sp>
        <p:sp>
          <p:nvSpPr>
            <p:cNvPr id="158" name="Line 103"/>
            <p:cNvSpPr>
              <a:spLocks noChangeShapeType="1"/>
            </p:cNvSpPr>
            <p:nvPr/>
          </p:nvSpPr>
          <p:spPr bwMode="auto">
            <a:xfrm rot="16225277">
              <a:off x="7696200" y="3430588"/>
              <a:ext cx="0" cy="914400"/>
            </a:xfrm>
            <a:prstGeom prst="line">
              <a:avLst/>
            </a:prstGeom>
            <a:noFill/>
            <a:ln w="38100">
              <a:solidFill>
                <a:schemeClr val="tx1"/>
              </a:solidFill>
              <a:round/>
              <a:headEnd/>
              <a:tailEnd type="none" w="lg" len="lg"/>
            </a:ln>
            <a:effectLst/>
          </p:spPr>
          <p:txBody>
            <a:bodyPr/>
            <a:lstStyle/>
            <a:p>
              <a:endParaRPr lang="en-US"/>
            </a:p>
          </p:txBody>
        </p:sp>
        <p:sp>
          <p:nvSpPr>
            <p:cNvPr id="159" name="Line 104"/>
            <p:cNvSpPr>
              <a:spLocks noChangeShapeType="1"/>
            </p:cNvSpPr>
            <p:nvPr/>
          </p:nvSpPr>
          <p:spPr bwMode="auto">
            <a:xfrm rot="16225277">
              <a:off x="8153400" y="3509963"/>
              <a:ext cx="0" cy="762000"/>
            </a:xfrm>
            <a:prstGeom prst="line">
              <a:avLst/>
            </a:prstGeom>
            <a:noFill/>
            <a:ln w="44450">
              <a:solidFill>
                <a:schemeClr val="tx1"/>
              </a:solidFill>
              <a:round/>
              <a:headEnd type="triangle" w="med" len="med"/>
              <a:tailEnd/>
            </a:ln>
            <a:effectLst/>
          </p:spPr>
          <p:txBody>
            <a:bodyPr/>
            <a:lstStyle/>
            <a:p>
              <a:endParaRPr lang="en-US"/>
            </a:p>
          </p:txBody>
        </p:sp>
        <p:sp>
          <p:nvSpPr>
            <p:cNvPr id="160" name="Text Box 6"/>
            <p:cNvSpPr txBox="1">
              <a:spLocks noChangeArrowheads="1"/>
            </p:cNvSpPr>
            <p:nvPr/>
          </p:nvSpPr>
          <p:spPr bwMode="auto">
            <a:xfrm>
              <a:off x="5762403" y="2180944"/>
              <a:ext cx="1215273" cy="2540910"/>
            </a:xfrm>
            <a:prstGeom prst="rect">
              <a:avLst/>
            </a:prstGeom>
            <a:noFill/>
            <a:ln w="9525">
              <a:noFill/>
              <a:miter lim="800000"/>
              <a:headEnd/>
              <a:tailEnd/>
            </a:ln>
            <a:effectLst/>
          </p:spPr>
          <p:txBody>
            <a:bodyPr wrap="square">
              <a:spAutoFit/>
            </a:bodyPr>
            <a:lstStyle/>
            <a:p>
              <a:pPr algn="ctr">
                <a:spcBef>
                  <a:spcPct val="50000"/>
                </a:spcBef>
              </a:pPr>
              <a:r>
                <a:rPr lang="en-US" sz="5000" b="1" dirty="0"/>
                <a:t>-</a:t>
              </a:r>
            </a:p>
          </p:txBody>
        </p:sp>
      </p:grpSp>
      <p:pic>
        <p:nvPicPr>
          <p:cNvPr id="161" name="Picture 4"/>
          <p:cNvPicPr>
            <a:picLocks noChangeAspect="1" noChangeArrowheads="1"/>
          </p:cNvPicPr>
          <p:nvPr/>
        </p:nvPicPr>
        <p:blipFill>
          <a:blip r:embed="rId6"/>
          <a:srcRect l="52639"/>
          <a:stretch>
            <a:fillRect/>
          </a:stretch>
        </p:blipFill>
        <p:spPr bwMode="auto">
          <a:xfrm>
            <a:off x="9302002" y="2219478"/>
            <a:ext cx="2308107" cy="1178663"/>
          </a:xfrm>
          <a:prstGeom prst="rect">
            <a:avLst/>
          </a:prstGeom>
          <a:noFill/>
          <a:ln w="9525">
            <a:noFill/>
            <a:miter lim="800000"/>
            <a:headEnd/>
            <a:tailEnd/>
          </a:ln>
          <a:effectLst/>
        </p:spPr>
      </p:pic>
      <p:sp>
        <p:nvSpPr>
          <p:cNvPr id="162" name="Rectangle 161"/>
          <p:cNvSpPr/>
          <p:nvPr/>
        </p:nvSpPr>
        <p:spPr>
          <a:xfrm>
            <a:off x="8679346" y="5316338"/>
            <a:ext cx="3034145" cy="954107"/>
          </a:xfrm>
          <a:prstGeom prst="rect">
            <a:avLst/>
          </a:prstGeom>
        </p:spPr>
        <p:txBody>
          <a:bodyPr wrap="square">
            <a:spAutoFit/>
          </a:bodyPr>
          <a:lstStyle/>
          <a:p>
            <a:r>
              <a:rPr lang="en-US" sz="1400" dirty="0" err="1" smtClean="0"/>
              <a:t>muatan</a:t>
            </a:r>
            <a:r>
              <a:rPr lang="en-US" sz="1400" dirty="0" smtClean="0"/>
              <a:t> q </a:t>
            </a:r>
            <a:r>
              <a:rPr lang="en-US" sz="1400" dirty="0" err="1" smtClean="0"/>
              <a:t>menimbulkan</a:t>
            </a:r>
            <a:r>
              <a:rPr lang="id-ID" sz="1400" dirty="0" smtClean="0"/>
              <a:t> </a:t>
            </a:r>
            <a:r>
              <a:rPr lang="id-ID" sz="1400" b="1" dirty="0" smtClean="0">
                <a:solidFill>
                  <a:srgbClr val="FF0000"/>
                </a:solidFill>
              </a:rPr>
              <a:t>I</a:t>
            </a:r>
            <a:r>
              <a:rPr lang="id-ID" sz="1400" b="1" u="sng" dirty="0" smtClean="0">
                <a:solidFill>
                  <a:srgbClr val="FF0000"/>
                </a:solidFill>
              </a:rPr>
              <a:t>ntensitas </a:t>
            </a:r>
            <a:r>
              <a:rPr lang="en-US" sz="1400" b="1" u="sng" dirty="0" smtClean="0">
                <a:solidFill>
                  <a:srgbClr val="FF0000"/>
                </a:solidFill>
              </a:rPr>
              <a:t> </a:t>
            </a:r>
            <a:r>
              <a:rPr lang="en-US" sz="1400" b="1" u="sng" dirty="0" err="1" smtClean="0">
                <a:solidFill>
                  <a:srgbClr val="FF0000"/>
                </a:solidFill>
              </a:rPr>
              <a:t>medan</a:t>
            </a:r>
            <a:r>
              <a:rPr lang="en-US" sz="1400" b="1" u="sng" dirty="0" smtClean="0">
                <a:solidFill>
                  <a:srgbClr val="FF0000"/>
                </a:solidFill>
              </a:rPr>
              <a:t> </a:t>
            </a:r>
            <a:r>
              <a:rPr lang="en-US" sz="1400" b="1" u="sng" dirty="0" err="1" smtClean="0">
                <a:solidFill>
                  <a:srgbClr val="FF0000"/>
                </a:solidFill>
              </a:rPr>
              <a:t>listrik</a:t>
            </a:r>
            <a:r>
              <a:rPr lang="en-US" sz="1400" b="1" u="sng" dirty="0" smtClean="0">
                <a:solidFill>
                  <a:srgbClr val="FF0000"/>
                </a:solidFill>
              </a:rPr>
              <a:t> E</a:t>
            </a:r>
            <a:r>
              <a:rPr lang="en-US" sz="1400" dirty="0" smtClean="0"/>
              <a:t> </a:t>
            </a:r>
            <a:r>
              <a:rPr lang="en-US" sz="1400" dirty="0" err="1" smtClean="0"/>
              <a:t>dimana</a:t>
            </a:r>
            <a:r>
              <a:rPr lang="en-US" sz="1400" dirty="0" smtClean="0"/>
              <a:t> </a:t>
            </a:r>
            <a:r>
              <a:rPr lang="en-US" sz="1400" dirty="0" err="1" smtClean="0"/>
              <a:t>akan</a:t>
            </a:r>
            <a:r>
              <a:rPr lang="en-US" sz="1400" dirty="0" smtClean="0"/>
              <a:t> </a:t>
            </a:r>
            <a:r>
              <a:rPr lang="en-US" sz="1400" dirty="0" err="1" smtClean="0"/>
              <a:t>mengakibatkan</a:t>
            </a:r>
            <a:r>
              <a:rPr lang="en-US" sz="1400" dirty="0" smtClean="0"/>
              <a:t> </a:t>
            </a:r>
            <a:r>
              <a:rPr lang="en-US" sz="1400" dirty="0" err="1" smtClean="0"/>
              <a:t>gaya</a:t>
            </a:r>
            <a:r>
              <a:rPr lang="en-US" sz="1400" dirty="0" smtClean="0"/>
              <a:t> </a:t>
            </a:r>
            <a:r>
              <a:rPr lang="en-US" sz="1400" dirty="0" err="1" smtClean="0"/>
              <a:t>listrik</a:t>
            </a:r>
            <a:r>
              <a:rPr lang="en-US" sz="1400" dirty="0" smtClean="0"/>
              <a:t> Fe </a:t>
            </a:r>
            <a:r>
              <a:rPr lang="en-US" sz="1400" dirty="0" err="1" smtClean="0"/>
              <a:t>pada</a:t>
            </a:r>
            <a:r>
              <a:rPr lang="en-US" sz="1400" dirty="0" smtClean="0"/>
              <a:t> test charge q</a:t>
            </a:r>
            <a:r>
              <a:rPr lang="en-US" sz="1400" baseline="-25000" dirty="0" smtClean="0"/>
              <a:t>0</a:t>
            </a:r>
            <a:endParaRPr lang="en-US" sz="1400" baseline="-25000" dirty="0"/>
          </a:p>
        </p:txBody>
      </p:sp>
      <p:sp>
        <p:nvSpPr>
          <p:cNvPr id="163" name="TextBox 162"/>
          <p:cNvSpPr txBox="1"/>
          <p:nvPr/>
        </p:nvSpPr>
        <p:spPr>
          <a:xfrm>
            <a:off x="3671480" y="1783800"/>
            <a:ext cx="8257284" cy="369332"/>
          </a:xfrm>
          <a:prstGeom prst="rect">
            <a:avLst/>
          </a:prstGeom>
          <a:solidFill>
            <a:srgbClr val="FFFF00">
              <a:alpha val="55000"/>
            </a:srgbClr>
          </a:solidFill>
        </p:spPr>
        <p:txBody>
          <a:bodyPr wrap="square" rtlCol="0">
            <a:spAutoFit/>
          </a:bodyPr>
          <a:lstStyle/>
          <a:p>
            <a:pPr algn="ctr"/>
            <a:r>
              <a:rPr lang="id-ID" b="1" dirty="0" smtClean="0">
                <a:latin typeface="Comic Sans MS" pitchFamily="66" charset="0"/>
              </a:rPr>
              <a:t>Hukum Coulomb</a:t>
            </a:r>
            <a:endParaRPr lang="en-US" b="1" dirty="0">
              <a:latin typeface="Comic Sans MS" pitchFamily="66" charset="0"/>
            </a:endParaRPr>
          </a:p>
        </p:txBody>
      </p:sp>
      <p:graphicFrame>
        <p:nvGraphicFramePr>
          <p:cNvPr id="164" name="Object 13"/>
          <p:cNvGraphicFramePr>
            <a:graphicFrameLocks noChangeAspect="1"/>
          </p:cNvGraphicFramePr>
          <p:nvPr>
            <p:extLst>
              <p:ext uri="{D42A27DB-BD31-4B8C-83A1-F6EECF244321}">
                <p14:modId xmlns:p14="http://schemas.microsoft.com/office/powerpoint/2010/main" val="536110445"/>
              </p:ext>
            </p:extLst>
          </p:nvPr>
        </p:nvGraphicFramePr>
        <p:xfrm>
          <a:off x="3775386" y="4821405"/>
          <a:ext cx="1783046" cy="304800"/>
        </p:xfrm>
        <a:graphic>
          <a:graphicData uri="http://schemas.openxmlformats.org/presentationml/2006/ole">
            <mc:AlternateContent xmlns:mc="http://schemas.openxmlformats.org/markup-compatibility/2006">
              <mc:Choice xmlns:v="urn:schemas-microsoft-com:vml" Requires="v">
                <p:oleObj spid="_x0000_s4185" name="Equation" r:id="rId8" imgW="1295280" imgH="241200" progId="Equation.3">
                  <p:embed/>
                </p:oleObj>
              </mc:Choice>
              <mc:Fallback>
                <p:oleObj name="Equation" r:id="rId8" imgW="12952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5386" y="4821405"/>
                        <a:ext cx="1783046" cy="304800"/>
                      </a:xfrm>
                      <a:prstGeom prst="rect">
                        <a:avLst/>
                      </a:prstGeom>
                      <a:noFill/>
                      <a:ln>
                        <a:noFill/>
                      </a:ln>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a:solidFill>
                              <a:srgbClr val="00FF00"/>
                            </a:solidFill>
                            <a:miter lim="800000"/>
                            <a:headEnd/>
                            <a:tailEnd/>
                          </a14:hiddenLine>
                        </a:ext>
                      </a:extLst>
                    </p:spPr>
                  </p:pic>
                </p:oleObj>
              </mc:Fallback>
            </mc:AlternateContent>
          </a:graphicData>
        </a:graphic>
      </p:graphicFrame>
      <p:sp>
        <p:nvSpPr>
          <p:cNvPr id="165" name="TextBox 164"/>
          <p:cNvSpPr txBox="1"/>
          <p:nvPr/>
        </p:nvSpPr>
        <p:spPr>
          <a:xfrm>
            <a:off x="3663520" y="1753039"/>
            <a:ext cx="769960" cy="381000"/>
          </a:xfrm>
          <a:prstGeom prst="rect">
            <a:avLst/>
          </a:prstGeom>
          <a:solidFill>
            <a:srgbClr val="FF0000">
              <a:alpha val="18000"/>
            </a:srgbClr>
          </a:solidFill>
        </p:spPr>
        <p:txBody>
          <a:bodyPr wrap="square" rtlCol="0">
            <a:spAutoFit/>
          </a:bodyPr>
          <a:lstStyle/>
          <a:p>
            <a:r>
              <a:rPr lang="en-US" b="1" dirty="0" smtClean="0"/>
              <a:t>1785</a:t>
            </a:r>
            <a:endParaRPr lang="en-US" b="1" dirty="0"/>
          </a:p>
        </p:txBody>
      </p:sp>
      <p:pic>
        <p:nvPicPr>
          <p:cNvPr id="166" name="Picture 14" descr="D:\KULIAH\MATERI KULIAH\D3\ELECTROMAGNETIK TERAPAN\Pictures\220px-Charles_de_coulomb.jpg"/>
          <p:cNvPicPr>
            <a:picLocks noChangeAspect="1" noChangeArrowheads="1"/>
          </p:cNvPicPr>
          <p:nvPr/>
        </p:nvPicPr>
        <p:blipFill>
          <a:blip r:embed="rId10"/>
          <a:srcRect t="4904"/>
          <a:stretch>
            <a:fillRect/>
          </a:stretch>
        </p:blipFill>
        <p:spPr bwMode="auto">
          <a:xfrm>
            <a:off x="591341" y="2362231"/>
            <a:ext cx="2251365" cy="2910207"/>
          </a:xfrm>
          <a:prstGeom prst="rect">
            <a:avLst/>
          </a:prstGeom>
          <a:noFill/>
        </p:spPr>
      </p:pic>
      <p:sp>
        <p:nvSpPr>
          <p:cNvPr id="169" name="Rectangle 168"/>
          <p:cNvSpPr/>
          <p:nvPr/>
        </p:nvSpPr>
        <p:spPr>
          <a:xfrm>
            <a:off x="3733632" y="5147061"/>
            <a:ext cx="1919044" cy="646331"/>
          </a:xfrm>
          <a:prstGeom prst="rect">
            <a:avLst/>
          </a:prstGeom>
          <a:ln>
            <a:solidFill>
              <a:srgbClr val="00CC00"/>
            </a:solidFill>
          </a:ln>
        </p:spPr>
        <p:txBody>
          <a:bodyPr wrap="square">
            <a:spAutoFit/>
          </a:bodyPr>
          <a:lstStyle/>
          <a:p>
            <a:r>
              <a:rPr lang="id-ID" sz="1200" dirty="0" smtClean="0">
                <a:latin typeface="Arial" pitchFamily="34" charset="0"/>
                <a:cs typeface="Arial" pitchFamily="34" charset="0"/>
              </a:rPr>
              <a:t>Electron = -1,6 x 10</a:t>
            </a:r>
            <a:r>
              <a:rPr lang="id-ID" sz="1200" baseline="30000" dirty="0" smtClean="0">
                <a:latin typeface="Arial" pitchFamily="34" charset="0"/>
                <a:cs typeface="Arial" pitchFamily="34" charset="0"/>
              </a:rPr>
              <a:t>-19</a:t>
            </a:r>
            <a:r>
              <a:rPr lang="id-ID" sz="1200" dirty="0" smtClean="0">
                <a:latin typeface="Arial" pitchFamily="34" charset="0"/>
                <a:cs typeface="Arial" pitchFamily="34" charset="0"/>
              </a:rPr>
              <a:t> C</a:t>
            </a:r>
          </a:p>
          <a:p>
            <a:r>
              <a:rPr lang="id-ID" sz="1200" dirty="0" smtClean="0">
                <a:latin typeface="Arial" pitchFamily="34" charset="0"/>
                <a:cs typeface="Arial" pitchFamily="34" charset="0"/>
              </a:rPr>
              <a:t>Proton </a:t>
            </a:r>
            <a:r>
              <a:rPr lang="id-ID" sz="1200" dirty="0">
                <a:latin typeface="Arial" pitchFamily="34" charset="0"/>
                <a:cs typeface="Arial" pitchFamily="34" charset="0"/>
              </a:rPr>
              <a:t>= 1,6 x 10</a:t>
            </a:r>
            <a:r>
              <a:rPr lang="id-ID" sz="1200" baseline="30000" dirty="0">
                <a:latin typeface="Arial" pitchFamily="34" charset="0"/>
                <a:cs typeface="Arial" pitchFamily="34" charset="0"/>
              </a:rPr>
              <a:t>-19</a:t>
            </a:r>
            <a:r>
              <a:rPr lang="id-ID" sz="1200" dirty="0">
                <a:latin typeface="Arial" pitchFamily="34" charset="0"/>
                <a:cs typeface="Arial" pitchFamily="34" charset="0"/>
              </a:rPr>
              <a:t> </a:t>
            </a:r>
            <a:r>
              <a:rPr lang="id-ID" sz="1200" dirty="0" smtClean="0">
                <a:latin typeface="Arial" pitchFamily="34" charset="0"/>
                <a:cs typeface="Arial" pitchFamily="34" charset="0"/>
              </a:rPr>
              <a:t>C</a:t>
            </a:r>
          </a:p>
          <a:p>
            <a:r>
              <a:rPr lang="id-ID" sz="1200" dirty="0" smtClean="0">
                <a:latin typeface="Arial" pitchFamily="34" charset="0"/>
                <a:cs typeface="Arial" pitchFamily="34" charset="0"/>
              </a:rPr>
              <a:t>Neutron </a:t>
            </a:r>
            <a:r>
              <a:rPr lang="id-ID" sz="1200" dirty="0">
                <a:latin typeface="Arial" pitchFamily="34" charset="0"/>
                <a:cs typeface="Arial" pitchFamily="34" charset="0"/>
              </a:rPr>
              <a:t>= 0</a:t>
            </a:r>
            <a:r>
              <a:rPr lang="id-ID" sz="1200" dirty="0" smtClean="0">
                <a:latin typeface="Arial" pitchFamily="34" charset="0"/>
                <a:cs typeface="Arial" pitchFamily="34" charset="0"/>
              </a:rPr>
              <a:t> </a:t>
            </a:r>
            <a:r>
              <a:rPr lang="id-ID" sz="1200" dirty="0">
                <a:latin typeface="Arial" pitchFamily="34" charset="0"/>
                <a:cs typeface="Arial" pitchFamily="34" charset="0"/>
              </a:rPr>
              <a:t>C</a:t>
            </a:r>
            <a:endParaRPr lang="en-US" sz="1200" baseline="-25000" dirty="0">
              <a:latin typeface="Arial" pitchFamily="34" charset="0"/>
              <a:cs typeface="Arial" pitchFamily="34" charset="0"/>
            </a:endParaRPr>
          </a:p>
        </p:txBody>
      </p:sp>
      <p:sp>
        <p:nvSpPr>
          <p:cNvPr id="170" name="Rectangle 169"/>
          <p:cNvSpPr/>
          <p:nvPr/>
        </p:nvSpPr>
        <p:spPr>
          <a:xfrm>
            <a:off x="9998855" y="4422242"/>
            <a:ext cx="457200" cy="276999"/>
          </a:xfrm>
          <a:prstGeom prst="rect">
            <a:avLst/>
          </a:prstGeom>
        </p:spPr>
        <p:txBody>
          <a:bodyPr wrap="square">
            <a:spAutoFit/>
          </a:bodyPr>
          <a:lstStyle/>
          <a:p>
            <a:r>
              <a:rPr lang="id-ID" sz="1200" b="1" dirty="0" smtClean="0"/>
              <a:t>V/m</a:t>
            </a:r>
            <a:endParaRPr lang="en-US" sz="1200" b="1" baseline="-25000" dirty="0"/>
          </a:p>
        </p:txBody>
      </p:sp>
      <p:graphicFrame>
        <p:nvGraphicFramePr>
          <p:cNvPr id="3" name="Object 2"/>
          <p:cNvGraphicFramePr>
            <a:graphicFrameLocks noChangeAspect="1"/>
          </p:cNvGraphicFramePr>
          <p:nvPr>
            <p:extLst>
              <p:ext uri="{D42A27DB-BD31-4B8C-83A1-F6EECF244321}">
                <p14:modId xmlns:p14="http://schemas.microsoft.com/office/powerpoint/2010/main" val="1336782698"/>
              </p:ext>
            </p:extLst>
          </p:nvPr>
        </p:nvGraphicFramePr>
        <p:xfrm>
          <a:off x="3879856" y="3842677"/>
          <a:ext cx="1525588" cy="684213"/>
        </p:xfrm>
        <a:graphic>
          <a:graphicData uri="http://schemas.openxmlformats.org/presentationml/2006/ole">
            <mc:AlternateContent xmlns:mc="http://schemas.openxmlformats.org/markup-compatibility/2006">
              <mc:Choice xmlns:v="urn:schemas-microsoft-com:vml" Requires="v">
                <p:oleObj spid="_x0000_s4186" name="Equation" r:id="rId11" imgW="901440" imgH="393480" progId="Equation.3">
                  <p:embed/>
                </p:oleObj>
              </mc:Choice>
              <mc:Fallback>
                <p:oleObj name="Equation" r:id="rId11" imgW="901440" imgH="393480" progId="Equation.3">
                  <p:embed/>
                  <p:pic>
                    <p:nvPicPr>
                      <p:cNvPr id="0" name="Object 9"/>
                      <p:cNvPicPr>
                        <a:picLocks noChangeAspect="1" noChangeArrowheads="1"/>
                      </p:cNvPicPr>
                      <p:nvPr/>
                    </p:nvPicPr>
                    <p:blipFill>
                      <a:blip r:embed="rId12"/>
                      <a:srcRect/>
                      <a:stretch>
                        <a:fillRect/>
                      </a:stretch>
                    </p:blipFill>
                    <p:spPr bwMode="auto">
                      <a:xfrm>
                        <a:off x="3879856" y="3842677"/>
                        <a:ext cx="1525588" cy="6842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 name="Rectangle 170"/>
          <p:cNvSpPr/>
          <p:nvPr/>
        </p:nvSpPr>
        <p:spPr>
          <a:xfrm>
            <a:off x="5685800" y="3769861"/>
            <a:ext cx="3039845" cy="1015663"/>
          </a:xfrm>
          <a:prstGeom prst="rect">
            <a:avLst/>
          </a:prstGeom>
          <a:ln>
            <a:noFill/>
          </a:ln>
        </p:spPr>
        <p:txBody>
          <a:bodyPr wrap="square">
            <a:spAutoFit/>
          </a:bodyPr>
          <a:lstStyle/>
          <a:p>
            <a:r>
              <a:rPr lang="id-ID" sz="1200" dirty="0" smtClean="0">
                <a:latin typeface="Arial" pitchFamily="34" charset="0"/>
                <a:cs typeface="Arial" pitchFamily="34" charset="0"/>
              </a:rPr>
              <a:t>Dimana : </a:t>
            </a:r>
          </a:p>
          <a:p>
            <a:r>
              <a:rPr lang="id-ID" sz="1200" dirty="0">
                <a:latin typeface="Arial" pitchFamily="34" charset="0"/>
                <a:cs typeface="Arial" pitchFamily="34" charset="0"/>
              </a:rPr>
              <a:t>q</a:t>
            </a:r>
            <a:r>
              <a:rPr lang="id-ID" sz="1200" baseline="-25000" dirty="0" smtClean="0">
                <a:latin typeface="Arial" pitchFamily="34" charset="0"/>
                <a:cs typeface="Arial" pitchFamily="34" charset="0"/>
              </a:rPr>
              <a:t>1</a:t>
            </a:r>
            <a:r>
              <a:rPr lang="id-ID" sz="1200" dirty="0" smtClean="0">
                <a:latin typeface="Arial" pitchFamily="34" charset="0"/>
                <a:cs typeface="Arial" pitchFamily="34" charset="0"/>
              </a:rPr>
              <a:t>, q</a:t>
            </a:r>
            <a:r>
              <a:rPr lang="id-ID" sz="1200" baseline="-25000" dirty="0" smtClean="0">
                <a:latin typeface="Arial" pitchFamily="34" charset="0"/>
                <a:cs typeface="Arial" pitchFamily="34" charset="0"/>
              </a:rPr>
              <a:t>2	</a:t>
            </a:r>
            <a:r>
              <a:rPr lang="id-ID" sz="1200" dirty="0" smtClean="0">
                <a:latin typeface="Arial" pitchFamily="34" charset="0"/>
                <a:cs typeface="Arial" pitchFamily="34" charset="0"/>
              </a:rPr>
              <a:t>: Muatan (C)</a:t>
            </a:r>
            <a:endParaRPr lang="id-ID" sz="1200" baseline="-25000" dirty="0">
              <a:latin typeface="Arial" pitchFamily="34" charset="0"/>
              <a:cs typeface="Arial" pitchFamily="34" charset="0"/>
            </a:endParaRPr>
          </a:p>
          <a:p>
            <a:r>
              <a:rPr lang="id-ID" sz="1200" dirty="0" smtClean="0">
                <a:latin typeface="Arial" pitchFamily="34" charset="0"/>
                <a:cs typeface="Arial" pitchFamily="34" charset="0"/>
              </a:rPr>
              <a:t>R	: Jarak antara 2 muatan (m)</a:t>
            </a:r>
          </a:p>
          <a:p>
            <a:r>
              <a:rPr lang="id-ID" sz="1200" dirty="0" smtClean="0">
                <a:latin typeface="Arial" pitchFamily="34" charset="0"/>
                <a:cs typeface="Arial" pitchFamily="34" charset="0"/>
              </a:rPr>
              <a:t>F</a:t>
            </a:r>
            <a:r>
              <a:rPr lang="id-ID" sz="1200" dirty="0">
                <a:latin typeface="Arial" pitchFamily="34" charset="0"/>
                <a:cs typeface="Arial" pitchFamily="34" charset="0"/>
              </a:rPr>
              <a:t>	</a:t>
            </a:r>
            <a:r>
              <a:rPr lang="id-ID" sz="1200" dirty="0" smtClean="0">
                <a:latin typeface="Arial" pitchFamily="34" charset="0"/>
                <a:cs typeface="Arial" pitchFamily="34" charset="0"/>
              </a:rPr>
              <a:t>: Gaya antara dua muatan (N)</a:t>
            </a:r>
            <a:endParaRPr lang="id-ID" sz="1200" dirty="0">
              <a:latin typeface="Arial" pitchFamily="34" charset="0"/>
              <a:cs typeface="Arial" pitchFamily="34" charset="0"/>
            </a:endParaRPr>
          </a:p>
          <a:p>
            <a:endParaRPr lang="id-ID" sz="1200" dirty="0" smtClean="0">
              <a:latin typeface="Arial" pitchFamily="34" charset="0"/>
              <a:cs typeface="Arial" pitchFamily="34" charset="0"/>
            </a:endParaRPr>
          </a:p>
        </p:txBody>
      </p:sp>
      <p:graphicFrame>
        <p:nvGraphicFramePr>
          <p:cNvPr id="172" name="Object 171"/>
          <p:cNvGraphicFramePr>
            <a:graphicFrameLocks noChangeAspect="1"/>
          </p:cNvGraphicFramePr>
          <p:nvPr>
            <p:extLst>
              <p:ext uri="{D42A27DB-BD31-4B8C-83A1-F6EECF244321}">
                <p14:modId xmlns:p14="http://schemas.microsoft.com/office/powerpoint/2010/main" val="2848151593"/>
              </p:ext>
            </p:extLst>
          </p:nvPr>
        </p:nvGraphicFramePr>
        <p:xfrm>
          <a:off x="5767678" y="4542850"/>
          <a:ext cx="2859087" cy="1400175"/>
        </p:xfrm>
        <a:graphic>
          <a:graphicData uri="http://schemas.openxmlformats.org/presentationml/2006/ole">
            <mc:AlternateContent xmlns:mc="http://schemas.openxmlformats.org/markup-compatibility/2006">
              <mc:Choice xmlns:v="urn:schemas-microsoft-com:vml" Requires="v">
                <p:oleObj spid="_x0000_s4187" name="Equation" r:id="rId13" imgW="2425680" imgH="1155600" progId="Equation.3">
                  <p:embed/>
                </p:oleObj>
              </mc:Choice>
              <mc:Fallback>
                <p:oleObj name="Equation" r:id="rId13" imgW="2425680" imgH="1155600" progId="Equation.3">
                  <p:embed/>
                  <p:pic>
                    <p:nvPicPr>
                      <p:cNvPr id="0" name="Object 2"/>
                      <p:cNvPicPr>
                        <a:picLocks noChangeAspect="1" noChangeArrowheads="1"/>
                      </p:cNvPicPr>
                      <p:nvPr/>
                    </p:nvPicPr>
                    <p:blipFill>
                      <a:blip r:embed="rId14"/>
                      <a:srcRect/>
                      <a:stretch>
                        <a:fillRect/>
                      </a:stretch>
                    </p:blipFill>
                    <p:spPr bwMode="auto">
                      <a:xfrm>
                        <a:off x="5767678" y="4542850"/>
                        <a:ext cx="2859087" cy="1400175"/>
                      </a:xfrm>
                      <a:prstGeom prst="rect">
                        <a:avLst/>
                      </a:prstGeom>
                      <a:noFill/>
                      <a:ln w="9525">
                        <a:noFill/>
                        <a:miter lim="800000"/>
                        <a:headEnd/>
                        <a:tailEnd/>
                      </a:ln>
                    </p:spPr>
                  </p:pic>
                </p:oleObj>
              </mc:Fallback>
            </mc:AlternateContent>
          </a:graphicData>
        </a:graphic>
      </p:graphicFrame>
      <p:pic>
        <p:nvPicPr>
          <p:cNvPr id="17" name="Picture 6"/>
          <p:cNvPicPr>
            <a:picLocks noChangeAspect="1" noChangeArrowheads="1"/>
          </p:cNvPicPr>
          <p:nvPr/>
        </p:nvPicPr>
        <p:blipFill>
          <a:blip r:embed="rId15"/>
          <a:srcRect/>
          <a:stretch>
            <a:fillRect/>
          </a:stretch>
        </p:blipFill>
        <p:spPr bwMode="auto">
          <a:xfrm>
            <a:off x="9049956" y="3118581"/>
            <a:ext cx="2474088" cy="1143000"/>
          </a:xfrm>
          <a:prstGeom prst="rect">
            <a:avLst/>
          </a:prstGeom>
          <a:noFill/>
          <a:ln w="9525">
            <a:noFill/>
            <a:miter lim="800000"/>
            <a:headEnd/>
            <a:tailEnd/>
          </a:ln>
          <a:effectLst/>
        </p:spPr>
      </p:pic>
      <p:pic>
        <p:nvPicPr>
          <p:cNvPr id="23" name="Picture 11"/>
          <p:cNvPicPr>
            <a:picLocks noChangeAspect="1" noChangeArrowheads="1"/>
          </p:cNvPicPr>
          <p:nvPr/>
        </p:nvPicPr>
        <p:blipFill>
          <a:blip r:embed="rId16"/>
          <a:srcRect/>
          <a:stretch>
            <a:fillRect/>
          </a:stretch>
        </p:blipFill>
        <p:spPr bwMode="auto">
          <a:xfrm>
            <a:off x="10846716" y="3917397"/>
            <a:ext cx="866775" cy="535568"/>
          </a:xfrm>
          <a:prstGeom prst="rect">
            <a:avLst/>
          </a:prstGeom>
          <a:noFill/>
          <a:ln w="9525">
            <a:noFill/>
            <a:miter lim="800000"/>
            <a:headEnd/>
            <a:tailEnd/>
          </a:ln>
          <a:effectLst/>
        </p:spPr>
      </p:pic>
      <p:pic>
        <p:nvPicPr>
          <p:cNvPr id="24" name="Picture 12"/>
          <p:cNvPicPr>
            <a:picLocks noChangeAspect="1" noChangeArrowheads="1"/>
          </p:cNvPicPr>
          <p:nvPr/>
        </p:nvPicPr>
        <p:blipFill>
          <a:blip r:embed="rId17"/>
          <a:srcRect/>
          <a:stretch>
            <a:fillRect/>
          </a:stretch>
        </p:blipFill>
        <p:spPr bwMode="auto">
          <a:xfrm>
            <a:off x="8710235" y="4991534"/>
            <a:ext cx="762000" cy="319128"/>
          </a:xfrm>
          <a:prstGeom prst="rect">
            <a:avLst/>
          </a:prstGeom>
          <a:noFill/>
          <a:ln w="9525">
            <a:noFill/>
            <a:miter lim="800000"/>
            <a:headEnd/>
            <a:tailEnd/>
          </a:ln>
          <a:effectLst/>
        </p:spPr>
      </p:pic>
      <p:sp>
        <p:nvSpPr>
          <p:cNvPr id="173" name="Rectangle 172"/>
          <p:cNvSpPr/>
          <p:nvPr/>
        </p:nvSpPr>
        <p:spPr>
          <a:xfrm>
            <a:off x="8679346" y="3159700"/>
            <a:ext cx="3249418" cy="3110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578174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12076</TotalTime>
  <Words>3420</Words>
  <Application>Microsoft Office PowerPoint</Application>
  <PresentationFormat>Widescreen</PresentationFormat>
  <Paragraphs>509</Paragraphs>
  <Slides>46</Slides>
  <Notes>45</Notes>
  <HiddenSlides>0</HiddenSlides>
  <MMClips>4</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5</vt:i4>
      </vt:variant>
      <vt:variant>
        <vt:lpstr>Slide Titles</vt:lpstr>
      </vt:variant>
      <vt:variant>
        <vt:i4>46</vt:i4>
      </vt:variant>
    </vt:vector>
  </HeadingPairs>
  <TitlesOfParts>
    <vt:vector size="62" baseType="lpstr">
      <vt:lpstr>굴림</vt:lpstr>
      <vt:lpstr>宋体</vt:lpstr>
      <vt:lpstr>Arial</vt:lpstr>
      <vt:lpstr>Bookman Old Style</vt:lpstr>
      <vt:lpstr>Calibri</vt:lpstr>
      <vt:lpstr>Calibri Light</vt:lpstr>
      <vt:lpstr>Comic Sans MS</vt:lpstr>
      <vt:lpstr>Symbol</vt:lpstr>
      <vt:lpstr>Times New Roman</vt:lpstr>
      <vt:lpstr>Wingdings</vt:lpstr>
      <vt:lpstr>Retrospect</vt:lpstr>
      <vt:lpstr>Equation</vt:lpstr>
      <vt:lpstr>Bitmap Image</vt:lpstr>
      <vt:lpstr>Document</vt:lpstr>
      <vt:lpstr>VISIO</vt:lpstr>
      <vt:lpstr>Clip</vt:lpstr>
      <vt:lpstr>ELEKTROMAGNETIKA TERAPAN</vt:lpstr>
      <vt:lpstr>TUJUAN PERKULIAHAN </vt:lpstr>
      <vt:lpstr>POKOK BAHASAN</vt:lpstr>
      <vt:lpstr>MUATAN LISTRIK</vt:lpstr>
      <vt:lpstr>RAPAT MUATAN DAN TOTAL MUATAN</vt:lpstr>
      <vt:lpstr>ARUS LISTRIK</vt:lpstr>
      <vt:lpstr>RAPAT ARUS DAN ARUS TOTAL</vt:lpstr>
      <vt:lpstr>TEORI MEDAN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TEORI ELEKTROMAGNETIKA</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PERSAMAAN MAXWELL</vt:lpstr>
      <vt:lpstr>Tanya Jawab</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KOMUNIKASI</dc:title>
  <dc:creator>hasanah.putri</dc:creator>
  <cp:lastModifiedBy>UNANG SUNARYA</cp:lastModifiedBy>
  <cp:revision>98</cp:revision>
  <dcterms:created xsi:type="dcterms:W3CDTF">2015-04-01T02:37:16Z</dcterms:created>
  <dcterms:modified xsi:type="dcterms:W3CDTF">2015-11-20T02:50:13Z</dcterms:modified>
</cp:coreProperties>
</file>