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4"/>
  </p:notesMasterIdLst>
  <p:sldIdLst>
    <p:sldId id="256" r:id="rId2"/>
    <p:sldId id="265" r:id="rId3"/>
    <p:sldId id="286" r:id="rId4"/>
    <p:sldId id="269" r:id="rId5"/>
    <p:sldId id="292" r:id="rId6"/>
    <p:sldId id="287" r:id="rId7"/>
    <p:sldId id="288" r:id="rId8"/>
    <p:sldId id="289" r:id="rId9"/>
    <p:sldId id="290" r:id="rId10"/>
    <p:sldId id="291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29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30" r:id="rId31"/>
    <p:sldId id="316" r:id="rId32"/>
    <p:sldId id="317" r:id="rId33"/>
    <p:sldId id="318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31" r:id="rId44"/>
    <p:sldId id="332" r:id="rId45"/>
    <p:sldId id="333" r:id="rId46"/>
    <p:sldId id="334" r:id="rId47"/>
    <p:sldId id="335" r:id="rId48"/>
    <p:sldId id="336" r:id="rId49"/>
    <p:sldId id="337" r:id="rId50"/>
    <p:sldId id="338" r:id="rId51"/>
    <p:sldId id="339" r:id="rId52"/>
    <p:sldId id="340" r:id="rId53"/>
    <p:sldId id="341" r:id="rId54"/>
    <p:sldId id="342" r:id="rId55"/>
    <p:sldId id="343" r:id="rId56"/>
    <p:sldId id="344" r:id="rId57"/>
    <p:sldId id="345" r:id="rId58"/>
    <p:sldId id="346" r:id="rId59"/>
    <p:sldId id="347" r:id="rId60"/>
    <p:sldId id="348" r:id="rId61"/>
    <p:sldId id="349" r:id="rId62"/>
    <p:sldId id="268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562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1944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image" Target="../media/image80.wmf"/><Relationship Id="rId7" Type="http://schemas.openxmlformats.org/officeDocument/2006/relationships/image" Target="../media/image84.wmf"/><Relationship Id="rId12" Type="http://schemas.openxmlformats.org/officeDocument/2006/relationships/image" Target="../media/image89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6" Type="http://schemas.openxmlformats.org/officeDocument/2006/relationships/image" Target="../media/image83.wmf"/><Relationship Id="rId11" Type="http://schemas.openxmlformats.org/officeDocument/2006/relationships/image" Target="../media/image88.wmf"/><Relationship Id="rId5" Type="http://schemas.openxmlformats.org/officeDocument/2006/relationships/image" Target="../media/image82.wmf"/><Relationship Id="rId10" Type="http://schemas.openxmlformats.org/officeDocument/2006/relationships/image" Target="../media/image87.wmf"/><Relationship Id="rId4" Type="http://schemas.openxmlformats.org/officeDocument/2006/relationships/image" Target="../media/image81.wmf"/><Relationship Id="rId9" Type="http://schemas.openxmlformats.org/officeDocument/2006/relationships/image" Target="../media/image8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4" Type="http://schemas.openxmlformats.org/officeDocument/2006/relationships/image" Target="../media/image94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image" Target="../media/image79.wmf"/><Relationship Id="rId7" Type="http://schemas.openxmlformats.org/officeDocument/2006/relationships/image" Target="../media/image100.wmf"/><Relationship Id="rId2" Type="http://schemas.openxmlformats.org/officeDocument/2006/relationships/image" Target="../media/image78.wmf"/><Relationship Id="rId1" Type="http://schemas.openxmlformats.org/officeDocument/2006/relationships/image" Target="../media/image97.wmf"/><Relationship Id="rId6" Type="http://schemas.openxmlformats.org/officeDocument/2006/relationships/image" Target="../media/image99.wmf"/><Relationship Id="rId5" Type="http://schemas.openxmlformats.org/officeDocument/2006/relationships/image" Target="../media/image98.wmf"/><Relationship Id="rId10" Type="http://schemas.openxmlformats.org/officeDocument/2006/relationships/image" Target="../media/image103.wmf"/><Relationship Id="rId4" Type="http://schemas.openxmlformats.org/officeDocument/2006/relationships/image" Target="../media/image80.wmf"/><Relationship Id="rId9" Type="http://schemas.openxmlformats.org/officeDocument/2006/relationships/image" Target="../media/image10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3" Type="http://schemas.openxmlformats.org/officeDocument/2006/relationships/image" Target="../media/image102.wmf"/><Relationship Id="rId7" Type="http://schemas.openxmlformats.org/officeDocument/2006/relationships/image" Target="../media/image80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10" Type="http://schemas.openxmlformats.org/officeDocument/2006/relationships/image" Target="../media/image113.wmf"/><Relationship Id="rId4" Type="http://schemas.openxmlformats.org/officeDocument/2006/relationships/image" Target="../media/image110.wmf"/><Relationship Id="rId9" Type="http://schemas.openxmlformats.org/officeDocument/2006/relationships/image" Target="../media/image112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image" Target="../media/image115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7" Type="http://schemas.openxmlformats.org/officeDocument/2006/relationships/image" Target="../media/image123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Relationship Id="rId6" Type="http://schemas.openxmlformats.org/officeDocument/2006/relationships/image" Target="../media/image122.wmf"/><Relationship Id="rId5" Type="http://schemas.openxmlformats.org/officeDocument/2006/relationships/image" Target="../media/image121.wmf"/><Relationship Id="rId4" Type="http://schemas.openxmlformats.org/officeDocument/2006/relationships/image" Target="../media/image120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image" Target="../media/image125.wmf"/><Relationship Id="rId1" Type="http://schemas.openxmlformats.org/officeDocument/2006/relationships/image" Target="../media/image1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7" Type="http://schemas.openxmlformats.org/officeDocument/2006/relationships/image" Target="../media/image133.wmf"/><Relationship Id="rId2" Type="http://schemas.openxmlformats.org/officeDocument/2006/relationships/image" Target="../media/image128.wmf"/><Relationship Id="rId1" Type="http://schemas.openxmlformats.org/officeDocument/2006/relationships/image" Target="../media/image127.wmf"/><Relationship Id="rId6" Type="http://schemas.openxmlformats.org/officeDocument/2006/relationships/image" Target="../media/image132.wmf"/><Relationship Id="rId5" Type="http://schemas.openxmlformats.org/officeDocument/2006/relationships/image" Target="../media/image131.wmf"/><Relationship Id="rId4" Type="http://schemas.openxmlformats.org/officeDocument/2006/relationships/image" Target="../media/image130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wmf"/><Relationship Id="rId3" Type="http://schemas.openxmlformats.org/officeDocument/2006/relationships/image" Target="../media/image138.wmf"/><Relationship Id="rId7" Type="http://schemas.openxmlformats.org/officeDocument/2006/relationships/image" Target="../media/image142.emf"/><Relationship Id="rId12" Type="http://schemas.openxmlformats.org/officeDocument/2006/relationships/image" Target="../media/image147.emf"/><Relationship Id="rId2" Type="http://schemas.openxmlformats.org/officeDocument/2006/relationships/image" Target="../media/image137.emf"/><Relationship Id="rId1" Type="http://schemas.openxmlformats.org/officeDocument/2006/relationships/image" Target="../media/image136.wmf"/><Relationship Id="rId6" Type="http://schemas.openxmlformats.org/officeDocument/2006/relationships/image" Target="../media/image141.emf"/><Relationship Id="rId11" Type="http://schemas.openxmlformats.org/officeDocument/2006/relationships/image" Target="../media/image146.emf"/><Relationship Id="rId5" Type="http://schemas.openxmlformats.org/officeDocument/2006/relationships/image" Target="../media/image140.wmf"/><Relationship Id="rId10" Type="http://schemas.openxmlformats.org/officeDocument/2006/relationships/image" Target="../media/image145.wmf"/><Relationship Id="rId4" Type="http://schemas.openxmlformats.org/officeDocument/2006/relationships/image" Target="../media/image139.emf"/><Relationship Id="rId9" Type="http://schemas.openxmlformats.org/officeDocument/2006/relationships/image" Target="../media/image144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wmf"/><Relationship Id="rId2" Type="http://schemas.openxmlformats.org/officeDocument/2006/relationships/image" Target="../media/image149.wmf"/><Relationship Id="rId1" Type="http://schemas.openxmlformats.org/officeDocument/2006/relationships/image" Target="../media/image148.w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emf"/><Relationship Id="rId3" Type="http://schemas.openxmlformats.org/officeDocument/2006/relationships/image" Target="../media/image110.wmf"/><Relationship Id="rId7" Type="http://schemas.openxmlformats.org/officeDocument/2006/relationships/image" Target="../media/image151.wmf"/><Relationship Id="rId2" Type="http://schemas.openxmlformats.org/officeDocument/2006/relationships/image" Target="../media/image102.wmf"/><Relationship Id="rId1" Type="http://schemas.openxmlformats.org/officeDocument/2006/relationships/image" Target="../media/image109.wmf"/><Relationship Id="rId6" Type="http://schemas.openxmlformats.org/officeDocument/2006/relationships/image" Target="../media/image136.wmf"/><Relationship Id="rId5" Type="http://schemas.openxmlformats.org/officeDocument/2006/relationships/image" Target="../media/image103.wmf"/><Relationship Id="rId10" Type="http://schemas.openxmlformats.org/officeDocument/2006/relationships/image" Target="../media/image154.wmf"/><Relationship Id="rId4" Type="http://schemas.openxmlformats.org/officeDocument/2006/relationships/image" Target="../media/image101.wmf"/><Relationship Id="rId9" Type="http://schemas.openxmlformats.org/officeDocument/2006/relationships/image" Target="../media/image153.emf"/></Relationships>
</file>

<file path=ppt/drawings/_rels/vmlDrawing2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emf"/><Relationship Id="rId3" Type="http://schemas.openxmlformats.org/officeDocument/2006/relationships/image" Target="../media/image156.emf"/><Relationship Id="rId7" Type="http://schemas.openxmlformats.org/officeDocument/2006/relationships/image" Target="../media/image160.wmf"/><Relationship Id="rId2" Type="http://schemas.openxmlformats.org/officeDocument/2006/relationships/image" Target="../media/image143.wmf"/><Relationship Id="rId1" Type="http://schemas.openxmlformats.org/officeDocument/2006/relationships/image" Target="../media/image155.wmf"/><Relationship Id="rId6" Type="http://schemas.openxmlformats.org/officeDocument/2006/relationships/image" Target="../media/image159.emf"/><Relationship Id="rId5" Type="http://schemas.openxmlformats.org/officeDocument/2006/relationships/image" Target="../media/image158.wmf"/><Relationship Id="rId4" Type="http://schemas.openxmlformats.org/officeDocument/2006/relationships/image" Target="../media/image157.emf"/></Relationships>
</file>

<file path=ppt/drawings/_rels/vmlDrawing2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wmf"/><Relationship Id="rId3" Type="http://schemas.openxmlformats.org/officeDocument/2006/relationships/image" Target="../media/image168.wmf"/><Relationship Id="rId7" Type="http://schemas.openxmlformats.org/officeDocument/2006/relationships/image" Target="../media/image172.wmf"/><Relationship Id="rId2" Type="http://schemas.openxmlformats.org/officeDocument/2006/relationships/image" Target="../media/image167.wmf"/><Relationship Id="rId1" Type="http://schemas.openxmlformats.org/officeDocument/2006/relationships/image" Target="../media/image166.wmf"/><Relationship Id="rId6" Type="http://schemas.openxmlformats.org/officeDocument/2006/relationships/image" Target="../media/image171.wmf"/><Relationship Id="rId5" Type="http://schemas.openxmlformats.org/officeDocument/2006/relationships/image" Target="../media/image170.wmf"/><Relationship Id="rId10" Type="http://schemas.openxmlformats.org/officeDocument/2006/relationships/image" Target="../media/image175.wmf"/><Relationship Id="rId4" Type="http://schemas.openxmlformats.org/officeDocument/2006/relationships/image" Target="../media/image169.wmf"/><Relationship Id="rId9" Type="http://schemas.openxmlformats.org/officeDocument/2006/relationships/image" Target="../media/image174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wmf"/><Relationship Id="rId2" Type="http://schemas.openxmlformats.org/officeDocument/2006/relationships/image" Target="../media/image181.wmf"/><Relationship Id="rId1" Type="http://schemas.openxmlformats.org/officeDocument/2006/relationships/image" Target="../media/image180.wmf"/></Relationships>
</file>

<file path=ppt/drawings/_rels/vmlDrawing2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wmf"/><Relationship Id="rId13" Type="http://schemas.openxmlformats.org/officeDocument/2006/relationships/image" Target="../media/image198.wmf"/><Relationship Id="rId3" Type="http://schemas.openxmlformats.org/officeDocument/2006/relationships/image" Target="../media/image188.wmf"/><Relationship Id="rId7" Type="http://schemas.openxmlformats.org/officeDocument/2006/relationships/image" Target="../media/image192.wmf"/><Relationship Id="rId12" Type="http://schemas.openxmlformats.org/officeDocument/2006/relationships/image" Target="../media/image197.wmf"/><Relationship Id="rId2" Type="http://schemas.openxmlformats.org/officeDocument/2006/relationships/image" Target="../media/image187.wmf"/><Relationship Id="rId1" Type="http://schemas.openxmlformats.org/officeDocument/2006/relationships/image" Target="../media/image186.wmf"/><Relationship Id="rId6" Type="http://schemas.openxmlformats.org/officeDocument/2006/relationships/image" Target="../media/image191.wmf"/><Relationship Id="rId11" Type="http://schemas.openxmlformats.org/officeDocument/2006/relationships/image" Target="../media/image196.wmf"/><Relationship Id="rId5" Type="http://schemas.openxmlformats.org/officeDocument/2006/relationships/image" Target="../media/image190.wmf"/><Relationship Id="rId15" Type="http://schemas.openxmlformats.org/officeDocument/2006/relationships/image" Target="../media/image200.wmf"/><Relationship Id="rId10" Type="http://schemas.openxmlformats.org/officeDocument/2006/relationships/image" Target="../media/image195.wmf"/><Relationship Id="rId4" Type="http://schemas.openxmlformats.org/officeDocument/2006/relationships/image" Target="../media/image189.wmf"/><Relationship Id="rId9" Type="http://schemas.openxmlformats.org/officeDocument/2006/relationships/image" Target="../media/image194.wmf"/><Relationship Id="rId14" Type="http://schemas.openxmlformats.org/officeDocument/2006/relationships/image" Target="../media/image199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8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2.wmf"/></Relationships>
</file>

<file path=ppt/drawings/_rels/vmlDrawing3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wmf"/><Relationship Id="rId13" Type="http://schemas.openxmlformats.org/officeDocument/2006/relationships/image" Target="../media/image235.wmf"/><Relationship Id="rId3" Type="http://schemas.openxmlformats.org/officeDocument/2006/relationships/image" Target="../media/image225.wmf"/><Relationship Id="rId7" Type="http://schemas.openxmlformats.org/officeDocument/2006/relationships/image" Target="../media/image229.wmf"/><Relationship Id="rId12" Type="http://schemas.openxmlformats.org/officeDocument/2006/relationships/image" Target="../media/image234.wmf"/><Relationship Id="rId2" Type="http://schemas.openxmlformats.org/officeDocument/2006/relationships/image" Target="../media/image224.wmf"/><Relationship Id="rId1" Type="http://schemas.openxmlformats.org/officeDocument/2006/relationships/image" Target="../media/image223.wmf"/><Relationship Id="rId6" Type="http://schemas.openxmlformats.org/officeDocument/2006/relationships/image" Target="../media/image228.wmf"/><Relationship Id="rId11" Type="http://schemas.openxmlformats.org/officeDocument/2006/relationships/image" Target="../media/image233.wmf"/><Relationship Id="rId5" Type="http://schemas.openxmlformats.org/officeDocument/2006/relationships/image" Target="../media/image227.wmf"/><Relationship Id="rId15" Type="http://schemas.openxmlformats.org/officeDocument/2006/relationships/image" Target="../media/image237.wmf"/><Relationship Id="rId10" Type="http://schemas.openxmlformats.org/officeDocument/2006/relationships/image" Target="../media/image232.wmf"/><Relationship Id="rId4" Type="http://schemas.openxmlformats.org/officeDocument/2006/relationships/image" Target="../media/image226.wmf"/><Relationship Id="rId9" Type="http://schemas.openxmlformats.org/officeDocument/2006/relationships/image" Target="../media/image231.wmf"/><Relationship Id="rId14" Type="http://schemas.openxmlformats.org/officeDocument/2006/relationships/image" Target="../media/image236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10" Type="http://schemas.openxmlformats.org/officeDocument/2006/relationships/image" Target="../media/image35.wmf"/><Relationship Id="rId4" Type="http://schemas.openxmlformats.org/officeDocument/2006/relationships/image" Target="../media/image29.wmf"/><Relationship Id="rId9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4" Type="http://schemas.openxmlformats.org/officeDocument/2006/relationships/image" Target="../media/image5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6D765-9544-45B1-A10F-D21400420F10}" type="datetimeFigureOut">
              <a:rPr lang="id-ID" smtClean="0"/>
              <a:pPr/>
              <a:t>20/11/2015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2F2AA-C6BD-4E46-858A-205DE6CDD3C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62212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136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11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136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12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136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13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136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14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136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15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136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16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136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17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136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18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136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19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136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20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136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21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22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23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24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25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26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27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28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29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30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31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32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33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34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35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36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37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38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39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40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41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42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t>43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027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t>44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91931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t>45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0977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t>46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16800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t>47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68343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t>48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713387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t>49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687911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t>50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50317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1365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t>51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029552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t>52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283977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t>53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45841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t>54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456098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t>55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16115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t>56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52606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t>57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469236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t>58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3941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t>59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054461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t>60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1430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1365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62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89767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136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136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2F2AA-C6BD-4E46-858A-205DE6CDD3CA}" type="slidenum">
              <a:rPr lang="id-ID" smtClean="0"/>
              <a:pPr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136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pPr/>
              <a:t>11/20/2015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pPr/>
              <a:t>11/20/2015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pPr/>
              <a:t>11/20/2015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pPr/>
              <a:t>11/20/2015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pPr/>
              <a:t>11/20/2015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pPr/>
              <a:t>11/20/2015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pPr/>
              <a:t>11/20/2015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pPr/>
              <a:t>11/20/2015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pPr/>
              <a:t>11/20/2015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pPr/>
              <a:t>11/20/2015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pPr/>
              <a:t>11/20/2015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pPr/>
              <a:t>11/20/2015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4.jpeg"/><Relationship Id="rId10" Type="http://schemas.openxmlformats.org/officeDocument/2006/relationships/image" Target="../media/image25.png"/><Relationship Id="rId4" Type="http://schemas.openxmlformats.org/officeDocument/2006/relationships/image" Target="../media/image3.jpe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29.wmf"/><Relationship Id="rId18" Type="http://schemas.openxmlformats.org/officeDocument/2006/relationships/oleObject" Target="../embeddings/oleObject24.bin"/><Relationship Id="rId26" Type="http://schemas.openxmlformats.org/officeDocument/2006/relationships/image" Target="../media/image35.wmf"/><Relationship Id="rId3" Type="http://schemas.openxmlformats.org/officeDocument/2006/relationships/notesSlide" Target="../notesSlides/notesSlide10.xml"/><Relationship Id="rId21" Type="http://schemas.openxmlformats.org/officeDocument/2006/relationships/oleObject" Target="../embeddings/oleObject26.bin"/><Relationship Id="rId7" Type="http://schemas.openxmlformats.org/officeDocument/2006/relationships/image" Target="../media/image26.wmf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31.wmf"/><Relationship Id="rId25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3.bin"/><Relationship Id="rId20" Type="http://schemas.openxmlformats.org/officeDocument/2006/relationships/oleObject" Target="../embeddings/oleObject25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28.wmf"/><Relationship Id="rId24" Type="http://schemas.openxmlformats.org/officeDocument/2006/relationships/image" Target="../media/image34.wmf"/><Relationship Id="rId5" Type="http://schemas.openxmlformats.org/officeDocument/2006/relationships/image" Target="../media/image4.jpeg"/><Relationship Id="rId15" Type="http://schemas.openxmlformats.org/officeDocument/2006/relationships/image" Target="../media/image30.wmf"/><Relationship Id="rId23" Type="http://schemas.openxmlformats.org/officeDocument/2006/relationships/oleObject" Target="../embeddings/oleObject27.bin"/><Relationship Id="rId10" Type="http://schemas.openxmlformats.org/officeDocument/2006/relationships/oleObject" Target="../embeddings/oleObject20.bin"/><Relationship Id="rId19" Type="http://schemas.openxmlformats.org/officeDocument/2006/relationships/image" Target="../media/image32.wmf"/><Relationship Id="rId4" Type="http://schemas.openxmlformats.org/officeDocument/2006/relationships/image" Target="../media/image3.jpeg"/><Relationship Id="rId9" Type="http://schemas.openxmlformats.org/officeDocument/2006/relationships/image" Target="../media/image27.wmf"/><Relationship Id="rId14" Type="http://schemas.openxmlformats.org/officeDocument/2006/relationships/oleObject" Target="../embeddings/oleObject22.bin"/><Relationship Id="rId22" Type="http://schemas.openxmlformats.org/officeDocument/2006/relationships/image" Target="../media/image33.wmf"/><Relationship Id="rId27" Type="http://schemas.openxmlformats.org/officeDocument/2006/relationships/oleObject" Target="../embeddings/oleObject2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oleObject" Target="../embeddings/oleObject31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9.wmf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44.png"/><Relationship Id="rId5" Type="http://schemas.openxmlformats.org/officeDocument/2006/relationships/image" Target="../media/image4.jpeg"/><Relationship Id="rId10" Type="http://schemas.openxmlformats.org/officeDocument/2006/relationships/image" Target="../media/image43.png"/><Relationship Id="rId4" Type="http://schemas.openxmlformats.org/officeDocument/2006/relationships/image" Target="../media/image3.jpeg"/><Relationship Id="rId9" Type="http://schemas.openxmlformats.org/officeDocument/2006/relationships/image" Target="../media/image42.png"/><Relationship Id="rId14" Type="http://schemas.openxmlformats.org/officeDocument/2006/relationships/image" Target="../media/image4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9.png"/><Relationship Id="rId11" Type="http://schemas.openxmlformats.org/officeDocument/2006/relationships/oleObject" Target="../embeddings/oleObject34.bin"/><Relationship Id="rId5" Type="http://schemas.openxmlformats.org/officeDocument/2006/relationships/image" Target="../media/image4.jpeg"/><Relationship Id="rId10" Type="http://schemas.openxmlformats.org/officeDocument/2006/relationships/image" Target="../media/image47.wmf"/><Relationship Id="rId4" Type="http://schemas.openxmlformats.org/officeDocument/2006/relationships/image" Target="../media/image3.jpeg"/><Relationship Id="rId9" Type="http://schemas.openxmlformats.org/officeDocument/2006/relationships/oleObject" Target="../embeddings/oleObject3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2.w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3.wmf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55.png"/><Relationship Id="rId5" Type="http://schemas.openxmlformats.org/officeDocument/2006/relationships/image" Target="../media/image4.jpeg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51.wmf"/><Relationship Id="rId4" Type="http://schemas.openxmlformats.org/officeDocument/2006/relationships/image" Target="../media/image3.jpeg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8.png"/><Relationship Id="rId11" Type="http://schemas.openxmlformats.org/officeDocument/2006/relationships/image" Target="../media/image57.wmf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39.bin"/><Relationship Id="rId4" Type="http://schemas.openxmlformats.org/officeDocument/2006/relationships/image" Target="../media/image3.jpe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42.bin"/><Relationship Id="rId18" Type="http://schemas.openxmlformats.org/officeDocument/2006/relationships/image" Target="../media/image66.w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63.wmf"/><Relationship Id="rId17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5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7.png"/><Relationship Id="rId11" Type="http://schemas.openxmlformats.org/officeDocument/2006/relationships/oleObject" Target="../embeddings/oleObject41.bin"/><Relationship Id="rId5" Type="http://schemas.openxmlformats.org/officeDocument/2006/relationships/image" Target="../media/image4.jpeg"/><Relationship Id="rId15" Type="http://schemas.openxmlformats.org/officeDocument/2006/relationships/oleObject" Target="../embeddings/oleObject43.bin"/><Relationship Id="rId10" Type="http://schemas.openxmlformats.org/officeDocument/2006/relationships/image" Target="../media/image69.png"/><Relationship Id="rId4" Type="http://schemas.openxmlformats.org/officeDocument/2006/relationships/image" Target="../media/image3.jpeg"/><Relationship Id="rId9" Type="http://schemas.openxmlformats.org/officeDocument/2006/relationships/image" Target="../media/image68.png"/><Relationship Id="rId14" Type="http://schemas.openxmlformats.org/officeDocument/2006/relationships/image" Target="../media/image64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image" Target="../media/image74.e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0.wmf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72.wmf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47.bin"/><Relationship Id="rId4" Type="http://schemas.openxmlformats.org/officeDocument/2006/relationships/image" Target="../media/image3.jpeg"/><Relationship Id="rId9" Type="http://schemas.openxmlformats.org/officeDocument/2006/relationships/image" Target="../media/image7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13" Type="http://schemas.openxmlformats.org/officeDocument/2006/relationships/image" Target="../media/image81.wmf"/><Relationship Id="rId18" Type="http://schemas.openxmlformats.org/officeDocument/2006/relationships/oleObject" Target="../embeddings/oleObject54.bin"/><Relationship Id="rId26" Type="http://schemas.openxmlformats.org/officeDocument/2006/relationships/oleObject" Target="../embeddings/oleObject58.bin"/><Relationship Id="rId3" Type="http://schemas.openxmlformats.org/officeDocument/2006/relationships/notesSlide" Target="../notesSlides/notesSlide20.xml"/><Relationship Id="rId21" Type="http://schemas.openxmlformats.org/officeDocument/2006/relationships/oleObject" Target="../embeddings/oleObject55.bin"/><Relationship Id="rId7" Type="http://schemas.openxmlformats.org/officeDocument/2006/relationships/image" Target="../media/image78.wmf"/><Relationship Id="rId12" Type="http://schemas.openxmlformats.org/officeDocument/2006/relationships/oleObject" Target="../embeddings/oleObject51.bin"/><Relationship Id="rId17" Type="http://schemas.openxmlformats.org/officeDocument/2006/relationships/image" Target="../media/image83.wmf"/><Relationship Id="rId25" Type="http://schemas.openxmlformats.org/officeDocument/2006/relationships/image" Target="../media/image8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3.bin"/><Relationship Id="rId20" Type="http://schemas.openxmlformats.org/officeDocument/2006/relationships/image" Target="../media/image90.png"/><Relationship Id="rId29" Type="http://schemas.openxmlformats.org/officeDocument/2006/relationships/image" Target="../media/image88.wmf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8.bin"/><Relationship Id="rId11" Type="http://schemas.openxmlformats.org/officeDocument/2006/relationships/image" Target="../media/image80.wmf"/><Relationship Id="rId24" Type="http://schemas.openxmlformats.org/officeDocument/2006/relationships/oleObject" Target="../embeddings/oleObject57.bin"/><Relationship Id="rId5" Type="http://schemas.openxmlformats.org/officeDocument/2006/relationships/image" Target="../media/image4.jpeg"/><Relationship Id="rId15" Type="http://schemas.openxmlformats.org/officeDocument/2006/relationships/image" Target="../media/image82.wmf"/><Relationship Id="rId23" Type="http://schemas.openxmlformats.org/officeDocument/2006/relationships/image" Target="../media/image85.wmf"/><Relationship Id="rId28" Type="http://schemas.openxmlformats.org/officeDocument/2006/relationships/oleObject" Target="../embeddings/oleObject59.bin"/><Relationship Id="rId10" Type="http://schemas.openxmlformats.org/officeDocument/2006/relationships/oleObject" Target="../embeddings/oleObject50.bin"/><Relationship Id="rId19" Type="http://schemas.openxmlformats.org/officeDocument/2006/relationships/image" Target="../media/image84.wmf"/><Relationship Id="rId31" Type="http://schemas.openxmlformats.org/officeDocument/2006/relationships/image" Target="../media/image89.wmf"/><Relationship Id="rId4" Type="http://schemas.openxmlformats.org/officeDocument/2006/relationships/image" Target="../media/image3.jpeg"/><Relationship Id="rId9" Type="http://schemas.openxmlformats.org/officeDocument/2006/relationships/image" Target="../media/image79.wmf"/><Relationship Id="rId14" Type="http://schemas.openxmlformats.org/officeDocument/2006/relationships/oleObject" Target="../embeddings/oleObject52.bin"/><Relationship Id="rId22" Type="http://schemas.openxmlformats.org/officeDocument/2006/relationships/oleObject" Target="../embeddings/oleObject56.bin"/><Relationship Id="rId27" Type="http://schemas.openxmlformats.org/officeDocument/2006/relationships/image" Target="../media/image87.wmf"/><Relationship Id="rId30" Type="http://schemas.openxmlformats.org/officeDocument/2006/relationships/oleObject" Target="../embeddings/oleObject60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13" Type="http://schemas.openxmlformats.org/officeDocument/2006/relationships/image" Target="../media/image93.wm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6.emf"/><Relationship Id="rId12" Type="http://schemas.openxmlformats.org/officeDocument/2006/relationships/oleObject" Target="../embeddings/oleObject6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5.png"/><Relationship Id="rId11" Type="http://schemas.openxmlformats.org/officeDocument/2006/relationships/image" Target="../media/image92.wmf"/><Relationship Id="rId5" Type="http://schemas.openxmlformats.org/officeDocument/2006/relationships/image" Target="../media/image4.jpeg"/><Relationship Id="rId15" Type="http://schemas.openxmlformats.org/officeDocument/2006/relationships/image" Target="../media/image94.wmf"/><Relationship Id="rId10" Type="http://schemas.openxmlformats.org/officeDocument/2006/relationships/oleObject" Target="../embeddings/oleObject62.bin"/><Relationship Id="rId4" Type="http://schemas.openxmlformats.org/officeDocument/2006/relationships/image" Target="../media/image3.jpeg"/><Relationship Id="rId9" Type="http://schemas.openxmlformats.org/officeDocument/2006/relationships/image" Target="../media/image91.wmf"/><Relationship Id="rId14" Type="http://schemas.openxmlformats.org/officeDocument/2006/relationships/oleObject" Target="../embeddings/oleObject64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13" Type="http://schemas.openxmlformats.org/officeDocument/2006/relationships/image" Target="../media/image80.wmf"/><Relationship Id="rId18" Type="http://schemas.openxmlformats.org/officeDocument/2006/relationships/oleObject" Target="../embeddings/oleObject71.bin"/><Relationship Id="rId26" Type="http://schemas.openxmlformats.org/officeDocument/2006/relationships/image" Target="../media/image103.wmf"/><Relationship Id="rId3" Type="http://schemas.openxmlformats.org/officeDocument/2006/relationships/notesSlide" Target="../notesSlides/notesSlide22.xml"/><Relationship Id="rId21" Type="http://schemas.openxmlformats.org/officeDocument/2006/relationships/oleObject" Target="../embeddings/oleObject72.bin"/><Relationship Id="rId7" Type="http://schemas.openxmlformats.org/officeDocument/2006/relationships/image" Target="../media/image97.wmf"/><Relationship Id="rId12" Type="http://schemas.openxmlformats.org/officeDocument/2006/relationships/oleObject" Target="../embeddings/oleObject68.bin"/><Relationship Id="rId17" Type="http://schemas.openxmlformats.org/officeDocument/2006/relationships/image" Target="../media/image99.wmf"/><Relationship Id="rId25" Type="http://schemas.openxmlformats.org/officeDocument/2006/relationships/oleObject" Target="../embeddings/oleObject74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0.bin"/><Relationship Id="rId20" Type="http://schemas.openxmlformats.org/officeDocument/2006/relationships/image" Target="../media/image104.jpeg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65.bin"/><Relationship Id="rId11" Type="http://schemas.openxmlformats.org/officeDocument/2006/relationships/image" Target="../media/image79.wmf"/><Relationship Id="rId24" Type="http://schemas.openxmlformats.org/officeDocument/2006/relationships/image" Target="../media/image102.wmf"/><Relationship Id="rId5" Type="http://schemas.openxmlformats.org/officeDocument/2006/relationships/image" Target="../media/image4.jpeg"/><Relationship Id="rId15" Type="http://schemas.openxmlformats.org/officeDocument/2006/relationships/image" Target="../media/image98.wmf"/><Relationship Id="rId23" Type="http://schemas.openxmlformats.org/officeDocument/2006/relationships/oleObject" Target="../embeddings/oleObject73.bin"/><Relationship Id="rId10" Type="http://schemas.openxmlformats.org/officeDocument/2006/relationships/oleObject" Target="../embeddings/oleObject67.bin"/><Relationship Id="rId19" Type="http://schemas.openxmlformats.org/officeDocument/2006/relationships/image" Target="../media/image100.wmf"/><Relationship Id="rId4" Type="http://schemas.openxmlformats.org/officeDocument/2006/relationships/image" Target="../media/image3.jpeg"/><Relationship Id="rId9" Type="http://schemas.openxmlformats.org/officeDocument/2006/relationships/image" Target="../media/image78.wmf"/><Relationship Id="rId14" Type="http://schemas.openxmlformats.org/officeDocument/2006/relationships/oleObject" Target="../embeddings/oleObject69.bin"/><Relationship Id="rId22" Type="http://schemas.openxmlformats.org/officeDocument/2006/relationships/image" Target="../media/image101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6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75.bin"/><Relationship Id="rId11" Type="http://schemas.openxmlformats.org/officeDocument/2006/relationships/image" Target="../media/image107.wmf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77.bin"/><Relationship Id="rId4" Type="http://schemas.openxmlformats.org/officeDocument/2006/relationships/image" Target="../media/image3.jpeg"/><Relationship Id="rId9" Type="http://schemas.openxmlformats.org/officeDocument/2006/relationships/image" Target="../media/image106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oleObject" Target="../embeddings/oleObject81.bin"/><Relationship Id="rId18" Type="http://schemas.openxmlformats.org/officeDocument/2006/relationships/image" Target="../media/image79.wmf"/><Relationship Id="rId26" Type="http://schemas.openxmlformats.org/officeDocument/2006/relationships/image" Target="../media/image113.wmf"/><Relationship Id="rId3" Type="http://schemas.openxmlformats.org/officeDocument/2006/relationships/notesSlide" Target="../notesSlides/notesSlide24.xml"/><Relationship Id="rId21" Type="http://schemas.openxmlformats.org/officeDocument/2006/relationships/oleObject" Target="../embeddings/oleObject85.bin"/><Relationship Id="rId7" Type="http://schemas.openxmlformats.org/officeDocument/2006/relationships/image" Target="../media/image108.wmf"/><Relationship Id="rId12" Type="http://schemas.openxmlformats.org/officeDocument/2006/relationships/image" Target="../media/image102.wmf"/><Relationship Id="rId17" Type="http://schemas.openxmlformats.org/officeDocument/2006/relationships/oleObject" Target="../embeddings/oleObject83.bin"/><Relationship Id="rId25" Type="http://schemas.openxmlformats.org/officeDocument/2006/relationships/oleObject" Target="../embeddings/oleObject8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8.wmf"/><Relationship Id="rId20" Type="http://schemas.openxmlformats.org/officeDocument/2006/relationships/image" Target="../media/image80.wmf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78.bin"/><Relationship Id="rId11" Type="http://schemas.openxmlformats.org/officeDocument/2006/relationships/oleObject" Target="../embeddings/oleObject80.bin"/><Relationship Id="rId24" Type="http://schemas.openxmlformats.org/officeDocument/2006/relationships/image" Target="../media/image112.wmf"/><Relationship Id="rId5" Type="http://schemas.openxmlformats.org/officeDocument/2006/relationships/image" Target="../media/image4.jpeg"/><Relationship Id="rId15" Type="http://schemas.openxmlformats.org/officeDocument/2006/relationships/oleObject" Target="../embeddings/oleObject82.bin"/><Relationship Id="rId23" Type="http://schemas.openxmlformats.org/officeDocument/2006/relationships/oleObject" Target="../embeddings/oleObject86.bin"/><Relationship Id="rId10" Type="http://schemas.openxmlformats.org/officeDocument/2006/relationships/image" Target="../media/image109.wmf"/><Relationship Id="rId19" Type="http://schemas.openxmlformats.org/officeDocument/2006/relationships/oleObject" Target="../embeddings/oleObject84.bin"/><Relationship Id="rId4" Type="http://schemas.openxmlformats.org/officeDocument/2006/relationships/image" Target="../media/image3.jpeg"/><Relationship Id="rId9" Type="http://schemas.openxmlformats.org/officeDocument/2006/relationships/oleObject" Target="../embeddings/oleObject79.bin"/><Relationship Id="rId14" Type="http://schemas.openxmlformats.org/officeDocument/2006/relationships/image" Target="../media/image110.wmf"/><Relationship Id="rId22" Type="http://schemas.openxmlformats.org/officeDocument/2006/relationships/image" Target="../media/image111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9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88.bin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16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13" Type="http://schemas.openxmlformats.org/officeDocument/2006/relationships/image" Target="../media/image120.wmf"/><Relationship Id="rId18" Type="http://schemas.openxmlformats.org/officeDocument/2006/relationships/oleObject" Target="../embeddings/oleObject96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17.wmf"/><Relationship Id="rId12" Type="http://schemas.openxmlformats.org/officeDocument/2006/relationships/oleObject" Target="../embeddings/oleObject93.bin"/><Relationship Id="rId17" Type="http://schemas.openxmlformats.org/officeDocument/2006/relationships/image" Target="../media/image12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5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90.bin"/><Relationship Id="rId11" Type="http://schemas.openxmlformats.org/officeDocument/2006/relationships/image" Target="../media/image119.wmf"/><Relationship Id="rId5" Type="http://schemas.openxmlformats.org/officeDocument/2006/relationships/image" Target="../media/image4.jpeg"/><Relationship Id="rId15" Type="http://schemas.openxmlformats.org/officeDocument/2006/relationships/image" Target="../media/image121.wmf"/><Relationship Id="rId10" Type="http://schemas.openxmlformats.org/officeDocument/2006/relationships/oleObject" Target="../embeddings/oleObject92.bin"/><Relationship Id="rId19" Type="http://schemas.openxmlformats.org/officeDocument/2006/relationships/image" Target="../media/image123.wmf"/><Relationship Id="rId4" Type="http://schemas.openxmlformats.org/officeDocument/2006/relationships/image" Target="../media/image3.jpeg"/><Relationship Id="rId9" Type="http://schemas.openxmlformats.org/officeDocument/2006/relationships/image" Target="../media/image118.wmf"/><Relationship Id="rId14" Type="http://schemas.openxmlformats.org/officeDocument/2006/relationships/oleObject" Target="../embeddings/oleObject9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8.bin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97.bin"/><Relationship Id="rId11" Type="http://schemas.openxmlformats.org/officeDocument/2006/relationships/image" Target="../media/image126.wmf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99.bin"/><Relationship Id="rId4" Type="http://schemas.openxmlformats.org/officeDocument/2006/relationships/image" Target="../media/image3.jpeg"/><Relationship Id="rId9" Type="http://schemas.openxmlformats.org/officeDocument/2006/relationships/image" Target="../media/image125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0.bin"/><Relationship Id="rId13" Type="http://schemas.openxmlformats.org/officeDocument/2006/relationships/image" Target="../media/image129.wmf"/><Relationship Id="rId18" Type="http://schemas.openxmlformats.org/officeDocument/2006/relationships/oleObject" Target="../embeddings/oleObject105.bin"/><Relationship Id="rId3" Type="http://schemas.openxmlformats.org/officeDocument/2006/relationships/notesSlide" Target="../notesSlides/notesSlide30.xml"/><Relationship Id="rId21" Type="http://schemas.openxmlformats.org/officeDocument/2006/relationships/oleObject" Target="../embeddings/oleObject107.bin"/><Relationship Id="rId7" Type="http://schemas.openxmlformats.org/officeDocument/2006/relationships/image" Target="../media/image135.png"/><Relationship Id="rId12" Type="http://schemas.openxmlformats.org/officeDocument/2006/relationships/oleObject" Target="../embeddings/oleObject102.bin"/><Relationship Id="rId17" Type="http://schemas.openxmlformats.org/officeDocument/2006/relationships/image" Target="../media/image13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4.bin"/><Relationship Id="rId20" Type="http://schemas.openxmlformats.org/officeDocument/2006/relationships/oleObject" Target="../embeddings/oleObject106.bin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34.png"/><Relationship Id="rId11" Type="http://schemas.openxmlformats.org/officeDocument/2006/relationships/image" Target="../media/image128.wmf"/><Relationship Id="rId5" Type="http://schemas.openxmlformats.org/officeDocument/2006/relationships/image" Target="../media/image4.jpeg"/><Relationship Id="rId15" Type="http://schemas.openxmlformats.org/officeDocument/2006/relationships/image" Target="../media/image130.wmf"/><Relationship Id="rId10" Type="http://schemas.openxmlformats.org/officeDocument/2006/relationships/oleObject" Target="../embeddings/oleObject101.bin"/><Relationship Id="rId19" Type="http://schemas.openxmlformats.org/officeDocument/2006/relationships/image" Target="../media/image132.wmf"/><Relationship Id="rId4" Type="http://schemas.openxmlformats.org/officeDocument/2006/relationships/image" Target="../media/image3.jpeg"/><Relationship Id="rId9" Type="http://schemas.openxmlformats.org/officeDocument/2006/relationships/image" Target="../media/image127.wmf"/><Relationship Id="rId14" Type="http://schemas.openxmlformats.org/officeDocument/2006/relationships/oleObject" Target="../embeddings/oleObject103.bin"/><Relationship Id="rId22" Type="http://schemas.openxmlformats.org/officeDocument/2006/relationships/image" Target="../media/image133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9.bin"/><Relationship Id="rId13" Type="http://schemas.openxmlformats.org/officeDocument/2006/relationships/image" Target="../media/image139.emf"/><Relationship Id="rId18" Type="http://schemas.openxmlformats.org/officeDocument/2006/relationships/oleObject" Target="../embeddings/oleObject114.bin"/><Relationship Id="rId26" Type="http://schemas.openxmlformats.org/officeDocument/2006/relationships/oleObject" Target="../embeddings/oleObject118.bin"/><Relationship Id="rId3" Type="http://schemas.openxmlformats.org/officeDocument/2006/relationships/notesSlide" Target="../notesSlides/notesSlide31.xml"/><Relationship Id="rId21" Type="http://schemas.openxmlformats.org/officeDocument/2006/relationships/image" Target="../media/image143.wmf"/><Relationship Id="rId7" Type="http://schemas.openxmlformats.org/officeDocument/2006/relationships/image" Target="../media/image136.wmf"/><Relationship Id="rId12" Type="http://schemas.openxmlformats.org/officeDocument/2006/relationships/oleObject" Target="../embeddings/oleObject111.bin"/><Relationship Id="rId17" Type="http://schemas.openxmlformats.org/officeDocument/2006/relationships/image" Target="../media/image141.emf"/><Relationship Id="rId25" Type="http://schemas.openxmlformats.org/officeDocument/2006/relationships/image" Target="../media/image14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13.bin"/><Relationship Id="rId20" Type="http://schemas.openxmlformats.org/officeDocument/2006/relationships/oleObject" Target="../embeddings/oleObject115.bin"/><Relationship Id="rId29" Type="http://schemas.openxmlformats.org/officeDocument/2006/relationships/image" Target="../media/image147.emf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108.bin"/><Relationship Id="rId11" Type="http://schemas.openxmlformats.org/officeDocument/2006/relationships/image" Target="../media/image138.wmf"/><Relationship Id="rId24" Type="http://schemas.openxmlformats.org/officeDocument/2006/relationships/oleObject" Target="../embeddings/oleObject117.bin"/><Relationship Id="rId5" Type="http://schemas.openxmlformats.org/officeDocument/2006/relationships/image" Target="../media/image4.jpeg"/><Relationship Id="rId15" Type="http://schemas.openxmlformats.org/officeDocument/2006/relationships/image" Target="../media/image140.wmf"/><Relationship Id="rId23" Type="http://schemas.openxmlformats.org/officeDocument/2006/relationships/image" Target="../media/image144.wmf"/><Relationship Id="rId28" Type="http://schemas.openxmlformats.org/officeDocument/2006/relationships/oleObject" Target="../embeddings/oleObject119.bin"/><Relationship Id="rId10" Type="http://schemas.openxmlformats.org/officeDocument/2006/relationships/oleObject" Target="../embeddings/oleObject110.bin"/><Relationship Id="rId19" Type="http://schemas.openxmlformats.org/officeDocument/2006/relationships/image" Target="../media/image142.emf"/><Relationship Id="rId4" Type="http://schemas.openxmlformats.org/officeDocument/2006/relationships/image" Target="../media/image3.jpeg"/><Relationship Id="rId9" Type="http://schemas.openxmlformats.org/officeDocument/2006/relationships/image" Target="../media/image137.emf"/><Relationship Id="rId14" Type="http://schemas.openxmlformats.org/officeDocument/2006/relationships/oleObject" Target="../embeddings/oleObject112.bin"/><Relationship Id="rId22" Type="http://schemas.openxmlformats.org/officeDocument/2006/relationships/oleObject" Target="../embeddings/oleObject116.bin"/><Relationship Id="rId27" Type="http://schemas.openxmlformats.org/officeDocument/2006/relationships/image" Target="../media/image14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1.bin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20.bin"/><Relationship Id="rId11" Type="http://schemas.openxmlformats.org/officeDocument/2006/relationships/image" Target="../media/image150.wmf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122.bin"/><Relationship Id="rId4" Type="http://schemas.openxmlformats.org/officeDocument/2006/relationships/image" Target="../media/image3.jpeg"/><Relationship Id="rId9" Type="http://schemas.openxmlformats.org/officeDocument/2006/relationships/image" Target="../media/image149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3.bin"/><Relationship Id="rId13" Type="http://schemas.openxmlformats.org/officeDocument/2006/relationships/image" Target="../media/image110.wmf"/><Relationship Id="rId18" Type="http://schemas.openxmlformats.org/officeDocument/2006/relationships/oleObject" Target="../embeddings/oleObject128.bin"/><Relationship Id="rId26" Type="http://schemas.openxmlformats.org/officeDocument/2006/relationships/oleObject" Target="../embeddings/oleObject132.bin"/><Relationship Id="rId3" Type="http://schemas.openxmlformats.org/officeDocument/2006/relationships/notesSlide" Target="../notesSlides/notesSlide34.xml"/><Relationship Id="rId21" Type="http://schemas.openxmlformats.org/officeDocument/2006/relationships/image" Target="../media/image136.wmf"/><Relationship Id="rId7" Type="http://schemas.openxmlformats.org/officeDocument/2006/relationships/image" Target="../media/image114.jpeg"/><Relationship Id="rId12" Type="http://schemas.openxmlformats.org/officeDocument/2006/relationships/oleObject" Target="../embeddings/oleObject125.bin"/><Relationship Id="rId17" Type="http://schemas.openxmlformats.org/officeDocument/2006/relationships/oleObject" Target="../embeddings/oleObject127.bin"/><Relationship Id="rId25" Type="http://schemas.openxmlformats.org/officeDocument/2006/relationships/image" Target="../media/image15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1.wmf"/><Relationship Id="rId20" Type="http://schemas.openxmlformats.org/officeDocument/2006/relationships/oleObject" Target="../embeddings/oleObject129.bin"/><Relationship Id="rId29" Type="http://schemas.openxmlformats.org/officeDocument/2006/relationships/image" Target="../media/image154.wmf"/><Relationship Id="rId1" Type="http://schemas.openxmlformats.org/officeDocument/2006/relationships/vmlDrawing" Target="../drawings/vmlDrawing23.vml"/><Relationship Id="rId6" Type="http://schemas.openxmlformats.org/officeDocument/2006/relationships/image" Target="../media/image95.png"/><Relationship Id="rId11" Type="http://schemas.openxmlformats.org/officeDocument/2006/relationships/image" Target="../media/image102.wmf"/><Relationship Id="rId24" Type="http://schemas.openxmlformats.org/officeDocument/2006/relationships/oleObject" Target="../embeddings/oleObject131.bin"/><Relationship Id="rId5" Type="http://schemas.openxmlformats.org/officeDocument/2006/relationships/image" Target="../media/image4.jpeg"/><Relationship Id="rId15" Type="http://schemas.openxmlformats.org/officeDocument/2006/relationships/oleObject" Target="../embeddings/oleObject126.bin"/><Relationship Id="rId23" Type="http://schemas.openxmlformats.org/officeDocument/2006/relationships/image" Target="../media/image151.wmf"/><Relationship Id="rId28" Type="http://schemas.openxmlformats.org/officeDocument/2006/relationships/oleObject" Target="../embeddings/oleObject133.bin"/><Relationship Id="rId10" Type="http://schemas.openxmlformats.org/officeDocument/2006/relationships/oleObject" Target="../embeddings/oleObject124.bin"/><Relationship Id="rId19" Type="http://schemas.openxmlformats.org/officeDocument/2006/relationships/image" Target="../media/image103.wmf"/><Relationship Id="rId4" Type="http://schemas.openxmlformats.org/officeDocument/2006/relationships/image" Target="../media/image3.jpeg"/><Relationship Id="rId9" Type="http://schemas.openxmlformats.org/officeDocument/2006/relationships/image" Target="../media/image109.wmf"/><Relationship Id="rId14" Type="http://schemas.openxmlformats.org/officeDocument/2006/relationships/image" Target="../media/image104.jpeg"/><Relationship Id="rId22" Type="http://schemas.openxmlformats.org/officeDocument/2006/relationships/oleObject" Target="../embeddings/oleObject130.bin"/><Relationship Id="rId27" Type="http://schemas.openxmlformats.org/officeDocument/2006/relationships/image" Target="../media/image153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5.bin"/><Relationship Id="rId13" Type="http://schemas.openxmlformats.org/officeDocument/2006/relationships/image" Target="../media/image157.emf"/><Relationship Id="rId18" Type="http://schemas.openxmlformats.org/officeDocument/2006/relationships/oleObject" Target="../embeddings/oleObject140.bin"/><Relationship Id="rId3" Type="http://schemas.openxmlformats.org/officeDocument/2006/relationships/notesSlide" Target="../notesSlides/notesSlide35.xml"/><Relationship Id="rId21" Type="http://schemas.openxmlformats.org/officeDocument/2006/relationships/image" Target="../media/image161.emf"/><Relationship Id="rId7" Type="http://schemas.openxmlformats.org/officeDocument/2006/relationships/image" Target="../media/image155.wmf"/><Relationship Id="rId12" Type="http://schemas.openxmlformats.org/officeDocument/2006/relationships/oleObject" Target="../embeddings/oleObject137.bin"/><Relationship Id="rId17" Type="http://schemas.openxmlformats.org/officeDocument/2006/relationships/image" Target="../media/image159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39.bin"/><Relationship Id="rId20" Type="http://schemas.openxmlformats.org/officeDocument/2006/relationships/oleObject" Target="../embeddings/oleObject141.bin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134.bin"/><Relationship Id="rId11" Type="http://schemas.openxmlformats.org/officeDocument/2006/relationships/image" Target="../media/image156.emf"/><Relationship Id="rId5" Type="http://schemas.openxmlformats.org/officeDocument/2006/relationships/image" Target="../media/image4.jpeg"/><Relationship Id="rId15" Type="http://schemas.openxmlformats.org/officeDocument/2006/relationships/image" Target="../media/image158.wmf"/><Relationship Id="rId10" Type="http://schemas.openxmlformats.org/officeDocument/2006/relationships/oleObject" Target="../embeddings/oleObject136.bin"/><Relationship Id="rId19" Type="http://schemas.openxmlformats.org/officeDocument/2006/relationships/image" Target="../media/image160.wmf"/><Relationship Id="rId4" Type="http://schemas.openxmlformats.org/officeDocument/2006/relationships/image" Target="../media/image3.jpeg"/><Relationship Id="rId9" Type="http://schemas.openxmlformats.org/officeDocument/2006/relationships/image" Target="../media/image143.wmf"/><Relationship Id="rId14" Type="http://schemas.openxmlformats.org/officeDocument/2006/relationships/oleObject" Target="../embeddings/oleObject13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3.jpe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67.wmf"/><Relationship Id="rId18" Type="http://schemas.openxmlformats.org/officeDocument/2006/relationships/oleObject" Target="../embeddings/oleObject146.bin"/><Relationship Id="rId26" Type="http://schemas.openxmlformats.org/officeDocument/2006/relationships/oleObject" Target="../embeddings/oleObject150.bin"/><Relationship Id="rId3" Type="http://schemas.openxmlformats.org/officeDocument/2006/relationships/notesSlide" Target="../notesSlides/notesSlide38.xml"/><Relationship Id="rId21" Type="http://schemas.openxmlformats.org/officeDocument/2006/relationships/image" Target="../media/image171.wmf"/><Relationship Id="rId7" Type="http://schemas.openxmlformats.org/officeDocument/2006/relationships/image" Target="../media/image177.png"/><Relationship Id="rId12" Type="http://schemas.openxmlformats.org/officeDocument/2006/relationships/oleObject" Target="../embeddings/oleObject143.bin"/><Relationship Id="rId17" Type="http://schemas.openxmlformats.org/officeDocument/2006/relationships/image" Target="../media/image169.wmf"/><Relationship Id="rId25" Type="http://schemas.openxmlformats.org/officeDocument/2006/relationships/image" Target="../media/image17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45.bin"/><Relationship Id="rId20" Type="http://schemas.openxmlformats.org/officeDocument/2006/relationships/oleObject" Target="../embeddings/oleObject147.bin"/><Relationship Id="rId29" Type="http://schemas.openxmlformats.org/officeDocument/2006/relationships/oleObject" Target="../embeddings/oleObject152.bin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76.png"/><Relationship Id="rId11" Type="http://schemas.openxmlformats.org/officeDocument/2006/relationships/image" Target="../media/image166.wmf"/><Relationship Id="rId24" Type="http://schemas.openxmlformats.org/officeDocument/2006/relationships/oleObject" Target="../embeddings/oleObject149.bin"/><Relationship Id="rId32" Type="http://schemas.openxmlformats.org/officeDocument/2006/relationships/oleObject" Target="../embeddings/oleObject154.bin"/><Relationship Id="rId5" Type="http://schemas.openxmlformats.org/officeDocument/2006/relationships/image" Target="../media/image4.jpeg"/><Relationship Id="rId15" Type="http://schemas.openxmlformats.org/officeDocument/2006/relationships/image" Target="../media/image168.wmf"/><Relationship Id="rId23" Type="http://schemas.openxmlformats.org/officeDocument/2006/relationships/image" Target="../media/image172.wmf"/><Relationship Id="rId28" Type="http://schemas.openxmlformats.org/officeDocument/2006/relationships/oleObject" Target="../embeddings/oleObject151.bin"/><Relationship Id="rId10" Type="http://schemas.openxmlformats.org/officeDocument/2006/relationships/oleObject" Target="../embeddings/oleObject142.bin"/><Relationship Id="rId19" Type="http://schemas.openxmlformats.org/officeDocument/2006/relationships/image" Target="../media/image170.wmf"/><Relationship Id="rId31" Type="http://schemas.openxmlformats.org/officeDocument/2006/relationships/oleObject" Target="../embeddings/oleObject153.bin"/><Relationship Id="rId4" Type="http://schemas.openxmlformats.org/officeDocument/2006/relationships/image" Target="../media/image3.jpeg"/><Relationship Id="rId9" Type="http://schemas.openxmlformats.org/officeDocument/2006/relationships/image" Target="../media/image179.png"/><Relationship Id="rId14" Type="http://schemas.openxmlformats.org/officeDocument/2006/relationships/oleObject" Target="../embeddings/oleObject144.bin"/><Relationship Id="rId22" Type="http://schemas.openxmlformats.org/officeDocument/2006/relationships/oleObject" Target="../embeddings/oleObject148.bin"/><Relationship Id="rId27" Type="http://schemas.openxmlformats.org/officeDocument/2006/relationships/image" Target="../media/image174.wmf"/><Relationship Id="rId30" Type="http://schemas.openxmlformats.org/officeDocument/2006/relationships/image" Target="../media/image175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10.wmf"/><Relationship Id="rId3" Type="http://schemas.openxmlformats.org/officeDocument/2006/relationships/notesSlide" Target="../notesSlides/notesSlide3.xml"/><Relationship Id="rId21" Type="http://schemas.openxmlformats.org/officeDocument/2006/relationships/oleObject" Target="../embeddings/oleObject8.bin"/><Relationship Id="rId7" Type="http://schemas.openxmlformats.org/officeDocument/2006/relationships/oleObject" Target="../embeddings/oleObject1.bin"/><Relationship Id="rId12" Type="http://schemas.openxmlformats.org/officeDocument/2006/relationships/image" Target="../media/image7.wmf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wmf"/><Relationship Id="rId20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4.jpe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6.wmf"/><Relationship Id="rId19" Type="http://schemas.openxmlformats.org/officeDocument/2006/relationships/oleObject" Target="../embeddings/oleObject7.bin"/><Relationship Id="rId4" Type="http://schemas.openxmlformats.org/officeDocument/2006/relationships/image" Target="../media/image3.jpe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8.wmf"/><Relationship Id="rId22" Type="http://schemas.openxmlformats.org/officeDocument/2006/relationships/image" Target="../media/image12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6.bin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8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155.bin"/><Relationship Id="rId11" Type="http://schemas.openxmlformats.org/officeDocument/2006/relationships/image" Target="../media/image182.wmf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157.bin"/><Relationship Id="rId4" Type="http://schemas.openxmlformats.org/officeDocument/2006/relationships/image" Target="../media/image3.jpeg"/><Relationship Id="rId9" Type="http://schemas.openxmlformats.org/officeDocument/2006/relationships/image" Target="../media/image181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9.bin"/><Relationship Id="rId13" Type="http://schemas.openxmlformats.org/officeDocument/2006/relationships/image" Target="../media/image189.wmf"/><Relationship Id="rId18" Type="http://schemas.openxmlformats.org/officeDocument/2006/relationships/oleObject" Target="../embeddings/oleObject164.bin"/><Relationship Id="rId26" Type="http://schemas.openxmlformats.org/officeDocument/2006/relationships/oleObject" Target="../embeddings/oleObject168.bin"/><Relationship Id="rId3" Type="http://schemas.openxmlformats.org/officeDocument/2006/relationships/notesSlide" Target="../notesSlides/notesSlide41.xml"/><Relationship Id="rId21" Type="http://schemas.openxmlformats.org/officeDocument/2006/relationships/image" Target="../media/image193.wmf"/><Relationship Id="rId34" Type="http://schemas.openxmlformats.org/officeDocument/2006/relationships/oleObject" Target="../embeddings/oleObject172.bin"/><Relationship Id="rId7" Type="http://schemas.openxmlformats.org/officeDocument/2006/relationships/image" Target="../media/image186.wmf"/><Relationship Id="rId12" Type="http://schemas.openxmlformats.org/officeDocument/2006/relationships/oleObject" Target="../embeddings/oleObject161.bin"/><Relationship Id="rId17" Type="http://schemas.openxmlformats.org/officeDocument/2006/relationships/image" Target="../media/image191.wmf"/><Relationship Id="rId25" Type="http://schemas.openxmlformats.org/officeDocument/2006/relationships/image" Target="../media/image195.wmf"/><Relationship Id="rId33" Type="http://schemas.openxmlformats.org/officeDocument/2006/relationships/image" Target="../media/image19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63.bin"/><Relationship Id="rId20" Type="http://schemas.openxmlformats.org/officeDocument/2006/relationships/oleObject" Target="../embeddings/oleObject165.bin"/><Relationship Id="rId29" Type="http://schemas.openxmlformats.org/officeDocument/2006/relationships/image" Target="../media/image197.wmf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158.bin"/><Relationship Id="rId11" Type="http://schemas.openxmlformats.org/officeDocument/2006/relationships/image" Target="../media/image188.wmf"/><Relationship Id="rId24" Type="http://schemas.openxmlformats.org/officeDocument/2006/relationships/oleObject" Target="../embeddings/oleObject167.bin"/><Relationship Id="rId32" Type="http://schemas.openxmlformats.org/officeDocument/2006/relationships/oleObject" Target="../embeddings/oleObject171.bin"/><Relationship Id="rId5" Type="http://schemas.openxmlformats.org/officeDocument/2006/relationships/image" Target="../media/image4.jpeg"/><Relationship Id="rId15" Type="http://schemas.openxmlformats.org/officeDocument/2006/relationships/image" Target="../media/image190.wmf"/><Relationship Id="rId23" Type="http://schemas.openxmlformats.org/officeDocument/2006/relationships/image" Target="../media/image194.wmf"/><Relationship Id="rId28" Type="http://schemas.openxmlformats.org/officeDocument/2006/relationships/oleObject" Target="../embeddings/oleObject169.bin"/><Relationship Id="rId10" Type="http://schemas.openxmlformats.org/officeDocument/2006/relationships/oleObject" Target="../embeddings/oleObject160.bin"/><Relationship Id="rId19" Type="http://schemas.openxmlformats.org/officeDocument/2006/relationships/image" Target="../media/image192.wmf"/><Relationship Id="rId31" Type="http://schemas.openxmlformats.org/officeDocument/2006/relationships/image" Target="../media/image198.wmf"/><Relationship Id="rId4" Type="http://schemas.openxmlformats.org/officeDocument/2006/relationships/image" Target="../media/image3.jpeg"/><Relationship Id="rId9" Type="http://schemas.openxmlformats.org/officeDocument/2006/relationships/image" Target="../media/image187.wmf"/><Relationship Id="rId14" Type="http://schemas.openxmlformats.org/officeDocument/2006/relationships/oleObject" Target="../embeddings/oleObject162.bin"/><Relationship Id="rId22" Type="http://schemas.openxmlformats.org/officeDocument/2006/relationships/oleObject" Target="../embeddings/oleObject166.bin"/><Relationship Id="rId27" Type="http://schemas.openxmlformats.org/officeDocument/2006/relationships/image" Target="../media/image196.wmf"/><Relationship Id="rId30" Type="http://schemas.openxmlformats.org/officeDocument/2006/relationships/oleObject" Target="../embeddings/oleObject170.bin"/><Relationship Id="rId35" Type="http://schemas.openxmlformats.org/officeDocument/2006/relationships/image" Target="../media/image200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png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0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0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wmf"/><Relationship Id="rId3" Type="http://schemas.openxmlformats.org/officeDocument/2006/relationships/notesSlide" Target="../notesSlides/notesSlide45.xml"/><Relationship Id="rId7" Type="http://schemas.openxmlformats.org/officeDocument/2006/relationships/oleObject" Target="../embeddings/oleObject17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09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png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1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2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174.bin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6.png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9.png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.png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2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175.bin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7.bin"/><Relationship Id="rId13" Type="http://schemas.openxmlformats.org/officeDocument/2006/relationships/image" Target="../media/image226.wmf"/><Relationship Id="rId18" Type="http://schemas.openxmlformats.org/officeDocument/2006/relationships/oleObject" Target="../embeddings/oleObject182.bin"/><Relationship Id="rId26" Type="http://schemas.openxmlformats.org/officeDocument/2006/relationships/oleObject" Target="../embeddings/oleObject186.bin"/><Relationship Id="rId3" Type="http://schemas.openxmlformats.org/officeDocument/2006/relationships/notesSlide" Target="../notesSlides/notesSlide56.xml"/><Relationship Id="rId21" Type="http://schemas.openxmlformats.org/officeDocument/2006/relationships/image" Target="../media/image230.wmf"/><Relationship Id="rId34" Type="http://schemas.openxmlformats.org/officeDocument/2006/relationships/oleObject" Target="../embeddings/oleObject190.bin"/><Relationship Id="rId7" Type="http://schemas.openxmlformats.org/officeDocument/2006/relationships/image" Target="../media/image223.wmf"/><Relationship Id="rId12" Type="http://schemas.openxmlformats.org/officeDocument/2006/relationships/oleObject" Target="../embeddings/oleObject179.bin"/><Relationship Id="rId17" Type="http://schemas.openxmlformats.org/officeDocument/2006/relationships/image" Target="../media/image228.wmf"/><Relationship Id="rId25" Type="http://schemas.openxmlformats.org/officeDocument/2006/relationships/image" Target="../media/image232.wmf"/><Relationship Id="rId33" Type="http://schemas.openxmlformats.org/officeDocument/2006/relationships/image" Target="../media/image23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81.bin"/><Relationship Id="rId20" Type="http://schemas.openxmlformats.org/officeDocument/2006/relationships/oleObject" Target="../embeddings/oleObject183.bin"/><Relationship Id="rId29" Type="http://schemas.openxmlformats.org/officeDocument/2006/relationships/image" Target="../media/image234.wmf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176.bin"/><Relationship Id="rId11" Type="http://schemas.openxmlformats.org/officeDocument/2006/relationships/image" Target="../media/image225.wmf"/><Relationship Id="rId24" Type="http://schemas.openxmlformats.org/officeDocument/2006/relationships/oleObject" Target="../embeddings/oleObject185.bin"/><Relationship Id="rId32" Type="http://schemas.openxmlformats.org/officeDocument/2006/relationships/oleObject" Target="../embeddings/oleObject189.bin"/><Relationship Id="rId5" Type="http://schemas.openxmlformats.org/officeDocument/2006/relationships/image" Target="../media/image4.jpeg"/><Relationship Id="rId15" Type="http://schemas.openxmlformats.org/officeDocument/2006/relationships/image" Target="../media/image227.wmf"/><Relationship Id="rId23" Type="http://schemas.openxmlformats.org/officeDocument/2006/relationships/image" Target="../media/image231.wmf"/><Relationship Id="rId28" Type="http://schemas.openxmlformats.org/officeDocument/2006/relationships/oleObject" Target="../embeddings/oleObject187.bin"/><Relationship Id="rId10" Type="http://schemas.openxmlformats.org/officeDocument/2006/relationships/oleObject" Target="../embeddings/oleObject178.bin"/><Relationship Id="rId19" Type="http://schemas.openxmlformats.org/officeDocument/2006/relationships/image" Target="../media/image229.wmf"/><Relationship Id="rId31" Type="http://schemas.openxmlformats.org/officeDocument/2006/relationships/image" Target="../media/image235.wmf"/><Relationship Id="rId4" Type="http://schemas.openxmlformats.org/officeDocument/2006/relationships/image" Target="../media/image3.jpeg"/><Relationship Id="rId9" Type="http://schemas.openxmlformats.org/officeDocument/2006/relationships/image" Target="../media/image224.wmf"/><Relationship Id="rId14" Type="http://schemas.openxmlformats.org/officeDocument/2006/relationships/oleObject" Target="../embeddings/oleObject180.bin"/><Relationship Id="rId22" Type="http://schemas.openxmlformats.org/officeDocument/2006/relationships/oleObject" Target="../embeddings/oleObject184.bin"/><Relationship Id="rId27" Type="http://schemas.openxmlformats.org/officeDocument/2006/relationships/image" Target="../media/image233.wmf"/><Relationship Id="rId30" Type="http://schemas.openxmlformats.org/officeDocument/2006/relationships/oleObject" Target="../embeddings/oleObject188.bin"/><Relationship Id="rId35" Type="http://schemas.openxmlformats.org/officeDocument/2006/relationships/image" Target="../media/image237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2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191.bin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4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4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4" Type="http://schemas.openxmlformats.org/officeDocument/2006/relationships/image" Target="../media/image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16.wmf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3.jpeg"/><Relationship Id="rId9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20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e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9.emf"/><Relationship Id="rId5" Type="http://schemas.openxmlformats.org/officeDocument/2006/relationships/image" Target="../media/image4.jpeg"/><Relationship Id="rId15" Type="http://schemas.openxmlformats.org/officeDocument/2006/relationships/image" Target="../media/image21.emf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3.jpeg"/><Relationship Id="rId9" Type="http://schemas.openxmlformats.org/officeDocument/2006/relationships/image" Target="../media/image18.emf"/><Relationship Id="rId14" Type="http://schemas.openxmlformats.org/officeDocument/2006/relationships/oleObject" Target="../embeddings/oleObject1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12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83022">
            <a:off x="1210374" y="4820404"/>
            <a:ext cx="1422766" cy="1287759"/>
          </a:xfrm>
          <a:prstGeom prst="rect">
            <a:avLst/>
          </a:prstGeom>
          <a:solidFill>
            <a:schemeClr val="accent1"/>
          </a:solidFill>
          <a:effectLst>
            <a:glow rad="101600">
              <a:srgbClr val="00B050">
                <a:alpha val="21000"/>
              </a:srgbClr>
            </a:glow>
            <a:innerShdw blurRad="825500">
              <a:schemeClr val="bg1">
                <a:alpha val="54000"/>
              </a:schemeClr>
            </a:innerShdw>
          </a:effectLst>
          <a:scene3d>
            <a:camera prst="orthographicFront">
              <a:rot lat="19359234" lon="284200" rev="1389690"/>
            </a:camera>
            <a:lightRig rig="brightRoom" dir="t"/>
          </a:scene3d>
          <a:sp3d z="25400" extrusionH="76200" contourW="12700" prstMaterial="plastic">
            <a:bevelT w="114300" prst="artDeco"/>
            <a:bevelB prst="slope"/>
            <a:extrusionClr>
              <a:srgbClr val="92D050"/>
            </a:extrusionClr>
            <a:contourClr>
              <a:schemeClr val="accent3">
                <a:lumMod val="40000"/>
                <a:lumOff val="60000"/>
              </a:schemeClr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d-ID" sz="6000" dirty="0" smtClean="0"/>
              <a:t>ELEKTROMAGNETIKA TERAPAN</a:t>
            </a:r>
            <a:endParaRPr lang="id-ID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780288"/>
          </a:xfrm>
        </p:spPr>
        <p:txBody>
          <a:bodyPr>
            <a:normAutofit fontScale="92500" lnSpcReduction="20000"/>
          </a:bodyPr>
          <a:lstStyle/>
          <a:p>
            <a:r>
              <a:rPr lang="id-ID" b="1" dirty="0" smtClean="0"/>
              <a:t>ANALISIS </a:t>
            </a:r>
            <a:r>
              <a:rPr lang="id-ID" b="1" smtClean="0"/>
              <a:t>VEKTOR </a:t>
            </a:r>
            <a:endParaRPr lang="id-ID" b="1" dirty="0" smtClean="0"/>
          </a:p>
          <a:p>
            <a:pPr algn="r"/>
            <a:r>
              <a:rPr lang="id-ID" sz="1200" b="1" dirty="0" smtClean="0">
                <a:solidFill>
                  <a:srgbClr val="00B050"/>
                </a:solidFill>
              </a:rPr>
              <a:t>	</a:t>
            </a:r>
            <a:r>
              <a:rPr lang="id-ID" sz="1600" b="1" dirty="0" smtClean="0">
                <a:solidFill>
                  <a:schemeClr val="tx1"/>
                </a:solidFill>
              </a:rPr>
              <a:t>DWI ANDI NURMANTRIS</a:t>
            </a:r>
          </a:p>
          <a:p>
            <a:pPr algn="r"/>
            <a:r>
              <a:rPr lang="id-ID" sz="1600" b="1" dirty="0" smtClean="0">
                <a:solidFill>
                  <a:schemeClr val="tx1"/>
                </a:solidFill>
              </a:rPr>
              <a:t>	UNANG SUNARYA</a:t>
            </a:r>
          </a:p>
          <a:p>
            <a:pPr algn="r"/>
            <a:r>
              <a:rPr lang="id-ID" sz="1600" b="1" dirty="0" smtClean="0">
                <a:solidFill>
                  <a:schemeClr val="tx1"/>
                </a:solidFill>
              </a:rPr>
              <a:t>	HASANAH PUTRI</a:t>
            </a:r>
          </a:p>
          <a:p>
            <a:pPr algn="r"/>
            <a:r>
              <a:rPr lang="id-ID" sz="1600" b="1" dirty="0" smtClean="0">
                <a:solidFill>
                  <a:schemeClr val="tx1"/>
                </a:solidFill>
              </a:rPr>
              <a:t>	ATIK NOVIANTI</a:t>
            </a:r>
            <a:endParaRPr lang="id-ID" sz="16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0"/>
            <a:ext cx="1905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9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ALJABAR VEKTOR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graphicFrame>
        <p:nvGraphicFramePr>
          <p:cNvPr id="14" name="Object 5"/>
          <p:cNvGraphicFramePr>
            <a:graphicFrameLocks noChangeAspect="1"/>
          </p:cNvGraphicFramePr>
          <p:nvPr/>
        </p:nvGraphicFramePr>
        <p:xfrm>
          <a:off x="2405921" y="3276600"/>
          <a:ext cx="13001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8" name="Equation" r:id="rId6" imgW="647419" imgH="215806" progId="Equation.3">
                  <p:embed/>
                </p:oleObj>
              </mc:Choice>
              <mc:Fallback>
                <p:oleObj name="Equation" r:id="rId6" imgW="647419" imgH="215806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5921" y="3276600"/>
                        <a:ext cx="1300163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1184224" y="1742601"/>
            <a:ext cx="9998438" cy="12618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900" dirty="0" err="1" smtClean="0"/>
              <a:t>Jika</a:t>
            </a:r>
            <a:r>
              <a:rPr lang="en-US" sz="1900" dirty="0" smtClean="0"/>
              <a:t> </a:t>
            </a:r>
            <a:r>
              <a:rPr lang="en-US" sz="1900" dirty="0" err="1" smtClean="0"/>
              <a:t>kita</a:t>
            </a:r>
            <a:r>
              <a:rPr lang="en-US" sz="1900" dirty="0" smtClean="0"/>
              <a:t> </a:t>
            </a:r>
            <a:r>
              <a:rPr lang="en-US" sz="1900" dirty="0" err="1" smtClean="0"/>
              <a:t>mengetahui</a:t>
            </a:r>
            <a:r>
              <a:rPr lang="en-US" sz="1900" dirty="0" smtClean="0"/>
              <a:t> </a:t>
            </a:r>
            <a:r>
              <a:rPr lang="en-US" sz="1900" dirty="0" err="1" smtClean="0"/>
              <a:t>aturan</a:t>
            </a:r>
            <a:r>
              <a:rPr lang="en-US" sz="1900" dirty="0" smtClean="0"/>
              <a:t> </a:t>
            </a:r>
            <a:r>
              <a:rPr lang="en-US" sz="1900" dirty="0" err="1" smtClean="0"/>
              <a:t>dari</a:t>
            </a:r>
            <a:r>
              <a:rPr lang="en-US" sz="1900" dirty="0" smtClean="0"/>
              <a:t> </a:t>
            </a:r>
            <a:r>
              <a:rPr lang="en-US" sz="1900" dirty="0" err="1" smtClean="0"/>
              <a:t>operasi</a:t>
            </a:r>
            <a:r>
              <a:rPr lang="en-US" sz="1900" dirty="0" smtClean="0"/>
              <a:t> </a:t>
            </a:r>
            <a:r>
              <a:rPr lang="en-US" sz="1900" dirty="0" err="1" smtClean="0"/>
              <a:t>vektor</a:t>
            </a:r>
            <a:r>
              <a:rPr lang="en-US" sz="1900" dirty="0" smtClean="0"/>
              <a:t>, </a:t>
            </a:r>
            <a:r>
              <a:rPr lang="en-US" sz="1900" dirty="0" err="1" smtClean="0"/>
              <a:t>kita</a:t>
            </a:r>
            <a:r>
              <a:rPr lang="en-US" sz="1900" dirty="0" smtClean="0"/>
              <a:t> </a:t>
            </a:r>
            <a:r>
              <a:rPr lang="en-US" sz="1900" dirty="0" err="1" smtClean="0"/>
              <a:t>dapat</a:t>
            </a:r>
            <a:r>
              <a:rPr lang="en-US" sz="1900" dirty="0" smtClean="0"/>
              <a:t> </a:t>
            </a:r>
            <a:r>
              <a:rPr lang="en-US" sz="1900" dirty="0" err="1" smtClean="0"/>
              <a:t>menganalisa</a:t>
            </a:r>
            <a:r>
              <a:rPr lang="en-US" sz="1900" dirty="0" smtClean="0"/>
              <a:t>, </a:t>
            </a:r>
            <a:r>
              <a:rPr lang="en-US" sz="1900" dirty="0" err="1" smtClean="0"/>
              <a:t>memanipulasi</a:t>
            </a:r>
            <a:r>
              <a:rPr lang="en-US" sz="1900" dirty="0" smtClean="0"/>
              <a:t>, </a:t>
            </a:r>
            <a:r>
              <a:rPr lang="en-US" sz="1900" dirty="0" err="1" smtClean="0"/>
              <a:t>dan</a:t>
            </a:r>
            <a:r>
              <a:rPr lang="en-US" sz="1900" dirty="0" smtClean="0"/>
              <a:t> </a:t>
            </a:r>
            <a:r>
              <a:rPr lang="en-US" sz="1900" dirty="0" err="1" smtClean="0"/>
              <a:t>membuat</a:t>
            </a:r>
            <a:r>
              <a:rPr lang="en-US" sz="1900" dirty="0" smtClean="0"/>
              <a:t> </a:t>
            </a:r>
            <a:r>
              <a:rPr lang="en-US" sz="1900" dirty="0" err="1" smtClean="0"/>
              <a:t>operasi</a:t>
            </a:r>
            <a:r>
              <a:rPr lang="en-US" sz="1900" dirty="0" smtClean="0"/>
              <a:t> </a:t>
            </a:r>
            <a:r>
              <a:rPr lang="en-US" sz="1900" dirty="0" err="1" smtClean="0"/>
              <a:t>vektor</a:t>
            </a:r>
            <a:r>
              <a:rPr lang="en-US" sz="1900" dirty="0" smtClean="0"/>
              <a:t> </a:t>
            </a:r>
            <a:r>
              <a:rPr lang="en-US" sz="1900" dirty="0" err="1" smtClean="0"/>
              <a:t>menjadi</a:t>
            </a:r>
            <a:r>
              <a:rPr lang="en-US" sz="1900" dirty="0" smtClean="0"/>
              <a:t> </a:t>
            </a:r>
            <a:r>
              <a:rPr lang="en-US" sz="1900" dirty="0" err="1" smtClean="0"/>
              <a:t>lebih</a:t>
            </a:r>
            <a:r>
              <a:rPr lang="en-US" sz="1900" dirty="0" smtClean="0"/>
              <a:t> </a:t>
            </a:r>
            <a:r>
              <a:rPr lang="en-US" sz="1900" dirty="0" err="1" smtClean="0"/>
              <a:t>sederhana</a:t>
            </a:r>
            <a:r>
              <a:rPr lang="en-US" sz="1900" dirty="0" smtClean="0"/>
              <a:t>.</a:t>
            </a:r>
          </a:p>
          <a:p>
            <a:endParaRPr lang="en-US" sz="1900" dirty="0" smtClean="0"/>
          </a:p>
          <a:p>
            <a:endParaRPr lang="en-US" sz="19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1948720" y="2514600"/>
            <a:ext cx="83058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/>
              <a:t>Vector Addition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01120" y="4038601"/>
            <a:ext cx="2263904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4841823" y="2895600"/>
            <a:ext cx="5447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1. Vector addition </a:t>
            </a:r>
            <a:r>
              <a:rPr lang="en-US" dirty="0" err="1" smtClean="0"/>
              <a:t>bersifat</a:t>
            </a:r>
            <a:r>
              <a:rPr lang="en-US" dirty="0" smtClean="0"/>
              <a:t> </a:t>
            </a:r>
            <a:r>
              <a:rPr lang="en-US" b="1" dirty="0"/>
              <a:t>commutative-&gt;</a:t>
            </a:r>
            <a:r>
              <a:rPr lang="en-US" dirty="0"/>
              <a:t>  </a:t>
            </a:r>
            <a:r>
              <a:rPr lang="en-US" b="1" dirty="0"/>
              <a:t>A+B = B+A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56813" y="4507468"/>
            <a:ext cx="5473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2. Vector addition </a:t>
            </a:r>
            <a:r>
              <a:rPr lang="en-US" dirty="0" err="1" smtClean="0"/>
              <a:t>bersifat</a:t>
            </a:r>
            <a:r>
              <a:rPr lang="en-US" dirty="0" smtClean="0"/>
              <a:t> </a:t>
            </a:r>
            <a:r>
              <a:rPr lang="en-US" b="1" dirty="0"/>
              <a:t>associative-&gt;</a:t>
            </a:r>
            <a:r>
              <a:rPr lang="en-US" dirty="0"/>
              <a:t> </a:t>
            </a:r>
            <a:r>
              <a:rPr lang="en-US" b="1" dirty="0"/>
              <a:t>(X+Y) + Z = X </a:t>
            </a:r>
            <a:r>
              <a:rPr lang="en-US" b="1" dirty="0" smtClean="0"/>
              <a:t>+ (</a:t>
            </a:r>
            <a:r>
              <a:rPr lang="en-US" b="1" dirty="0"/>
              <a:t>Y+Z) </a:t>
            </a:r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01520" y="3200400"/>
            <a:ext cx="2971800" cy="13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87258" y="4859560"/>
            <a:ext cx="3776663" cy="146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4844319" y="2930856"/>
            <a:ext cx="5633805" cy="156494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44320" y="4495800"/>
            <a:ext cx="5633806" cy="20574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ALJABAR VEKTOR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103490" y="2247270"/>
            <a:ext cx="3657600" cy="3505200"/>
          </a:xfrm>
          <a:prstGeom prst="rect">
            <a:avLst/>
          </a:prstGeom>
          <a:solidFill>
            <a:srgbClr val="FFFF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445890" y="2247270"/>
            <a:ext cx="3657600" cy="3505200"/>
          </a:xfrm>
          <a:prstGeom prst="rect">
            <a:avLst/>
          </a:prstGeom>
          <a:solidFill>
            <a:srgbClr val="92D05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87"/>
          <p:cNvSpPr txBox="1">
            <a:spLocks noChangeArrowheads="1"/>
          </p:cNvSpPr>
          <p:nvPr/>
        </p:nvSpPr>
        <p:spPr bwMode="auto">
          <a:xfrm>
            <a:off x="4467061" y="1743850"/>
            <a:ext cx="33493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err="1" smtClean="0"/>
              <a:t>Komposisi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Vektor</a:t>
            </a:r>
            <a:r>
              <a:rPr lang="en-US" sz="2000" b="1" dirty="0" smtClean="0"/>
              <a:t> Head to Tail</a:t>
            </a:r>
            <a:endParaRPr lang="en-US" sz="2000" b="1" dirty="0"/>
          </a:p>
        </p:txBody>
      </p: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3112198" y="2817884"/>
            <a:ext cx="2381692" cy="2470650"/>
            <a:chOff x="304800" y="2514600"/>
            <a:chExt cx="3200400" cy="3319938"/>
          </a:xfrm>
        </p:grpSpPr>
        <p:sp>
          <p:nvSpPr>
            <p:cNvPr id="28" name="Text Box 11"/>
            <p:cNvSpPr txBox="1">
              <a:spLocks noChangeArrowheads="1"/>
            </p:cNvSpPr>
            <p:nvPr/>
          </p:nvSpPr>
          <p:spPr bwMode="auto">
            <a:xfrm>
              <a:off x="2667001" y="4800601"/>
              <a:ext cx="463550" cy="1033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endParaRPr lang="en-US" sz="4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Line 4"/>
            <p:cNvSpPr>
              <a:spLocks noChangeShapeType="1"/>
            </p:cNvSpPr>
            <p:nvPr/>
          </p:nvSpPr>
          <p:spPr bwMode="auto">
            <a:xfrm flipV="1">
              <a:off x="2438400" y="2667000"/>
              <a:ext cx="1066800" cy="106680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 sz="4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Line 5"/>
            <p:cNvSpPr>
              <a:spLocks noChangeShapeType="1"/>
            </p:cNvSpPr>
            <p:nvPr/>
          </p:nvSpPr>
          <p:spPr bwMode="auto">
            <a:xfrm flipH="1" flipV="1">
              <a:off x="990601" y="2514600"/>
              <a:ext cx="990599" cy="137160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 sz="4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Line 46"/>
            <p:cNvSpPr>
              <a:spLocks noChangeShapeType="1"/>
            </p:cNvSpPr>
            <p:nvPr/>
          </p:nvSpPr>
          <p:spPr bwMode="auto">
            <a:xfrm flipH="1">
              <a:off x="1066801" y="4114800"/>
              <a:ext cx="914399" cy="152400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 sz="4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Line 70"/>
            <p:cNvSpPr>
              <a:spLocks noChangeShapeType="1"/>
            </p:cNvSpPr>
            <p:nvPr/>
          </p:nvSpPr>
          <p:spPr bwMode="auto">
            <a:xfrm flipH="1" flipV="1">
              <a:off x="304800" y="2895600"/>
              <a:ext cx="1371600" cy="106680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 sz="4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Line 40"/>
            <p:cNvSpPr>
              <a:spLocks noChangeShapeType="1"/>
            </p:cNvSpPr>
            <p:nvPr/>
          </p:nvSpPr>
          <p:spPr bwMode="auto">
            <a:xfrm>
              <a:off x="2362200" y="4267200"/>
              <a:ext cx="609599" cy="121920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 sz="4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6927013" y="2711921"/>
            <a:ext cx="2185752" cy="2393920"/>
            <a:chOff x="5013324" y="1828799"/>
            <a:chExt cx="3200401" cy="3505202"/>
          </a:xfrm>
        </p:grpSpPr>
        <p:sp>
          <p:nvSpPr>
            <p:cNvPr id="35" name="Line 43"/>
            <p:cNvSpPr>
              <a:spLocks noChangeShapeType="1"/>
            </p:cNvSpPr>
            <p:nvPr/>
          </p:nvSpPr>
          <p:spPr bwMode="auto">
            <a:xfrm flipV="1">
              <a:off x="7146925" y="4267201"/>
              <a:ext cx="1066800" cy="106680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 sz="4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Line 44"/>
            <p:cNvSpPr>
              <a:spLocks noChangeShapeType="1"/>
            </p:cNvSpPr>
            <p:nvPr/>
          </p:nvSpPr>
          <p:spPr bwMode="auto">
            <a:xfrm flipH="1" flipV="1">
              <a:off x="7223124" y="2819400"/>
              <a:ext cx="990600" cy="144780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 sz="4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Line 45"/>
            <p:cNvSpPr>
              <a:spLocks noChangeShapeType="1"/>
            </p:cNvSpPr>
            <p:nvPr/>
          </p:nvSpPr>
          <p:spPr bwMode="auto">
            <a:xfrm flipH="1" flipV="1">
              <a:off x="5927724" y="1828799"/>
              <a:ext cx="1371599" cy="106680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 sz="4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Line 41"/>
            <p:cNvSpPr>
              <a:spLocks noChangeShapeType="1"/>
            </p:cNvSpPr>
            <p:nvPr/>
          </p:nvSpPr>
          <p:spPr bwMode="auto">
            <a:xfrm flipH="1">
              <a:off x="5013324" y="1828799"/>
              <a:ext cx="914401" cy="152400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 sz="4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Line 47"/>
            <p:cNvSpPr>
              <a:spLocks noChangeShapeType="1"/>
            </p:cNvSpPr>
            <p:nvPr/>
          </p:nvSpPr>
          <p:spPr bwMode="auto">
            <a:xfrm>
              <a:off x="5013324" y="3352800"/>
              <a:ext cx="609601" cy="121920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 sz="4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Line 74"/>
            <p:cNvSpPr>
              <a:spLocks noChangeShapeType="1"/>
            </p:cNvSpPr>
            <p:nvPr/>
          </p:nvSpPr>
          <p:spPr bwMode="auto">
            <a:xfrm flipH="1" flipV="1">
              <a:off x="5622925" y="4572001"/>
              <a:ext cx="1524000" cy="76200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 sz="4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41" name="Object 2"/>
          <p:cNvGraphicFramePr>
            <a:graphicFrameLocks noChangeAspect="1"/>
          </p:cNvGraphicFramePr>
          <p:nvPr/>
        </p:nvGraphicFramePr>
        <p:xfrm>
          <a:off x="4107301" y="5695010"/>
          <a:ext cx="4030579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47" name="Equation" r:id="rId6" imgW="1269449" imgH="241195" progId="Equation.3">
                  <p:embed/>
                </p:oleObj>
              </mc:Choice>
              <mc:Fallback>
                <p:oleObj name="Equation" r:id="rId6" imgW="1269449" imgH="241195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7301" y="5695010"/>
                        <a:ext cx="4030579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3"/>
          <p:cNvGraphicFramePr>
            <a:graphicFrameLocks noChangeAspect="1"/>
          </p:cNvGraphicFramePr>
          <p:nvPr/>
        </p:nvGraphicFramePr>
        <p:xfrm>
          <a:off x="4788599" y="2780670"/>
          <a:ext cx="407987" cy="567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48" name="Equation" r:id="rId8" imgW="126725" imgH="177415" progId="Equation.3">
                  <p:embed/>
                </p:oleObj>
              </mc:Choice>
              <mc:Fallback>
                <p:oleObj name="Equation" r:id="rId8" imgW="126725" imgH="177415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599" y="2780670"/>
                        <a:ext cx="407987" cy="5676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"/>
          <p:cNvGraphicFramePr>
            <a:graphicFrameLocks noChangeAspect="1"/>
          </p:cNvGraphicFramePr>
          <p:nvPr/>
        </p:nvGraphicFramePr>
        <p:xfrm>
          <a:off x="4026598" y="2780671"/>
          <a:ext cx="381000" cy="585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49" name="Equation" r:id="rId10" imgW="139579" imgH="215713" progId="Equation.3">
                  <p:embed/>
                </p:oleObj>
              </mc:Choice>
              <mc:Fallback>
                <p:oleObj name="Equation" r:id="rId10" imgW="139579" imgH="215713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6598" y="2780671"/>
                        <a:ext cx="381000" cy="5854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5"/>
          <p:cNvGraphicFramePr>
            <a:graphicFrameLocks noChangeAspect="1"/>
          </p:cNvGraphicFramePr>
          <p:nvPr/>
        </p:nvGraphicFramePr>
        <p:xfrm>
          <a:off x="3264598" y="3466470"/>
          <a:ext cx="381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50" name="Equation" r:id="rId12" imgW="126725" imgH="177415" progId="Equation.3">
                  <p:embed/>
                </p:oleObj>
              </mc:Choice>
              <mc:Fallback>
                <p:oleObj name="Equation" r:id="rId12" imgW="126725" imgH="177415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4598" y="3466470"/>
                        <a:ext cx="3810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8"/>
          <p:cNvGraphicFramePr>
            <a:graphicFrameLocks noChangeAspect="1"/>
          </p:cNvGraphicFramePr>
          <p:nvPr/>
        </p:nvGraphicFramePr>
        <p:xfrm>
          <a:off x="7627490" y="4838070"/>
          <a:ext cx="3048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51" name="Equation" r:id="rId14" imgW="152334" imgH="241195" progId="Equation.3">
                  <p:embed/>
                </p:oleObj>
              </mc:Choice>
              <mc:Fallback>
                <p:oleObj name="Equation" r:id="rId14" imgW="152334" imgH="241195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7490" y="4838070"/>
                        <a:ext cx="3048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12"/>
          <p:cNvGraphicFramePr>
            <a:graphicFrameLocks noChangeAspect="1"/>
          </p:cNvGraphicFramePr>
          <p:nvPr/>
        </p:nvGraphicFramePr>
        <p:xfrm>
          <a:off x="3493198" y="4152270"/>
          <a:ext cx="381000" cy="585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52" name="Equation" r:id="rId16" imgW="139579" imgH="215713" progId="Equation.3">
                  <p:embed/>
                </p:oleObj>
              </mc:Choice>
              <mc:Fallback>
                <p:oleObj name="Equation" r:id="rId16" imgW="139579" imgH="215713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3198" y="4152270"/>
                        <a:ext cx="381000" cy="5854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13"/>
          <p:cNvGraphicFramePr>
            <a:graphicFrameLocks noChangeAspect="1"/>
          </p:cNvGraphicFramePr>
          <p:nvPr/>
        </p:nvGraphicFramePr>
        <p:xfrm>
          <a:off x="6636890" y="3999870"/>
          <a:ext cx="381000" cy="529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53" name="Equation" r:id="rId18" imgW="126725" imgH="177415" progId="Equation.3">
                  <p:embed/>
                </p:oleObj>
              </mc:Choice>
              <mc:Fallback>
                <p:oleObj name="Equation" r:id="rId18" imgW="126725" imgH="177415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6890" y="3999870"/>
                        <a:ext cx="381000" cy="5298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15"/>
          <p:cNvGraphicFramePr>
            <a:graphicFrameLocks noChangeAspect="1"/>
          </p:cNvGraphicFramePr>
          <p:nvPr/>
        </p:nvGraphicFramePr>
        <p:xfrm>
          <a:off x="4864798" y="4076071"/>
          <a:ext cx="38100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54" name="Equation" r:id="rId20" imgW="126725" imgH="177415" progId="Equation.3">
                  <p:embed/>
                </p:oleObj>
              </mc:Choice>
              <mc:Fallback>
                <p:oleObj name="Equation" r:id="rId20" imgW="126725" imgH="177415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4798" y="4076071"/>
                        <a:ext cx="381000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16"/>
          <p:cNvGraphicFramePr>
            <a:graphicFrameLocks noChangeAspect="1"/>
          </p:cNvGraphicFramePr>
          <p:nvPr/>
        </p:nvGraphicFramePr>
        <p:xfrm>
          <a:off x="8743502" y="4650746"/>
          <a:ext cx="407988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55" name="Equation" r:id="rId21" imgW="126725" imgH="177415" progId="Equation.3">
                  <p:embed/>
                </p:oleObj>
              </mc:Choice>
              <mc:Fallback>
                <p:oleObj name="Equation" r:id="rId21" imgW="126725" imgH="177415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3502" y="4650746"/>
                        <a:ext cx="407988" cy="568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17"/>
          <p:cNvGraphicFramePr>
            <a:graphicFrameLocks noChangeAspect="1"/>
          </p:cNvGraphicFramePr>
          <p:nvPr/>
        </p:nvGraphicFramePr>
        <p:xfrm>
          <a:off x="8922890" y="3466470"/>
          <a:ext cx="38100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56" name="Equation" r:id="rId23" imgW="139579" imgH="215713" progId="Equation.3">
                  <p:embed/>
                </p:oleObj>
              </mc:Choice>
              <mc:Fallback>
                <p:oleObj name="Equation" r:id="rId23" imgW="139579" imgH="215713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22890" y="3466470"/>
                        <a:ext cx="381000" cy="585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18"/>
          <p:cNvGraphicFramePr>
            <a:graphicFrameLocks noChangeAspect="1"/>
          </p:cNvGraphicFramePr>
          <p:nvPr/>
        </p:nvGraphicFramePr>
        <p:xfrm>
          <a:off x="8160890" y="2628270"/>
          <a:ext cx="381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57" name="Equation" r:id="rId25" imgW="126725" imgH="177415" progId="Equation.3">
                  <p:embed/>
                </p:oleObj>
              </mc:Choice>
              <mc:Fallback>
                <p:oleObj name="Equation" r:id="rId25" imgW="126725" imgH="177415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60890" y="2628270"/>
                        <a:ext cx="3810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19"/>
          <p:cNvGraphicFramePr>
            <a:graphicFrameLocks noChangeAspect="1"/>
          </p:cNvGraphicFramePr>
          <p:nvPr/>
        </p:nvGraphicFramePr>
        <p:xfrm>
          <a:off x="6865490" y="2704470"/>
          <a:ext cx="38100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58" name="Equation" r:id="rId27" imgW="139579" imgH="215713" progId="Equation.3">
                  <p:embed/>
                </p:oleObj>
              </mc:Choice>
              <mc:Fallback>
                <p:oleObj name="Equation" r:id="rId27" imgW="139579" imgH="215713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5490" y="2704470"/>
                        <a:ext cx="381000" cy="585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130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ALJABAR VEKTOR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05000" y="1803810"/>
            <a:ext cx="81534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/>
              <a:t>Vector </a:t>
            </a:r>
            <a:r>
              <a:rPr lang="en-US" sz="1900" b="1" dirty="0" err="1"/>
              <a:t>Substraction</a:t>
            </a:r>
            <a:endParaRPr lang="en-US" sz="1900" b="1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1" y="3023011"/>
            <a:ext cx="4795837" cy="97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tangle 25"/>
          <p:cNvSpPr/>
          <p:nvPr/>
        </p:nvSpPr>
        <p:spPr>
          <a:xfrm>
            <a:off x="1905000" y="2184810"/>
            <a:ext cx="90528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Vektor</a:t>
            </a:r>
            <a:r>
              <a:rPr lang="en-US" sz="2000" dirty="0" smtClean="0"/>
              <a:t> </a:t>
            </a:r>
            <a:r>
              <a:rPr lang="en-US" sz="2000" dirty="0" err="1" smtClean="0"/>
              <a:t>negatif</a:t>
            </a:r>
            <a:r>
              <a:rPr lang="en-US" sz="2000" dirty="0" smtClean="0"/>
              <a:t> </a:t>
            </a:r>
            <a:r>
              <a:rPr lang="en-US" sz="2000" dirty="0" err="1" smtClean="0"/>
              <a:t>adalah</a:t>
            </a:r>
            <a:r>
              <a:rPr lang="en-US" sz="2000" dirty="0" smtClean="0"/>
              <a:t> </a:t>
            </a:r>
            <a:r>
              <a:rPr lang="en-US" sz="2000" dirty="0" err="1" smtClean="0"/>
              <a:t>vektor</a:t>
            </a:r>
            <a:r>
              <a:rPr lang="en-US" sz="2000" dirty="0" smtClean="0"/>
              <a:t>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</a:t>
            </a:r>
            <a:r>
              <a:rPr lang="en-US" sz="2000" b="1" dirty="0" err="1" smtClean="0"/>
              <a:t>magnitudo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sama</a:t>
            </a:r>
            <a:r>
              <a:rPr lang="en-US" sz="2000" dirty="0" smtClean="0"/>
              <a:t> </a:t>
            </a:r>
            <a:r>
              <a:rPr lang="en-US" sz="2000" dirty="0" err="1" smtClean="0"/>
              <a:t>tetapi</a:t>
            </a:r>
            <a:r>
              <a:rPr lang="en-US" sz="2000" dirty="0" smtClean="0"/>
              <a:t> </a:t>
            </a:r>
            <a:r>
              <a:rPr lang="en-US" sz="2000" dirty="0" err="1" smtClean="0"/>
              <a:t>memiliki</a:t>
            </a:r>
            <a:r>
              <a:rPr lang="en-US" sz="2000" dirty="0" smtClean="0"/>
              <a:t> </a:t>
            </a:r>
            <a:r>
              <a:rPr lang="en-US" sz="2000" b="1" dirty="0" err="1" smtClean="0"/>
              <a:t>arah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berbeda</a:t>
            </a:r>
            <a:r>
              <a:rPr lang="en-US" sz="2000" dirty="0" smtClean="0"/>
              <a:t>.</a:t>
            </a:r>
            <a:endParaRPr lang="en-US" sz="2000" b="1" dirty="0"/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9756" y="4270950"/>
            <a:ext cx="4562475" cy="17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Rectangle 28"/>
          <p:cNvSpPr/>
          <p:nvPr/>
        </p:nvSpPr>
        <p:spPr>
          <a:xfrm>
            <a:off x="8706682" y="2971636"/>
            <a:ext cx="2068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A-B = B-A ?</a:t>
            </a:r>
          </a:p>
        </p:txBody>
      </p:sp>
      <p:sp>
        <p:nvSpPr>
          <p:cNvPr id="30" name="Cloud Callout 29"/>
          <p:cNvSpPr/>
          <p:nvPr/>
        </p:nvSpPr>
        <p:spPr>
          <a:xfrm>
            <a:off x="8115910" y="2565810"/>
            <a:ext cx="3048000" cy="1600200"/>
          </a:xfrm>
          <a:prstGeom prst="cloudCallout">
            <a:avLst>
              <a:gd name="adj1" fmla="val 19465"/>
              <a:gd name="adj2" fmla="val 79558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disney_cartoon_clip_art_collection_0.eps"/>
          <p:cNvPicPr>
            <a:picLocks noChangeAspect="1"/>
          </p:cNvPicPr>
          <p:nvPr/>
        </p:nvPicPr>
        <p:blipFill>
          <a:blip r:embed="rId7"/>
          <a:srcRect l="8010" t="22011" r="84930" b="66483"/>
          <a:stretch>
            <a:fillRect/>
          </a:stretch>
        </p:blipFill>
        <p:spPr>
          <a:xfrm>
            <a:off x="10128320" y="3920550"/>
            <a:ext cx="1785730" cy="29337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143492" y="4608068"/>
            <a:ext cx="2618024" cy="584775"/>
          </a:xfrm>
          <a:prstGeom prst="rect">
            <a:avLst/>
          </a:prstGeom>
          <a:ln w="381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/>
              <a:t>A + (-B) </a:t>
            </a:r>
            <a:r>
              <a:rPr lang="en-US" sz="3200" b="1" dirty="0"/>
              <a:t>= </a:t>
            </a:r>
            <a:r>
              <a:rPr lang="en-US" sz="3200" b="1" dirty="0" smtClean="0"/>
              <a:t>A - B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413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ALJABAR VEKTOR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28800" y="1799238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/>
              <a:t>Scalar-Vector </a:t>
            </a:r>
            <a:r>
              <a:rPr lang="en-US" sz="1900" b="1" dirty="0" smtClean="0"/>
              <a:t>Multiplication</a:t>
            </a:r>
            <a:endParaRPr lang="en-US" sz="1900" b="1" dirty="0"/>
          </a:p>
        </p:txBody>
      </p:sp>
      <p:sp>
        <p:nvSpPr>
          <p:cNvPr id="14" name="Rectangle 13"/>
          <p:cNvSpPr/>
          <p:nvPr/>
        </p:nvSpPr>
        <p:spPr>
          <a:xfrm>
            <a:off x="1676400" y="2244770"/>
            <a:ext cx="48006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 err="1" smtClean="0"/>
              <a:t>Perkalian</a:t>
            </a:r>
            <a:r>
              <a:rPr lang="en-US" sz="1900" dirty="0" smtClean="0"/>
              <a:t> </a:t>
            </a:r>
            <a:r>
              <a:rPr lang="en-US" sz="1900" b="1" dirty="0" err="1" smtClean="0"/>
              <a:t>skalar</a:t>
            </a:r>
            <a:r>
              <a:rPr lang="en-US" sz="1900" dirty="0" smtClean="0"/>
              <a:t> </a:t>
            </a:r>
            <a:r>
              <a:rPr lang="en-US" sz="1900" dirty="0" err="1" smtClean="0"/>
              <a:t>dan</a:t>
            </a:r>
            <a:r>
              <a:rPr lang="en-US" sz="1900" dirty="0" smtClean="0"/>
              <a:t> </a:t>
            </a:r>
            <a:r>
              <a:rPr lang="en-US" sz="1900" b="1" dirty="0" err="1" smtClean="0"/>
              <a:t>vektor</a:t>
            </a:r>
            <a:r>
              <a:rPr lang="en-US" sz="1900" dirty="0" smtClean="0"/>
              <a:t> </a:t>
            </a:r>
            <a:r>
              <a:rPr lang="en-US" sz="1900" dirty="0" err="1" smtClean="0"/>
              <a:t>adalah</a:t>
            </a:r>
            <a:r>
              <a:rPr lang="en-US" sz="1900" dirty="0" smtClean="0"/>
              <a:t> </a:t>
            </a:r>
            <a:r>
              <a:rPr lang="en-US" sz="1900" b="1" dirty="0" err="1" smtClean="0"/>
              <a:t>vektor</a:t>
            </a:r>
            <a:r>
              <a:rPr lang="en-US" sz="1900" b="1" dirty="0" smtClean="0"/>
              <a:t>!</a:t>
            </a:r>
            <a:endParaRPr lang="en-US" sz="1900" b="1" dirty="0"/>
          </a:p>
        </p:txBody>
      </p:sp>
      <p:graphicFrame>
        <p:nvGraphicFramePr>
          <p:cNvPr id="15" name="Object 1"/>
          <p:cNvGraphicFramePr>
            <a:graphicFrameLocks noChangeAspect="1"/>
          </p:cNvGraphicFramePr>
          <p:nvPr/>
        </p:nvGraphicFramePr>
        <p:xfrm>
          <a:off x="1905000" y="2701970"/>
          <a:ext cx="2264569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4" name="Equation" r:id="rId6" imgW="1002865" imgH="304668" progId="Equation.3">
                  <p:embed/>
                </p:oleObj>
              </mc:Choice>
              <mc:Fallback>
                <p:oleObj name="Equation" r:id="rId6" imgW="1002865" imgH="304668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701970"/>
                        <a:ext cx="2264569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52600" y="3387771"/>
            <a:ext cx="4038600" cy="57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868190" y="4183046"/>
            <a:ext cx="515785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/>
              <a:t>1. </a:t>
            </a:r>
            <a:r>
              <a:rPr lang="en-US" sz="1900" dirty="0" smtClean="0"/>
              <a:t>Scalar-vector </a:t>
            </a:r>
            <a:r>
              <a:rPr lang="en-US" sz="1900" dirty="0"/>
              <a:t>multiplication is </a:t>
            </a:r>
            <a:r>
              <a:rPr lang="en-US" sz="1900" b="1" dirty="0"/>
              <a:t>distributive</a:t>
            </a:r>
            <a:r>
              <a:rPr lang="en-US" sz="1900" dirty="0"/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90481" y="4552378"/>
            <a:ext cx="197842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dirty="0"/>
              <a:t>a </a:t>
            </a:r>
            <a:r>
              <a:rPr lang="en-US" sz="1900" b="1" dirty="0"/>
              <a:t>B</a:t>
            </a:r>
            <a:r>
              <a:rPr lang="en-US" sz="1900" dirty="0"/>
              <a:t>+ b </a:t>
            </a:r>
            <a:r>
              <a:rPr lang="en-US" sz="1900" b="1" dirty="0" err="1"/>
              <a:t>B</a:t>
            </a:r>
            <a:r>
              <a:rPr lang="en-US" sz="1900" dirty="0"/>
              <a:t> = (</a:t>
            </a:r>
            <a:r>
              <a:rPr lang="en-US" sz="1900" dirty="0" err="1"/>
              <a:t>a+b</a:t>
            </a:r>
            <a:r>
              <a:rPr lang="en-US" sz="1900" dirty="0"/>
              <a:t>) </a:t>
            </a:r>
            <a:r>
              <a:rPr lang="en-US" sz="1900" b="1" dirty="0"/>
              <a:t>B</a:t>
            </a:r>
            <a:r>
              <a:rPr lang="en-US" sz="1900" dirty="0"/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19211" y="5310638"/>
            <a:ext cx="185018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900" dirty="0"/>
              <a:t>a </a:t>
            </a:r>
            <a:r>
              <a:rPr lang="pt-BR" sz="1900" b="1" dirty="0"/>
              <a:t>B</a:t>
            </a:r>
            <a:r>
              <a:rPr lang="pt-BR" sz="1900" dirty="0"/>
              <a:t>+ a </a:t>
            </a:r>
            <a:r>
              <a:rPr lang="pt-BR" sz="1900" b="1" dirty="0"/>
              <a:t>C</a:t>
            </a:r>
            <a:r>
              <a:rPr lang="pt-BR" sz="1900" dirty="0"/>
              <a:t>= a (</a:t>
            </a:r>
            <a:r>
              <a:rPr lang="pt-BR" sz="1900" b="1" dirty="0"/>
              <a:t>B</a:t>
            </a:r>
            <a:r>
              <a:rPr lang="pt-BR" sz="1900" dirty="0"/>
              <a:t>+</a:t>
            </a:r>
            <a:r>
              <a:rPr lang="pt-BR" sz="1900" b="1" dirty="0"/>
              <a:t>C</a:t>
            </a:r>
            <a:r>
              <a:rPr lang="pt-BR" sz="1900" dirty="0"/>
              <a:t>)</a:t>
            </a:r>
            <a:endParaRPr lang="en-US" sz="1900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47790" y="4515136"/>
            <a:ext cx="2057400" cy="81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06650" y="5661659"/>
            <a:ext cx="2362200" cy="66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98830" y="5370154"/>
            <a:ext cx="1371600" cy="94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23"/>
          <p:cNvSpPr/>
          <p:nvPr/>
        </p:nvSpPr>
        <p:spPr>
          <a:xfrm>
            <a:off x="6036039" y="2704470"/>
            <a:ext cx="529652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/>
              <a:t>2. </a:t>
            </a:r>
            <a:r>
              <a:rPr lang="en-US" sz="1900" dirty="0" smtClean="0"/>
              <a:t>Scalar-vector </a:t>
            </a:r>
            <a:r>
              <a:rPr lang="en-US" sz="1900" dirty="0"/>
              <a:t>multiplication is </a:t>
            </a:r>
            <a:r>
              <a:rPr lang="en-US" sz="1900" b="1" dirty="0"/>
              <a:t>c</a:t>
            </a:r>
            <a:r>
              <a:rPr lang="en-US" sz="1900" b="1" dirty="0" smtClean="0"/>
              <a:t>ommutative</a:t>
            </a:r>
            <a:r>
              <a:rPr lang="en-US" sz="1900" dirty="0"/>
              <a:t>: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54439" y="4149770"/>
            <a:ext cx="5165361" cy="216108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388311" y="3145430"/>
            <a:ext cx="976549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dirty="0" err="1"/>
              <a:t>a</a:t>
            </a:r>
            <a:r>
              <a:rPr lang="en-US" sz="1900" b="1" dirty="0" err="1"/>
              <a:t>B</a:t>
            </a:r>
            <a:r>
              <a:rPr lang="en-US" sz="1900" dirty="0"/>
              <a:t> =</a:t>
            </a:r>
            <a:r>
              <a:rPr lang="en-US" sz="1900" b="1" dirty="0"/>
              <a:t> B </a:t>
            </a:r>
            <a:r>
              <a:rPr lang="en-US" sz="1900" dirty="0"/>
              <a:t>a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36039" y="3692570"/>
            <a:ext cx="517660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/>
              <a:t>3. Multiplication of a vector by a </a:t>
            </a:r>
            <a:r>
              <a:rPr lang="en-US" sz="1900" b="1" dirty="0"/>
              <a:t>negative scalar</a:t>
            </a:r>
            <a:r>
              <a:rPr lang="en-US" sz="1900" dirty="0"/>
              <a:t>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462010" y="4058580"/>
            <a:ext cx="1329210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dirty="0"/>
              <a:t>-a  </a:t>
            </a:r>
            <a:r>
              <a:rPr lang="en-US" sz="1900" b="1" dirty="0"/>
              <a:t>B</a:t>
            </a:r>
            <a:r>
              <a:rPr lang="en-US" sz="1900" dirty="0"/>
              <a:t> = a(-</a:t>
            </a:r>
            <a:r>
              <a:rPr lang="en-US" sz="1900" b="1" dirty="0"/>
              <a:t>B</a:t>
            </a:r>
            <a:r>
              <a:rPr lang="en-US" sz="1900" dirty="0"/>
              <a:t>)</a:t>
            </a:r>
          </a:p>
        </p:txBody>
      </p:sp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77000" y="4454571"/>
            <a:ext cx="3352800" cy="508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6036040" y="4997806"/>
            <a:ext cx="514662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/>
              <a:t>4. </a:t>
            </a:r>
            <a:r>
              <a:rPr lang="en-US" sz="1900" b="1" dirty="0"/>
              <a:t>Division</a:t>
            </a:r>
            <a:r>
              <a:rPr lang="en-US" sz="1900" dirty="0"/>
              <a:t> of a vector by a scalar is the same as multiplying the vector by the </a:t>
            </a:r>
            <a:r>
              <a:rPr lang="en-US" sz="1900" b="1" dirty="0"/>
              <a:t>inverse of the scalar</a:t>
            </a:r>
          </a:p>
        </p:txBody>
      </p:sp>
      <p:graphicFrame>
        <p:nvGraphicFramePr>
          <p:cNvPr id="38" name="Object 8"/>
          <p:cNvGraphicFramePr>
            <a:graphicFrameLocks noChangeAspect="1"/>
          </p:cNvGraphicFramePr>
          <p:nvPr/>
        </p:nvGraphicFramePr>
        <p:xfrm>
          <a:off x="6510730" y="5555100"/>
          <a:ext cx="1219200" cy="787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5" name="Equation" r:id="rId13" imgW="685800" imgH="444240" progId="Equation.3">
                  <p:embed/>
                </p:oleObj>
              </mc:Choice>
              <mc:Fallback>
                <p:oleObj name="Equation" r:id="rId13" imgW="685800" imgH="4442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0730" y="5555100"/>
                        <a:ext cx="1219200" cy="7877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/>
          <p:cNvSpPr/>
          <p:nvPr/>
        </p:nvSpPr>
        <p:spPr>
          <a:xfrm>
            <a:off x="6019800" y="2701970"/>
            <a:ext cx="5162862" cy="9906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019799" y="3692570"/>
            <a:ext cx="5162863" cy="12954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019800" y="4987970"/>
            <a:ext cx="5166360" cy="132288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ALJABAR VEKTOR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05000" y="1803810"/>
            <a:ext cx="80772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/>
              <a:t>Dot Product / </a:t>
            </a:r>
            <a:r>
              <a:rPr lang="en-US" sz="1900" b="1" dirty="0" err="1"/>
              <a:t>Perkalian</a:t>
            </a:r>
            <a:r>
              <a:rPr lang="en-US" sz="1900" b="1" dirty="0"/>
              <a:t> </a:t>
            </a:r>
            <a:r>
              <a:rPr lang="en-US" sz="1900" b="1" dirty="0" err="1"/>
              <a:t>Skalar</a:t>
            </a:r>
            <a:r>
              <a:rPr lang="en-US" sz="1900" b="1" dirty="0"/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905000" y="2241900"/>
            <a:ext cx="77724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 smtClean="0">
                <a:cs typeface="Times New Roman" pitchFamily="18" charset="0"/>
              </a:rPr>
              <a:t>Dot product </a:t>
            </a:r>
            <a:r>
              <a:rPr lang="en-US" sz="1900" dirty="0" err="1" smtClean="0">
                <a:cs typeface="Times New Roman" pitchFamily="18" charset="0"/>
              </a:rPr>
              <a:t>dari</a:t>
            </a:r>
            <a:r>
              <a:rPr lang="en-US" sz="1900" dirty="0" smtClean="0">
                <a:cs typeface="Times New Roman" pitchFamily="18" charset="0"/>
              </a:rPr>
              <a:t> </a:t>
            </a:r>
            <a:r>
              <a:rPr lang="en-US" sz="1900" dirty="0" err="1" smtClean="0">
                <a:cs typeface="Times New Roman" pitchFamily="18" charset="0"/>
              </a:rPr>
              <a:t>dua</a:t>
            </a:r>
            <a:r>
              <a:rPr lang="en-US" sz="1900" dirty="0" smtClean="0">
                <a:cs typeface="Times New Roman" pitchFamily="18" charset="0"/>
              </a:rPr>
              <a:t> </a:t>
            </a:r>
            <a:r>
              <a:rPr lang="en-US" sz="1900" dirty="0" err="1" smtClean="0">
                <a:cs typeface="Times New Roman" pitchFamily="18" charset="0"/>
              </a:rPr>
              <a:t>buah</a:t>
            </a:r>
            <a:r>
              <a:rPr lang="en-US" sz="1900" dirty="0" smtClean="0">
                <a:cs typeface="Times New Roman" pitchFamily="18" charset="0"/>
              </a:rPr>
              <a:t> </a:t>
            </a:r>
            <a:r>
              <a:rPr lang="en-US" sz="1900" dirty="0" err="1" smtClean="0">
                <a:cs typeface="Times New Roman" pitchFamily="18" charset="0"/>
              </a:rPr>
              <a:t>vektor</a:t>
            </a:r>
            <a:r>
              <a:rPr lang="en-US" sz="1900" dirty="0" smtClean="0">
                <a:cs typeface="Times New Roman" pitchFamily="18" charset="0"/>
              </a:rPr>
              <a:t> </a:t>
            </a:r>
            <a:r>
              <a:rPr lang="en-US" sz="1900" dirty="0" err="1" smtClean="0">
                <a:cs typeface="Times New Roman" pitchFamily="18" charset="0"/>
              </a:rPr>
              <a:t>didefinisikan</a:t>
            </a:r>
            <a:r>
              <a:rPr lang="en-US" sz="1900" dirty="0" smtClean="0">
                <a:cs typeface="Times New Roman" pitchFamily="18" charset="0"/>
              </a:rPr>
              <a:t> </a:t>
            </a:r>
            <a:r>
              <a:rPr lang="en-US" sz="1900" dirty="0" err="1" smtClean="0">
                <a:cs typeface="Times New Roman" pitchFamily="18" charset="0"/>
              </a:rPr>
              <a:t>sebagai</a:t>
            </a:r>
            <a:r>
              <a:rPr lang="en-US" sz="1900" dirty="0" smtClean="0">
                <a:cs typeface="Times New Roman" pitchFamily="18" charset="0"/>
              </a:rPr>
              <a:t> </a:t>
            </a:r>
            <a:r>
              <a:rPr lang="en-US" sz="1900" dirty="0" err="1" smtClean="0">
                <a:cs typeface="Times New Roman" pitchFamily="18" charset="0"/>
              </a:rPr>
              <a:t>berikut</a:t>
            </a:r>
            <a:r>
              <a:rPr lang="en-US" sz="1900" dirty="0" smtClean="0">
                <a:cs typeface="Times New Roman" pitchFamily="18" charset="0"/>
              </a:rPr>
              <a:t> :</a:t>
            </a:r>
            <a:endParaRPr lang="en-US" sz="1900" b="1" dirty="0"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5300" y="2716961"/>
            <a:ext cx="2819400" cy="110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Rectangle 29"/>
          <p:cNvSpPr/>
          <p:nvPr/>
        </p:nvSpPr>
        <p:spPr>
          <a:xfrm>
            <a:off x="1843789" y="3861210"/>
            <a:ext cx="8154649" cy="677108"/>
          </a:xfrm>
          <a:prstGeom prst="rect">
            <a:avLst/>
          </a:prstGeom>
          <a:solidFill>
            <a:srgbClr val="FFFF00">
              <a:alpha val="40000"/>
            </a:srgbClr>
          </a:solidFill>
          <a:ln cmpd="dbl">
            <a:solidFill>
              <a:srgbClr val="4CA62C"/>
            </a:solidFill>
          </a:ln>
        </p:spPr>
        <p:txBody>
          <a:bodyPr wrap="square">
            <a:spAutoFit/>
          </a:bodyPr>
          <a:lstStyle/>
          <a:p>
            <a:r>
              <a:rPr lang="en-US" sz="1900" b="1" dirty="0"/>
              <a:t>IMPORTANT NOTE</a:t>
            </a:r>
            <a:r>
              <a:rPr lang="en-US" sz="1900" dirty="0"/>
              <a:t>: </a:t>
            </a:r>
            <a:r>
              <a:rPr lang="en-US" sz="1900" dirty="0" smtClean="0"/>
              <a:t>Dot </a:t>
            </a:r>
            <a:r>
              <a:rPr lang="en-US" sz="1900" dirty="0"/>
              <a:t>product </a:t>
            </a:r>
            <a:r>
              <a:rPr lang="en-US" sz="1900" dirty="0" err="1" smtClean="0"/>
              <a:t>merupakan</a:t>
            </a:r>
            <a:r>
              <a:rPr lang="en-US" sz="1900" dirty="0" smtClean="0"/>
              <a:t> </a:t>
            </a:r>
            <a:r>
              <a:rPr lang="en-US" sz="1900" dirty="0" err="1" smtClean="0"/>
              <a:t>operasi</a:t>
            </a:r>
            <a:r>
              <a:rPr lang="en-US" sz="1900" dirty="0" smtClean="0"/>
              <a:t> yang </a:t>
            </a:r>
            <a:r>
              <a:rPr lang="en-US" sz="1900" dirty="0" err="1" smtClean="0"/>
              <a:t>melibatkan</a:t>
            </a:r>
            <a:r>
              <a:rPr lang="en-US" sz="1900" dirty="0" smtClean="0"/>
              <a:t> </a:t>
            </a:r>
            <a:r>
              <a:rPr lang="en-US" sz="1900" b="1" dirty="0" err="1" smtClean="0"/>
              <a:t>dua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vektor</a:t>
            </a:r>
            <a:r>
              <a:rPr lang="en-US" sz="1900" dirty="0" smtClean="0"/>
              <a:t>, </a:t>
            </a:r>
            <a:r>
              <a:rPr lang="en-US" sz="1900" dirty="0" err="1" smtClean="0"/>
              <a:t>tetapi</a:t>
            </a:r>
            <a:r>
              <a:rPr lang="en-US" sz="1900" dirty="0" smtClean="0"/>
              <a:t> </a:t>
            </a:r>
            <a:r>
              <a:rPr lang="en-US" sz="1900" dirty="0" err="1" smtClean="0"/>
              <a:t>hasilnya</a:t>
            </a:r>
            <a:r>
              <a:rPr lang="en-US" sz="1900" dirty="0" smtClean="0"/>
              <a:t> </a:t>
            </a:r>
            <a:r>
              <a:rPr lang="en-US" sz="1900" dirty="0" err="1" smtClean="0"/>
              <a:t>adalah</a:t>
            </a:r>
            <a:r>
              <a:rPr lang="en-US" sz="1900" dirty="0" smtClean="0"/>
              <a:t> </a:t>
            </a:r>
            <a:r>
              <a:rPr lang="en-US" sz="1900" b="1" dirty="0" err="1" smtClean="0"/>
              <a:t>skalar</a:t>
            </a:r>
            <a:endParaRPr lang="en-US" sz="1900" b="1" dirty="0"/>
          </a:p>
        </p:txBody>
      </p:sp>
      <p:sp>
        <p:nvSpPr>
          <p:cNvPr id="31" name="Rectangle 30"/>
          <p:cNvSpPr/>
          <p:nvPr/>
        </p:nvSpPr>
        <p:spPr>
          <a:xfrm>
            <a:off x="1828800" y="4674430"/>
            <a:ext cx="362073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dirty="0"/>
              <a:t>1. </a:t>
            </a:r>
            <a:r>
              <a:rPr lang="en-US" sz="1900" dirty="0" smtClean="0"/>
              <a:t>The </a:t>
            </a:r>
            <a:r>
              <a:rPr lang="en-US" sz="1900" dirty="0"/>
              <a:t>dot product is </a:t>
            </a:r>
            <a:r>
              <a:rPr lang="en-US" sz="1900" b="1" dirty="0"/>
              <a:t>commutative</a:t>
            </a:r>
          </a:p>
        </p:txBody>
      </p:sp>
      <p:graphicFrame>
        <p:nvGraphicFramePr>
          <p:cNvPr id="42" name="Object 3"/>
          <p:cNvGraphicFramePr>
            <a:graphicFrameLocks noChangeAspect="1"/>
          </p:cNvGraphicFramePr>
          <p:nvPr/>
        </p:nvGraphicFramePr>
        <p:xfrm>
          <a:off x="2209800" y="4980481"/>
          <a:ext cx="1490662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4" name="Equation" r:id="rId7" imgW="837836" imgH="203112" progId="Equation.3">
                  <p:embed/>
                </p:oleObj>
              </mc:Choice>
              <mc:Fallback>
                <p:oleObj name="Equation" r:id="rId7" imgW="837836" imgH="203112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4980481"/>
                        <a:ext cx="1490662" cy="360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42"/>
          <p:cNvSpPr/>
          <p:nvPr/>
        </p:nvSpPr>
        <p:spPr>
          <a:xfrm>
            <a:off x="1828801" y="5603820"/>
            <a:ext cx="481163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dirty="0"/>
              <a:t>2. The dot product is </a:t>
            </a:r>
            <a:r>
              <a:rPr lang="en-US" sz="1900" b="1" dirty="0"/>
              <a:t>distributive</a:t>
            </a:r>
            <a:r>
              <a:rPr lang="en-US" sz="1900" dirty="0"/>
              <a:t> with addition</a:t>
            </a:r>
          </a:p>
        </p:txBody>
      </p:sp>
      <p:graphicFrame>
        <p:nvGraphicFramePr>
          <p:cNvPr id="44" name="Object 4"/>
          <p:cNvGraphicFramePr>
            <a:graphicFrameLocks noChangeAspect="1"/>
          </p:cNvGraphicFramePr>
          <p:nvPr/>
        </p:nvGraphicFramePr>
        <p:xfrm>
          <a:off x="2184400" y="5911121"/>
          <a:ext cx="28448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5" name="Equation" r:id="rId9" imgW="1600200" imgH="241300" progId="Equation.3">
                  <p:embed/>
                </p:oleObj>
              </mc:Choice>
              <mc:Fallback>
                <p:oleObj name="Equation" r:id="rId9" imgW="1600200" imgH="2413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4400" y="5911121"/>
                        <a:ext cx="28448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1828800" y="4659440"/>
            <a:ext cx="4953000" cy="8382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843790" y="5587580"/>
            <a:ext cx="4953000" cy="75325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8619" name="Object 11"/>
          <p:cNvGraphicFramePr>
            <a:graphicFrameLocks noChangeAspect="1"/>
          </p:cNvGraphicFramePr>
          <p:nvPr/>
        </p:nvGraphicFramePr>
        <p:xfrm>
          <a:off x="2390020" y="2976615"/>
          <a:ext cx="2211387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6" name="Equation" r:id="rId11" imgW="1244520" imgH="253800" progId="Equation.3">
                  <p:embed/>
                </p:oleObj>
              </mc:Choice>
              <mc:Fallback>
                <p:oleObj name="Equation" r:id="rId11" imgW="1244520" imgH="2538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0020" y="2976615"/>
                        <a:ext cx="2211387" cy="449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Rectangle 61"/>
          <p:cNvSpPr/>
          <p:nvPr/>
        </p:nvSpPr>
        <p:spPr>
          <a:xfrm>
            <a:off x="2188564" y="2698230"/>
            <a:ext cx="2608288" cy="100434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ALJABAR VEKTOR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05000" y="1803810"/>
            <a:ext cx="80772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/>
              <a:t>Dot Product / </a:t>
            </a:r>
            <a:r>
              <a:rPr lang="en-US" sz="1900" b="1" dirty="0" err="1"/>
              <a:t>Perkalian</a:t>
            </a:r>
            <a:r>
              <a:rPr lang="en-US" sz="1900" b="1" dirty="0"/>
              <a:t> </a:t>
            </a:r>
            <a:r>
              <a:rPr lang="en-US" sz="1900" b="1" dirty="0" err="1"/>
              <a:t>Skalar</a:t>
            </a:r>
            <a:r>
              <a:rPr lang="en-US" sz="1900" b="1" dirty="0"/>
              <a:t>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959938" y="2472548"/>
            <a:ext cx="423514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dirty="0" smtClean="0"/>
              <a:t>3. </a:t>
            </a:r>
            <a:endParaRPr lang="en-US" sz="1900" b="1" dirty="0"/>
          </a:p>
        </p:txBody>
      </p:sp>
      <p:graphicFrame>
        <p:nvGraphicFramePr>
          <p:cNvPr id="62" name="Object 5"/>
          <p:cNvGraphicFramePr>
            <a:graphicFrameLocks noChangeAspect="1"/>
          </p:cNvGraphicFramePr>
          <p:nvPr/>
        </p:nvGraphicFramePr>
        <p:xfrm>
          <a:off x="2311020" y="2399670"/>
          <a:ext cx="273367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78" name="Equation" r:id="rId6" imgW="1536700" imgH="279400" progId="Equation.3">
                  <p:embed/>
                </p:oleObj>
              </mc:Choice>
              <mc:Fallback>
                <p:oleObj name="Equation" r:id="rId6" imgW="1536700" imgH="2794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1020" y="2399670"/>
                        <a:ext cx="2733675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11020" y="3382770"/>
            <a:ext cx="933450" cy="144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Rectangle 63"/>
          <p:cNvSpPr/>
          <p:nvPr/>
        </p:nvSpPr>
        <p:spPr>
          <a:xfrm>
            <a:off x="1974928" y="3394438"/>
            <a:ext cx="423514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dirty="0" smtClean="0"/>
              <a:t>4. </a:t>
            </a:r>
            <a:endParaRPr lang="en-US" sz="1900" b="1" dirty="0"/>
          </a:p>
        </p:txBody>
      </p:sp>
      <p:graphicFrame>
        <p:nvGraphicFramePr>
          <p:cNvPr id="65" name="Object 7"/>
          <p:cNvGraphicFramePr>
            <a:graphicFrameLocks noChangeAspect="1"/>
          </p:cNvGraphicFramePr>
          <p:nvPr/>
        </p:nvGraphicFramePr>
        <p:xfrm>
          <a:off x="3949940" y="3918278"/>
          <a:ext cx="1038225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79" name="Equation" r:id="rId9" imgW="583693" imgH="215713" progId="Equation.3">
                  <p:embed/>
                </p:oleObj>
              </mc:Choice>
              <mc:Fallback>
                <p:oleObj name="Equation" r:id="rId9" imgW="583693" imgH="215713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9940" y="3918278"/>
                        <a:ext cx="1038225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Rectangle 65"/>
          <p:cNvSpPr/>
          <p:nvPr/>
        </p:nvSpPr>
        <p:spPr>
          <a:xfrm>
            <a:off x="6248390" y="2325168"/>
            <a:ext cx="423514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dirty="0" smtClean="0"/>
              <a:t>5. </a:t>
            </a:r>
            <a:endParaRPr lang="en-US" sz="1900" b="1" dirty="0"/>
          </a:p>
        </p:txBody>
      </p:sp>
      <p:pic>
        <p:nvPicPr>
          <p:cNvPr id="67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21960" y="2328490"/>
            <a:ext cx="1752600" cy="7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8" name="Object 9"/>
          <p:cNvGraphicFramePr>
            <a:graphicFrameLocks noChangeAspect="1"/>
          </p:cNvGraphicFramePr>
          <p:nvPr/>
        </p:nvGraphicFramePr>
        <p:xfrm>
          <a:off x="6515483" y="3090490"/>
          <a:ext cx="2890837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80" name="Equation" r:id="rId12" imgW="1624895" imgH="304668" progId="Equation.3">
                  <p:embed/>
                </p:oleObj>
              </mc:Choice>
              <mc:Fallback>
                <p:oleObj name="Equation" r:id="rId12" imgW="1624895" imgH="304668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5483" y="3090490"/>
                        <a:ext cx="2890837" cy="541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Rectangle 68"/>
          <p:cNvSpPr/>
          <p:nvPr/>
        </p:nvSpPr>
        <p:spPr>
          <a:xfrm>
            <a:off x="6233400" y="4115238"/>
            <a:ext cx="36901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dirty="0" smtClean="0"/>
              <a:t>6.</a:t>
            </a:r>
            <a:endParaRPr lang="en-US" sz="1900" b="1" dirty="0"/>
          </a:p>
        </p:txBody>
      </p:sp>
      <p:pic>
        <p:nvPicPr>
          <p:cNvPr id="70" name="Picture 1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750560" y="4255970"/>
            <a:ext cx="2214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1" name="Object 11"/>
          <p:cNvGraphicFramePr>
            <a:graphicFrameLocks noChangeAspect="1"/>
          </p:cNvGraphicFramePr>
          <p:nvPr/>
        </p:nvGraphicFramePr>
        <p:xfrm>
          <a:off x="6487400" y="4781432"/>
          <a:ext cx="3297238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81" name="Equation" r:id="rId15" imgW="1854200" imgH="304800" progId="Equation.3">
                  <p:embed/>
                </p:oleObj>
              </mc:Choice>
              <mc:Fallback>
                <p:oleObj name="Equation" r:id="rId15" imgW="1854200" imgH="3048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7400" y="4781432"/>
                        <a:ext cx="3297238" cy="541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Rectangle 73"/>
          <p:cNvSpPr/>
          <p:nvPr/>
        </p:nvSpPr>
        <p:spPr>
          <a:xfrm>
            <a:off x="1930020" y="2323470"/>
            <a:ext cx="3657600" cy="6096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930020" y="3382770"/>
            <a:ext cx="3657600" cy="15240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6217160" y="2328490"/>
            <a:ext cx="3657600" cy="12954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6217160" y="4103570"/>
            <a:ext cx="3657600" cy="13716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ALJABAR VEKTOR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28800" y="1799238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/>
              <a:t>Cross Product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8190" y="2925571"/>
            <a:ext cx="2667000" cy="117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20"/>
          <p:cNvSpPr/>
          <p:nvPr/>
        </p:nvSpPr>
        <p:spPr>
          <a:xfrm>
            <a:off x="1752600" y="5180330"/>
            <a:ext cx="4800600" cy="969496"/>
          </a:xfrm>
          <a:prstGeom prst="rect">
            <a:avLst/>
          </a:prstGeom>
          <a:solidFill>
            <a:srgbClr val="FFFF00">
              <a:alpha val="56000"/>
            </a:srgbClr>
          </a:solidFill>
          <a:ln>
            <a:solidFill>
              <a:srgbClr val="4CA62C"/>
            </a:solidFill>
          </a:ln>
        </p:spPr>
        <p:txBody>
          <a:bodyPr wrap="square">
            <a:spAutoFit/>
          </a:bodyPr>
          <a:lstStyle/>
          <a:p>
            <a:r>
              <a:rPr lang="en-US" sz="1900" b="1" dirty="0"/>
              <a:t>IMPORTANT NOTE</a:t>
            </a:r>
            <a:r>
              <a:rPr lang="en-US" sz="1900" dirty="0"/>
              <a:t>: </a:t>
            </a:r>
            <a:r>
              <a:rPr lang="en-US" sz="1900" dirty="0" smtClean="0"/>
              <a:t>Cross product </a:t>
            </a:r>
            <a:r>
              <a:rPr lang="en-US" sz="1900" dirty="0" err="1" smtClean="0"/>
              <a:t>merupakan</a:t>
            </a:r>
            <a:r>
              <a:rPr lang="en-US" sz="1900" dirty="0" smtClean="0"/>
              <a:t> </a:t>
            </a:r>
            <a:r>
              <a:rPr lang="en-US" sz="1900" dirty="0" err="1" smtClean="0"/>
              <a:t>sebuah</a:t>
            </a:r>
            <a:r>
              <a:rPr lang="en-US" sz="1900" dirty="0" smtClean="0"/>
              <a:t> </a:t>
            </a:r>
            <a:r>
              <a:rPr lang="en-US" sz="1900" dirty="0" err="1" smtClean="0"/>
              <a:t>operasi</a:t>
            </a:r>
            <a:r>
              <a:rPr lang="en-US" sz="1900" dirty="0" smtClean="0"/>
              <a:t> yang </a:t>
            </a:r>
            <a:r>
              <a:rPr lang="en-US" sz="1900" dirty="0" err="1" smtClean="0"/>
              <a:t>melibatkan</a:t>
            </a:r>
            <a:r>
              <a:rPr lang="en-US" sz="1900" dirty="0" smtClean="0"/>
              <a:t> </a:t>
            </a:r>
            <a:r>
              <a:rPr lang="en-US" sz="1900" b="1" dirty="0" err="1" smtClean="0"/>
              <a:t>dua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vektor</a:t>
            </a:r>
            <a:r>
              <a:rPr lang="en-US" sz="1900" dirty="0" smtClean="0"/>
              <a:t>, </a:t>
            </a:r>
            <a:r>
              <a:rPr lang="en-US" sz="1900" dirty="0" err="1" smtClean="0"/>
              <a:t>dan</a:t>
            </a:r>
            <a:r>
              <a:rPr lang="en-US" sz="1900" dirty="0" smtClean="0"/>
              <a:t> </a:t>
            </a:r>
            <a:r>
              <a:rPr lang="en-US" sz="1900" dirty="0" err="1" smtClean="0"/>
              <a:t>hasilnya</a:t>
            </a:r>
            <a:r>
              <a:rPr lang="en-US" sz="1900" dirty="0" smtClean="0"/>
              <a:t> </a:t>
            </a:r>
            <a:r>
              <a:rPr lang="en-US" sz="1900" dirty="0" err="1" smtClean="0"/>
              <a:t>juga</a:t>
            </a:r>
            <a:r>
              <a:rPr lang="en-US" sz="1900" dirty="0" smtClean="0"/>
              <a:t> </a:t>
            </a:r>
            <a:r>
              <a:rPr lang="en-US" sz="1900" dirty="0" err="1" smtClean="0"/>
              <a:t>berupa</a:t>
            </a:r>
            <a:r>
              <a:rPr lang="en-US" sz="1900" dirty="0" smtClean="0"/>
              <a:t> </a:t>
            </a:r>
            <a:r>
              <a:rPr lang="en-US" sz="1900" b="1" dirty="0" err="1" smtClean="0"/>
              <a:t>vektor</a:t>
            </a:r>
            <a:endParaRPr lang="en-US" sz="1900" b="1" dirty="0"/>
          </a:p>
        </p:txBody>
      </p:sp>
      <p:pic>
        <p:nvPicPr>
          <p:cNvPr id="22" name="Picture 21" descr="05.eps"/>
          <p:cNvPicPr>
            <a:picLocks noChangeAspect="1"/>
          </p:cNvPicPr>
          <p:nvPr/>
        </p:nvPicPr>
        <p:blipFill>
          <a:blip r:embed="rId7"/>
          <a:srcRect r="49473"/>
          <a:stretch>
            <a:fillRect/>
          </a:stretch>
        </p:blipFill>
        <p:spPr>
          <a:xfrm>
            <a:off x="11035200" y="4317181"/>
            <a:ext cx="914400" cy="1322793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38188" y="2520899"/>
            <a:ext cx="1884245" cy="1516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12" descr="18"/>
          <p:cNvPicPr>
            <a:picLocks noChangeAspect="1" noChangeArrowheads="1"/>
          </p:cNvPicPr>
          <p:nvPr/>
        </p:nvPicPr>
        <p:blipFill>
          <a:blip r:embed="rId9"/>
          <a:srcRect l="3012" t="8416" r="50723" b="10795"/>
          <a:stretch>
            <a:fillRect/>
          </a:stretch>
        </p:blipFill>
        <p:spPr bwMode="auto">
          <a:xfrm>
            <a:off x="7628762" y="4214707"/>
            <a:ext cx="2067910" cy="1874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Cloud Callout 50"/>
          <p:cNvSpPr/>
          <p:nvPr/>
        </p:nvSpPr>
        <p:spPr>
          <a:xfrm>
            <a:off x="9713625" y="2908092"/>
            <a:ext cx="2248525" cy="1289154"/>
          </a:xfrm>
          <a:prstGeom prst="cloudCallout">
            <a:avLst>
              <a:gd name="adj1" fmla="val 10151"/>
              <a:gd name="adj2" fmla="val 74441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9923489" y="3005356"/>
            <a:ext cx="202611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 err="1"/>
              <a:t>Bagaimana</a:t>
            </a:r>
            <a:r>
              <a:rPr lang="en-US" sz="1900" dirty="0"/>
              <a:t> </a:t>
            </a:r>
            <a:r>
              <a:rPr lang="en-US" sz="1900" dirty="0" err="1"/>
              <a:t>menentukan</a:t>
            </a:r>
            <a:r>
              <a:rPr lang="en-US" sz="1900" dirty="0"/>
              <a:t> </a:t>
            </a:r>
            <a:r>
              <a:rPr lang="en-US" sz="1900" dirty="0" err="1"/>
              <a:t>arah</a:t>
            </a:r>
            <a:r>
              <a:rPr lang="en-US" sz="1900" dirty="0"/>
              <a:t> vector A x B </a:t>
            </a:r>
            <a:r>
              <a:rPr lang="en-US" sz="1900" dirty="0" smtClean="0"/>
              <a:t>?</a:t>
            </a:r>
            <a:endParaRPr lang="en-US" sz="1900" dirty="0"/>
          </a:p>
        </p:txBody>
      </p:sp>
      <p:sp>
        <p:nvSpPr>
          <p:cNvPr id="54" name="Rectangle 53"/>
          <p:cNvSpPr/>
          <p:nvPr/>
        </p:nvSpPr>
        <p:spPr>
          <a:xfrm>
            <a:off x="1736360" y="2244770"/>
            <a:ext cx="48006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 err="1" smtClean="0"/>
              <a:t>Perkalian</a:t>
            </a:r>
            <a:r>
              <a:rPr lang="en-US" sz="1900" dirty="0" smtClean="0"/>
              <a:t> </a:t>
            </a:r>
            <a:r>
              <a:rPr lang="en-US" sz="1900" b="1" dirty="0" err="1" smtClean="0"/>
              <a:t>skalar</a:t>
            </a:r>
            <a:r>
              <a:rPr lang="en-US" sz="1900" dirty="0" smtClean="0"/>
              <a:t> </a:t>
            </a:r>
            <a:r>
              <a:rPr lang="en-US" sz="1900" dirty="0" err="1" smtClean="0"/>
              <a:t>dan</a:t>
            </a:r>
            <a:r>
              <a:rPr lang="en-US" sz="1900" dirty="0" smtClean="0"/>
              <a:t> </a:t>
            </a:r>
            <a:r>
              <a:rPr lang="en-US" sz="1900" b="1" dirty="0" err="1" smtClean="0"/>
              <a:t>vektor</a:t>
            </a:r>
            <a:r>
              <a:rPr lang="en-US" sz="1900" dirty="0" smtClean="0"/>
              <a:t> </a:t>
            </a:r>
            <a:r>
              <a:rPr lang="en-US" sz="1900" dirty="0" err="1" smtClean="0"/>
              <a:t>adalah</a:t>
            </a:r>
            <a:r>
              <a:rPr lang="en-US" sz="1900" dirty="0" smtClean="0"/>
              <a:t> </a:t>
            </a:r>
            <a:r>
              <a:rPr lang="en-US" sz="1900" b="1" dirty="0" err="1" smtClean="0"/>
              <a:t>vektor</a:t>
            </a:r>
            <a:r>
              <a:rPr lang="en-US" sz="1900" b="1" dirty="0" smtClean="0"/>
              <a:t>!</a:t>
            </a:r>
            <a:endParaRPr lang="en-US" sz="1900" b="1" dirty="0"/>
          </a:p>
        </p:txBody>
      </p:sp>
      <p:graphicFrame>
        <p:nvGraphicFramePr>
          <p:cNvPr id="70667" name="Object 11"/>
          <p:cNvGraphicFramePr>
            <a:graphicFrameLocks noChangeAspect="1"/>
          </p:cNvGraphicFramePr>
          <p:nvPr/>
        </p:nvGraphicFramePr>
        <p:xfrm>
          <a:off x="2803143" y="4349633"/>
          <a:ext cx="2436813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6" name="Equation" r:id="rId10" imgW="1371600" imgH="330120" progId="Equation.3">
                  <p:embed/>
                </p:oleObj>
              </mc:Choice>
              <mc:Fallback>
                <p:oleObj name="Equation" r:id="rId10" imgW="1371600" imgH="33012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3143" y="4349633"/>
                        <a:ext cx="2436813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13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ALJABAR VEKTOR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28800" y="1799238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/>
              <a:t>Cross Product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61268" y="2395920"/>
            <a:ext cx="423514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dirty="0"/>
              <a:t>1. </a:t>
            </a:r>
            <a:endParaRPr lang="en-US" sz="1900" b="1" dirty="0"/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48510" y="2349701"/>
            <a:ext cx="838200" cy="81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2" name="Object 5"/>
          <p:cNvGraphicFramePr>
            <a:graphicFrameLocks noChangeAspect="1"/>
          </p:cNvGraphicFramePr>
          <p:nvPr/>
        </p:nvGraphicFramePr>
        <p:xfrm>
          <a:off x="2289801" y="3228962"/>
          <a:ext cx="3214687" cy="492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3" name="Equation" r:id="rId7" imgW="1981200" imgH="304800" progId="Equation.3">
                  <p:embed/>
                </p:oleObj>
              </mc:Choice>
              <mc:Fallback>
                <p:oleObj name="Equation" r:id="rId7" imgW="1981200" imgH="3048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9801" y="3228962"/>
                        <a:ext cx="3214687" cy="4923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32270" y="3946151"/>
            <a:ext cx="1066800" cy="59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Rectangle 33"/>
          <p:cNvSpPr/>
          <p:nvPr/>
        </p:nvSpPr>
        <p:spPr>
          <a:xfrm>
            <a:off x="1832600" y="3976130"/>
            <a:ext cx="36901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dirty="0" smtClean="0"/>
              <a:t>2.</a:t>
            </a:r>
            <a:endParaRPr lang="en-US" sz="1900" b="1" dirty="0"/>
          </a:p>
        </p:txBody>
      </p:sp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56270" y="4098551"/>
            <a:ext cx="1447800" cy="24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6" name="Object 8"/>
          <p:cNvGraphicFramePr>
            <a:graphicFrameLocks noChangeAspect="1"/>
          </p:cNvGraphicFramePr>
          <p:nvPr/>
        </p:nvGraphicFramePr>
        <p:xfrm>
          <a:off x="2137400" y="4615422"/>
          <a:ext cx="3429000" cy="397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4" name="Equation" r:id="rId11" imgW="2616200" imgH="304800" progId="Equation.3">
                  <p:embed/>
                </p:oleObj>
              </mc:Choice>
              <mc:Fallback>
                <p:oleObj name="Equation" r:id="rId11" imgW="2616200" imgH="3048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7400" y="4615422"/>
                        <a:ext cx="3429000" cy="3975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6"/>
          <p:cNvSpPr/>
          <p:nvPr/>
        </p:nvSpPr>
        <p:spPr>
          <a:xfrm>
            <a:off x="6014809" y="2400439"/>
            <a:ext cx="428343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/>
              <a:t>3. </a:t>
            </a:r>
            <a:r>
              <a:rPr lang="en-US" sz="1900" dirty="0" smtClean="0"/>
              <a:t>The </a:t>
            </a:r>
            <a:r>
              <a:rPr lang="en-US" sz="1900" dirty="0"/>
              <a:t>cross product is</a:t>
            </a:r>
            <a:r>
              <a:rPr lang="en-US" sz="1900" b="1" dirty="0"/>
              <a:t> not commutative</a:t>
            </a:r>
          </a:p>
        </p:txBody>
      </p:sp>
      <p:graphicFrame>
        <p:nvGraphicFramePr>
          <p:cNvPr id="38" name="Object 9"/>
          <p:cNvGraphicFramePr>
            <a:graphicFrameLocks noChangeAspect="1"/>
          </p:cNvGraphicFramePr>
          <p:nvPr/>
        </p:nvGraphicFramePr>
        <p:xfrm>
          <a:off x="6395811" y="2818170"/>
          <a:ext cx="1381125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5" name="Equation" r:id="rId13" imgW="850531" imgH="203112" progId="Equation.3">
                  <p:embed/>
                </p:oleObj>
              </mc:Choice>
              <mc:Fallback>
                <p:oleObj name="Equation" r:id="rId13" imgW="850531" imgH="203112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5811" y="2818170"/>
                        <a:ext cx="1381125" cy="328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/>
          <p:cNvSpPr/>
          <p:nvPr/>
        </p:nvSpPr>
        <p:spPr>
          <a:xfrm>
            <a:off x="6063140" y="3424020"/>
            <a:ext cx="440107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dirty="0"/>
              <a:t>4. The cross product is also </a:t>
            </a:r>
            <a:r>
              <a:rPr lang="en-US" sz="1900" b="1" dirty="0"/>
              <a:t>not associative</a:t>
            </a:r>
          </a:p>
        </p:txBody>
      </p:sp>
      <p:graphicFrame>
        <p:nvGraphicFramePr>
          <p:cNvPr id="40" name="Object 10"/>
          <p:cNvGraphicFramePr>
            <a:graphicFrameLocks noChangeAspect="1"/>
          </p:cNvGraphicFramePr>
          <p:nvPr/>
        </p:nvGraphicFramePr>
        <p:xfrm>
          <a:off x="6440781" y="3871696"/>
          <a:ext cx="2351087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6" name="Equation" r:id="rId15" imgW="1447800" imgH="241300" progId="Equation.3">
                  <p:embed/>
                </p:oleObj>
              </mc:Choice>
              <mc:Fallback>
                <p:oleObj name="Equation" r:id="rId15" imgW="1447800" imgH="2413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0781" y="3871696"/>
                        <a:ext cx="2351087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0"/>
          <p:cNvSpPr/>
          <p:nvPr/>
        </p:nvSpPr>
        <p:spPr>
          <a:xfrm>
            <a:off x="6051178" y="4532040"/>
            <a:ext cx="360066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dirty="0" smtClean="0"/>
              <a:t>5. The </a:t>
            </a:r>
            <a:r>
              <a:rPr lang="en-US" sz="1900" dirty="0"/>
              <a:t>cross product is </a:t>
            </a:r>
            <a:r>
              <a:rPr lang="en-US" sz="1900" b="1" dirty="0"/>
              <a:t>distributive</a:t>
            </a:r>
          </a:p>
        </p:txBody>
      </p:sp>
      <p:graphicFrame>
        <p:nvGraphicFramePr>
          <p:cNvPr id="42" name="Object 11"/>
          <p:cNvGraphicFramePr>
            <a:graphicFrameLocks noChangeAspect="1"/>
          </p:cNvGraphicFramePr>
          <p:nvPr/>
        </p:nvGraphicFramePr>
        <p:xfrm>
          <a:off x="6404998" y="4853081"/>
          <a:ext cx="2887662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7" name="Equation" r:id="rId17" imgW="1778000" imgH="241300" progId="Equation.3">
                  <p:embed/>
                </p:oleObj>
              </mc:Choice>
              <mc:Fallback>
                <p:oleObj name="Equation" r:id="rId17" imgW="1778000" imgH="2413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4998" y="4853081"/>
                        <a:ext cx="2887662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42"/>
          <p:cNvSpPr/>
          <p:nvPr/>
        </p:nvSpPr>
        <p:spPr>
          <a:xfrm>
            <a:off x="1832600" y="2349700"/>
            <a:ext cx="3810000" cy="13716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832600" y="3946150"/>
            <a:ext cx="3810000" cy="11430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014810" y="2360970"/>
            <a:ext cx="4373374" cy="8382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014810" y="3424020"/>
            <a:ext cx="4403354" cy="9144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014809" y="4548280"/>
            <a:ext cx="4418345" cy="7620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ALJABAR VEKTOR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28800" y="1799238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Triple </a:t>
            </a:r>
            <a:r>
              <a:rPr lang="en-US" sz="1900" b="1" dirty="0"/>
              <a:t>Product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42540" y="2259761"/>
            <a:ext cx="4419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 smtClean="0"/>
              <a:t>Triple </a:t>
            </a:r>
            <a:r>
              <a:rPr lang="en-US" sz="1900" dirty="0"/>
              <a:t>product </a:t>
            </a:r>
            <a:r>
              <a:rPr lang="en-US" sz="1900" dirty="0" err="1" smtClean="0"/>
              <a:t>adalah</a:t>
            </a:r>
            <a:r>
              <a:rPr lang="en-US" sz="1900" dirty="0" smtClean="0"/>
              <a:t> </a:t>
            </a:r>
            <a:r>
              <a:rPr lang="en-US" sz="1900" dirty="0" err="1" smtClean="0"/>
              <a:t>penyederhanaan</a:t>
            </a:r>
            <a:r>
              <a:rPr lang="en-US" sz="1900" dirty="0" smtClean="0"/>
              <a:t> </a:t>
            </a:r>
            <a:r>
              <a:rPr lang="en-US" sz="1900" dirty="0" err="1" smtClean="0"/>
              <a:t>dari</a:t>
            </a:r>
            <a:r>
              <a:rPr lang="en-US" sz="1900" dirty="0" smtClean="0"/>
              <a:t> </a:t>
            </a:r>
            <a:r>
              <a:rPr lang="en-US" sz="1900" dirty="0" err="1" smtClean="0"/>
              <a:t>kombinasi</a:t>
            </a:r>
            <a:r>
              <a:rPr lang="en-US" sz="1900" dirty="0" smtClean="0"/>
              <a:t> </a:t>
            </a:r>
            <a:r>
              <a:rPr lang="en-US" sz="1900" b="1" dirty="0" smtClean="0"/>
              <a:t>dot</a:t>
            </a:r>
            <a:r>
              <a:rPr lang="en-US" sz="1900" dirty="0" smtClean="0"/>
              <a:t> </a:t>
            </a:r>
            <a:r>
              <a:rPr lang="en-US" sz="1900" dirty="0" err="1" smtClean="0"/>
              <a:t>dan</a:t>
            </a:r>
            <a:r>
              <a:rPr lang="en-US" sz="1900" dirty="0" smtClean="0"/>
              <a:t> </a:t>
            </a:r>
            <a:r>
              <a:rPr lang="en-US" sz="1900" b="1" dirty="0"/>
              <a:t>cross products.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42540" y="4011111"/>
            <a:ext cx="4724400" cy="677108"/>
          </a:xfrm>
          <a:prstGeom prst="rect">
            <a:avLst/>
          </a:prstGeom>
          <a:solidFill>
            <a:srgbClr val="FFFF00">
              <a:alpha val="56000"/>
            </a:srgbClr>
          </a:solidFill>
          <a:ln>
            <a:solidFill>
              <a:srgbClr val="4CA62C"/>
            </a:solidFill>
          </a:ln>
        </p:spPr>
        <p:txBody>
          <a:bodyPr wrap="square">
            <a:spAutoFit/>
          </a:bodyPr>
          <a:lstStyle/>
          <a:p>
            <a:r>
              <a:rPr lang="en-US" sz="1900" b="1" dirty="0"/>
              <a:t>IMPORTANT NOTE</a:t>
            </a:r>
            <a:r>
              <a:rPr lang="en-US" sz="1900" dirty="0"/>
              <a:t>: </a:t>
            </a:r>
            <a:r>
              <a:rPr lang="en-US" sz="1900" dirty="0" smtClean="0"/>
              <a:t>Triple </a:t>
            </a:r>
            <a:r>
              <a:rPr lang="en-US" sz="1900" dirty="0"/>
              <a:t>product  </a:t>
            </a:r>
          </a:p>
          <a:p>
            <a:r>
              <a:rPr lang="en-US" sz="1900" dirty="0" err="1" smtClean="0"/>
              <a:t>menghasilkan</a:t>
            </a:r>
            <a:r>
              <a:rPr lang="en-US" sz="1900" dirty="0" smtClean="0"/>
              <a:t> </a:t>
            </a:r>
            <a:r>
              <a:rPr lang="en-US" sz="1900" dirty="0" err="1" smtClean="0"/>
              <a:t>nilai</a:t>
            </a:r>
            <a:r>
              <a:rPr lang="en-US" sz="1900" dirty="0" smtClean="0"/>
              <a:t> </a:t>
            </a:r>
            <a:r>
              <a:rPr lang="en-US" sz="1900" b="1" dirty="0" err="1" smtClean="0"/>
              <a:t>skalar</a:t>
            </a:r>
            <a:endParaRPr lang="en-US" sz="1900" b="1" dirty="0"/>
          </a:p>
        </p:txBody>
      </p:sp>
      <p:sp>
        <p:nvSpPr>
          <p:cNvPr id="18" name="Rectangle 17"/>
          <p:cNvSpPr/>
          <p:nvPr/>
        </p:nvSpPr>
        <p:spPr>
          <a:xfrm>
            <a:off x="6719340" y="2259760"/>
            <a:ext cx="3810000" cy="38862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Object 8"/>
          <p:cNvGraphicFramePr>
            <a:graphicFrameLocks noChangeAspect="1"/>
          </p:cNvGraphicFramePr>
          <p:nvPr/>
        </p:nvGraphicFramePr>
        <p:xfrm>
          <a:off x="2071140" y="3126690"/>
          <a:ext cx="344448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4" name="Equation" r:id="rId6" imgW="1358640" imgH="241200" progId="Equation.3">
                  <p:embed/>
                </p:oleObj>
              </mc:Choice>
              <mc:Fallback>
                <p:oleObj name="Equation" r:id="rId6" imgW="135864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140" y="3126690"/>
                        <a:ext cx="3444488" cy="6096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9"/>
          <p:cNvGraphicFramePr>
            <a:graphicFrameLocks noChangeAspect="1"/>
          </p:cNvGraphicFramePr>
          <p:nvPr/>
        </p:nvGraphicFramePr>
        <p:xfrm>
          <a:off x="5291531" y="4011110"/>
          <a:ext cx="915987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5" name="Equation" r:id="rId8" imgW="583693" imgH="215713" progId="Equation.3">
                  <p:embed/>
                </p:oleObj>
              </mc:Choice>
              <mc:Fallback>
                <p:oleObj name="Equation" r:id="rId8" imgW="583693" imgH="215713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1531" y="4011110"/>
                        <a:ext cx="915987" cy="33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6795541" y="2335960"/>
            <a:ext cx="2080441" cy="384721"/>
          </a:xfrm>
          <a:prstGeom prst="rect">
            <a:avLst/>
          </a:prstGeom>
          <a:solidFill>
            <a:schemeClr val="accent2">
              <a:alpha val="57000"/>
            </a:schemeClr>
          </a:solidFill>
        </p:spPr>
        <p:txBody>
          <a:bodyPr wrap="none">
            <a:spAutoFit/>
          </a:bodyPr>
          <a:lstStyle/>
          <a:p>
            <a:r>
              <a:rPr lang="en-US" sz="1900" dirty="0"/>
              <a:t>The Cyclic Property</a:t>
            </a:r>
          </a:p>
        </p:txBody>
      </p:sp>
      <p:graphicFrame>
        <p:nvGraphicFramePr>
          <p:cNvPr id="26" name="Object 10"/>
          <p:cNvGraphicFramePr>
            <a:graphicFrameLocks noChangeAspect="1"/>
          </p:cNvGraphicFramePr>
          <p:nvPr/>
        </p:nvGraphicFramePr>
        <p:xfrm>
          <a:off x="6869149" y="2869360"/>
          <a:ext cx="35145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6" name="Equation" r:id="rId10" imgW="1981200" imgH="215900" progId="Equation.3">
                  <p:embed/>
                </p:oleObj>
              </mc:Choice>
              <mc:Fallback>
                <p:oleObj name="Equation" r:id="rId10" imgW="1981200" imgH="2159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9149" y="2869360"/>
                        <a:ext cx="351452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6720840" y="3333764"/>
            <a:ext cx="379476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 err="1" smtClean="0"/>
              <a:t>Aturan</a:t>
            </a:r>
            <a:r>
              <a:rPr lang="en-US" sz="1900" dirty="0" smtClean="0"/>
              <a:t> </a:t>
            </a:r>
            <a:r>
              <a:rPr lang="en-US" sz="1900" dirty="0" err="1" smtClean="0"/>
              <a:t>perputaran</a:t>
            </a:r>
            <a:r>
              <a:rPr lang="en-US" sz="1900" dirty="0" smtClean="0"/>
              <a:t> </a:t>
            </a:r>
            <a:r>
              <a:rPr lang="en-US" sz="1900" dirty="0" err="1" smtClean="0"/>
              <a:t>menunjukkan</a:t>
            </a:r>
            <a:r>
              <a:rPr lang="en-US" sz="1900" dirty="0" smtClean="0"/>
              <a:t> </a:t>
            </a:r>
            <a:r>
              <a:rPr lang="en-US" sz="1900" dirty="0" err="1" smtClean="0"/>
              <a:t>bahwa</a:t>
            </a:r>
            <a:r>
              <a:rPr lang="en-US" sz="1900" dirty="0" smtClean="0"/>
              <a:t> triple product </a:t>
            </a:r>
            <a:r>
              <a:rPr lang="en-US" sz="1900" dirty="0" err="1" smtClean="0"/>
              <a:t>invarian</a:t>
            </a:r>
            <a:r>
              <a:rPr lang="en-US" sz="1900" dirty="0" smtClean="0"/>
              <a:t> </a:t>
            </a:r>
            <a:r>
              <a:rPr lang="en-US" sz="1900" dirty="0" err="1" smtClean="0"/>
              <a:t>terhadap</a:t>
            </a:r>
            <a:r>
              <a:rPr lang="en-US" sz="1900" dirty="0" smtClean="0"/>
              <a:t> </a:t>
            </a:r>
            <a:r>
              <a:rPr lang="en-US" sz="1900" dirty="0" err="1" smtClean="0"/>
              <a:t>pergeseran</a:t>
            </a:r>
            <a:r>
              <a:rPr lang="en-US" sz="1900" dirty="0" smtClean="0"/>
              <a:t> </a:t>
            </a:r>
            <a:r>
              <a:rPr lang="en-US" sz="1900" dirty="0" err="1" smtClean="0"/>
              <a:t>urutan</a:t>
            </a:r>
            <a:r>
              <a:rPr lang="en-US" sz="1900" dirty="0" smtClean="0"/>
              <a:t> </a:t>
            </a:r>
            <a:r>
              <a:rPr lang="en-US" sz="1900" dirty="0" err="1" smtClean="0"/>
              <a:t>vektor</a:t>
            </a:r>
            <a:endParaRPr lang="en-US" sz="1900" dirty="0"/>
          </a:p>
        </p:txBody>
      </p:sp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481340" y="4269226"/>
            <a:ext cx="1752600" cy="181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8" descr="fce 1 (1).eps"/>
          <p:cNvPicPr>
            <a:picLocks noChangeAspect="1"/>
          </p:cNvPicPr>
          <p:nvPr/>
        </p:nvPicPr>
        <p:blipFill>
          <a:blip r:embed="rId13"/>
          <a:srcRect l="76351" t="69255" r="12242" b="15942"/>
          <a:stretch>
            <a:fillRect/>
          </a:stretch>
        </p:blipFill>
        <p:spPr>
          <a:xfrm>
            <a:off x="9614940" y="5307761"/>
            <a:ext cx="1143000" cy="110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ALJABAR VEKTOR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563930" y="2047400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900" b="1" dirty="0" smtClean="0"/>
              <a:t>Ayo </a:t>
            </a:r>
            <a:r>
              <a:rPr lang="en-US" sz="1900" b="1" dirty="0" err="1" smtClean="0"/>
              <a:t>uji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kemampuan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aljabar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vektor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Anda</a:t>
            </a:r>
            <a:r>
              <a:rPr lang="en-US" sz="1900" b="1" dirty="0" smtClean="0"/>
              <a:t>!</a:t>
            </a:r>
          </a:p>
          <a:p>
            <a:r>
              <a:rPr lang="en-US" sz="1900" b="1" dirty="0" err="1" smtClean="0"/>
              <a:t>Evaluasi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ekspresi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persamaan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di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bawah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ini</a:t>
            </a:r>
            <a:r>
              <a:rPr lang="en-US" sz="1900" b="1" dirty="0" smtClean="0"/>
              <a:t>, </a:t>
            </a:r>
            <a:r>
              <a:rPr lang="en-US" sz="1900" b="1" dirty="0" err="1" smtClean="0"/>
              <a:t>dan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tentukan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apakah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hasilnya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skalar</a:t>
            </a:r>
            <a:r>
              <a:rPr lang="en-US" sz="1900" b="1" dirty="0" smtClean="0"/>
              <a:t> (S), </a:t>
            </a:r>
            <a:r>
              <a:rPr lang="en-US" sz="1900" b="1" dirty="0" err="1" smtClean="0"/>
              <a:t>vektor</a:t>
            </a:r>
            <a:r>
              <a:rPr lang="en-US" sz="1900" b="1" dirty="0" smtClean="0"/>
              <a:t> (V), </a:t>
            </a:r>
            <a:r>
              <a:rPr lang="en-US" sz="1900" b="1" dirty="0" err="1" smtClean="0"/>
              <a:t>atau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tidak</a:t>
            </a:r>
            <a:r>
              <a:rPr lang="en-US" sz="1900" b="1" dirty="0" smtClean="0"/>
              <a:t> (N)!</a:t>
            </a:r>
            <a:endParaRPr lang="en-US" sz="1900" b="1" dirty="0"/>
          </a:p>
        </p:txBody>
      </p:sp>
      <p:sp>
        <p:nvSpPr>
          <p:cNvPr id="21" name="Rectangular Callout 20"/>
          <p:cNvSpPr/>
          <p:nvPr/>
        </p:nvSpPr>
        <p:spPr>
          <a:xfrm>
            <a:off x="3411530" y="1971200"/>
            <a:ext cx="4724400" cy="1371600"/>
          </a:xfrm>
          <a:prstGeom prst="wedgeRectCallout">
            <a:avLst>
              <a:gd name="adj1" fmla="val -74564"/>
              <a:gd name="adj2" fmla="val -2804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disney_cartoon_clip_art_collection_0.eps"/>
          <p:cNvPicPr>
            <a:picLocks noChangeAspect="1"/>
          </p:cNvPicPr>
          <p:nvPr/>
        </p:nvPicPr>
        <p:blipFill>
          <a:blip r:embed="rId5"/>
          <a:srcRect l="29683" t="833" r="63596" b="91111"/>
          <a:stretch>
            <a:fillRect/>
          </a:stretch>
        </p:blipFill>
        <p:spPr>
          <a:xfrm>
            <a:off x="58730" y="1666400"/>
            <a:ext cx="2286000" cy="27622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96122" y="4531548"/>
            <a:ext cx="3416508" cy="1554272"/>
          </a:xfrm>
          <a:prstGeom prst="rect">
            <a:avLst/>
          </a:prstGeom>
          <a:solidFill>
            <a:srgbClr val="FFFF00">
              <a:alpha val="42000"/>
            </a:srgbClr>
          </a:solidFill>
          <a:ln w="381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1900" b="1" dirty="0"/>
              <a:t>IMPORTANT NOTE</a:t>
            </a:r>
            <a:r>
              <a:rPr lang="en-US" sz="1900" dirty="0"/>
              <a:t>: </a:t>
            </a:r>
            <a:r>
              <a:rPr lang="en-US" sz="1900" dirty="0" err="1" smtClean="0"/>
              <a:t>Jika</a:t>
            </a:r>
            <a:r>
              <a:rPr lang="en-US" sz="1900" dirty="0" smtClean="0"/>
              <a:t> </a:t>
            </a:r>
            <a:r>
              <a:rPr lang="en-US" sz="1900" dirty="0" err="1" smtClean="0"/>
              <a:t>ekspresi</a:t>
            </a:r>
            <a:r>
              <a:rPr lang="en-US" sz="1900" dirty="0" smtClean="0"/>
              <a:t> </a:t>
            </a:r>
            <a:r>
              <a:rPr lang="en-US" sz="1900" dirty="0" err="1" smtClean="0"/>
              <a:t>persamaan</a:t>
            </a:r>
            <a:r>
              <a:rPr lang="en-US" sz="1900" dirty="0" smtClean="0"/>
              <a:t> </a:t>
            </a:r>
            <a:r>
              <a:rPr lang="en-US" sz="1900" dirty="0" err="1" smtClean="0"/>
              <a:t>awal</a:t>
            </a:r>
            <a:r>
              <a:rPr lang="en-US" sz="1900" dirty="0" smtClean="0"/>
              <a:t> </a:t>
            </a:r>
            <a:r>
              <a:rPr lang="en-US" sz="1900" dirty="0" err="1" smtClean="0"/>
              <a:t>menghasilkan</a:t>
            </a:r>
            <a:r>
              <a:rPr lang="en-US" sz="1900" dirty="0" smtClean="0"/>
              <a:t> </a:t>
            </a:r>
            <a:r>
              <a:rPr lang="en-US" sz="1900" dirty="0" err="1" smtClean="0"/>
              <a:t>vektor</a:t>
            </a:r>
            <a:r>
              <a:rPr lang="en-US" sz="1900" dirty="0" smtClean="0"/>
              <a:t> (</a:t>
            </a:r>
            <a:r>
              <a:rPr lang="en-US" sz="1900" dirty="0" err="1" smtClean="0"/>
              <a:t>atau</a:t>
            </a:r>
            <a:r>
              <a:rPr lang="en-US" sz="1900" dirty="0" smtClean="0"/>
              <a:t> </a:t>
            </a:r>
            <a:r>
              <a:rPr lang="en-US" sz="1900" dirty="0" err="1" smtClean="0"/>
              <a:t>skalar</a:t>
            </a:r>
            <a:r>
              <a:rPr lang="en-US" sz="1900" dirty="0" smtClean="0"/>
              <a:t>), </a:t>
            </a:r>
            <a:r>
              <a:rPr lang="en-US" sz="1900" dirty="0" err="1" smtClean="0"/>
              <a:t>maka</a:t>
            </a:r>
            <a:r>
              <a:rPr lang="en-US" sz="1900" dirty="0" smtClean="0"/>
              <a:t> </a:t>
            </a:r>
            <a:r>
              <a:rPr lang="en-US" sz="1900" dirty="0" err="1" smtClean="0"/>
              <a:t>setelah</a:t>
            </a:r>
            <a:r>
              <a:rPr lang="en-US" sz="1900" dirty="0" smtClean="0"/>
              <a:t> </a:t>
            </a:r>
            <a:r>
              <a:rPr lang="en-US" sz="1900" dirty="0" err="1" smtClean="0"/>
              <a:t>dilakukan</a:t>
            </a:r>
            <a:r>
              <a:rPr lang="en-US" sz="1900" dirty="0" smtClean="0"/>
              <a:t> </a:t>
            </a:r>
            <a:r>
              <a:rPr lang="en-US" sz="1900" dirty="0" err="1" smtClean="0"/>
              <a:t>manipulasi</a:t>
            </a:r>
            <a:r>
              <a:rPr lang="en-US" sz="1900" dirty="0" smtClean="0"/>
              <a:t> </a:t>
            </a:r>
            <a:r>
              <a:rPr lang="en-US" sz="1900" dirty="0" err="1" smtClean="0"/>
              <a:t>hasilnya</a:t>
            </a:r>
            <a:r>
              <a:rPr lang="en-US" sz="1900" dirty="0" smtClean="0"/>
              <a:t> </a:t>
            </a:r>
            <a:r>
              <a:rPr lang="en-US" sz="1900" dirty="0" err="1" smtClean="0"/>
              <a:t>juga</a:t>
            </a:r>
            <a:r>
              <a:rPr lang="en-US" sz="1900" dirty="0" smtClean="0"/>
              <a:t> </a:t>
            </a:r>
            <a:r>
              <a:rPr lang="en-US" sz="1900" dirty="0" err="1" smtClean="0"/>
              <a:t>vektor</a:t>
            </a:r>
            <a:r>
              <a:rPr lang="en-US" sz="1900" dirty="0" smtClean="0"/>
              <a:t> (</a:t>
            </a:r>
            <a:r>
              <a:rPr lang="en-US" sz="1900" dirty="0" err="1" smtClean="0"/>
              <a:t>atau</a:t>
            </a:r>
            <a:r>
              <a:rPr lang="en-US" sz="1900" dirty="0" smtClean="0"/>
              <a:t> </a:t>
            </a:r>
            <a:r>
              <a:rPr lang="en-US" sz="1900" dirty="0" err="1" smtClean="0"/>
              <a:t>skalar</a:t>
            </a:r>
            <a:r>
              <a:rPr lang="en-US" sz="1900" dirty="0" smtClean="0"/>
              <a:t>)</a:t>
            </a:r>
            <a:endParaRPr lang="en-US" sz="1900" dirty="0"/>
          </a:p>
        </p:txBody>
      </p:sp>
      <p:sp>
        <p:nvSpPr>
          <p:cNvPr id="31" name="TextBox 30"/>
          <p:cNvSpPr txBox="1"/>
          <p:nvPr/>
        </p:nvSpPr>
        <p:spPr>
          <a:xfrm>
            <a:off x="4347167" y="3312833"/>
            <a:ext cx="2765501" cy="3117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1900" dirty="0" smtClean="0"/>
              <a:t>(A . B) C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1900" dirty="0" smtClean="0"/>
              <a:t>A + (B . C)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1900" dirty="0" smtClean="0"/>
              <a:t>A . (B . C)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1900" dirty="0" smtClean="0"/>
              <a:t>A (B x C)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1900" dirty="0" smtClean="0"/>
              <a:t>B (A . C) – C (A . B)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1900" dirty="0" smtClean="0"/>
              <a:t>A . (B x C) + C . (A + B)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1900" dirty="0" smtClean="0"/>
              <a:t>A . B x C . D </a:t>
            </a:r>
            <a:endParaRPr lang="en-US" sz="1900" dirty="0"/>
          </a:p>
        </p:txBody>
      </p:sp>
      <p:sp>
        <p:nvSpPr>
          <p:cNvPr id="32" name="TextBox 31"/>
          <p:cNvSpPr txBox="1"/>
          <p:nvPr/>
        </p:nvSpPr>
        <p:spPr>
          <a:xfrm>
            <a:off x="7542537" y="3285353"/>
            <a:ext cx="793807" cy="3162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US" sz="1900" dirty="0" smtClean="0"/>
              <a:t>_____</a:t>
            </a:r>
          </a:p>
          <a:p>
            <a:pPr marL="457200" indent="-457200">
              <a:lnSpc>
                <a:spcPct val="150000"/>
              </a:lnSpc>
            </a:pPr>
            <a:r>
              <a:rPr lang="en-US" sz="1900" dirty="0" smtClean="0"/>
              <a:t>_____</a:t>
            </a:r>
          </a:p>
          <a:p>
            <a:pPr marL="457200" indent="-457200">
              <a:lnSpc>
                <a:spcPct val="150000"/>
              </a:lnSpc>
            </a:pPr>
            <a:r>
              <a:rPr lang="en-US" sz="1900" dirty="0" smtClean="0"/>
              <a:t>_____</a:t>
            </a:r>
          </a:p>
          <a:p>
            <a:pPr marL="457200" indent="-457200">
              <a:lnSpc>
                <a:spcPct val="150000"/>
              </a:lnSpc>
            </a:pPr>
            <a:r>
              <a:rPr lang="en-US" sz="1900" dirty="0" smtClean="0"/>
              <a:t>_____</a:t>
            </a:r>
          </a:p>
          <a:p>
            <a:pPr marL="457200" indent="-457200">
              <a:lnSpc>
                <a:spcPct val="150000"/>
              </a:lnSpc>
            </a:pPr>
            <a:r>
              <a:rPr lang="en-US" sz="1900" dirty="0" smtClean="0"/>
              <a:t>_____</a:t>
            </a:r>
          </a:p>
          <a:p>
            <a:pPr marL="457200" indent="-457200">
              <a:lnSpc>
                <a:spcPct val="150000"/>
              </a:lnSpc>
            </a:pPr>
            <a:r>
              <a:rPr lang="en-US" sz="1900" dirty="0" smtClean="0"/>
              <a:t>_____</a:t>
            </a:r>
          </a:p>
          <a:p>
            <a:pPr marL="457200" indent="-457200">
              <a:lnSpc>
                <a:spcPct val="150000"/>
              </a:lnSpc>
            </a:pPr>
            <a:r>
              <a:rPr lang="en-US" sz="1900" dirty="0" smtClean="0"/>
              <a:t>_____</a:t>
            </a:r>
          </a:p>
        </p:txBody>
      </p:sp>
    </p:spTree>
    <p:extLst>
      <p:ext uri="{BB962C8B-B14F-4D97-AF65-F5344CB8AC3E}">
        <p14:creationId xmlns:p14="http://schemas.microsoft.com/office/powerpoint/2010/main" val="38413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TUJUAN PEMBELAJARAN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d-ID" sz="1900" dirty="0" smtClean="0"/>
              <a:t>Setelah mempelajari materi ini diharapkan mahasiswa mampu</a:t>
            </a:r>
            <a:r>
              <a:rPr lang="en-US" sz="1900" dirty="0" smtClean="0"/>
              <a:t> </a:t>
            </a:r>
            <a:r>
              <a:rPr lang="id-ID" sz="1900" dirty="0" smtClean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id-ID" sz="1900" dirty="0" smtClean="0"/>
              <a:t>Memahami konsep dan melakukan perhitungan </a:t>
            </a:r>
            <a:r>
              <a:rPr lang="en-US" sz="1900" dirty="0" err="1" smtClean="0"/>
              <a:t>skalar</a:t>
            </a:r>
            <a:r>
              <a:rPr lang="en-US" sz="1900" dirty="0" smtClean="0"/>
              <a:t> </a:t>
            </a:r>
            <a:r>
              <a:rPr lang="en-US" sz="1900" dirty="0" err="1" smtClean="0"/>
              <a:t>dan</a:t>
            </a:r>
            <a:r>
              <a:rPr lang="en-US" sz="1900" dirty="0" smtClean="0"/>
              <a:t> </a:t>
            </a:r>
            <a:r>
              <a:rPr lang="en-US" sz="1900" dirty="0" err="1" smtClean="0"/>
              <a:t>vektor</a:t>
            </a:r>
            <a:endParaRPr lang="en-US" sz="1900" dirty="0"/>
          </a:p>
          <a:p>
            <a:pPr marL="914400" lvl="1" indent="-457200">
              <a:buFont typeface="+mj-lt"/>
              <a:buAutoNum type="arabicPeriod"/>
            </a:pPr>
            <a:r>
              <a:rPr lang="id-ID" sz="1900" dirty="0" smtClean="0"/>
              <a:t>Memahami dan melakukan perhitungan </a:t>
            </a:r>
            <a:r>
              <a:rPr lang="en-US" sz="1900" dirty="0" err="1" smtClean="0"/>
              <a:t>aljabar</a:t>
            </a:r>
            <a:r>
              <a:rPr lang="en-US" sz="1900" dirty="0" smtClean="0"/>
              <a:t> </a:t>
            </a:r>
            <a:r>
              <a:rPr lang="en-US" sz="1900" dirty="0" err="1" smtClean="0"/>
              <a:t>vektor</a:t>
            </a:r>
            <a:endParaRPr lang="en-US" sz="19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id-ID" sz="1900" dirty="0" smtClean="0"/>
              <a:t>Memahami dan melakukan perhitungan sistem koordinat</a:t>
            </a:r>
          </a:p>
          <a:p>
            <a:pPr marL="914400" lvl="1" indent="-457200">
              <a:buFont typeface="+mj-lt"/>
              <a:buAutoNum type="arabicPeriod"/>
            </a:pPr>
            <a:r>
              <a:rPr lang="id-ID" sz="1900" dirty="0" smtClean="0"/>
              <a:t>Memahami operasi kalkulus pada besaran vektor </a:t>
            </a:r>
            <a:endParaRPr lang="en-US" sz="1900" dirty="0"/>
          </a:p>
          <a:p>
            <a:pPr marL="457200" lvl="1" indent="0">
              <a:buNone/>
            </a:pPr>
            <a:endParaRPr lang="id-ID" sz="1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700" y="1845734"/>
            <a:ext cx="10807700" cy="4023360"/>
          </a:xfrm>
        </p:spPr>
        <p:txBody>
          <a:bodyPr>
            <a:normAutofit/>
          </a:bodyPr>
          <a:lstStyle/>
          <a:p>
            <a:pPr marL="457200" indent="-231775">
              <a:buFont typeface="Arial" pitchFamily="34" charset="0"/>
              <a:buChar char="•"/>
            </a:pPr>
            <a:r>
              <a:rPr lang="en-US" sz="1900" dirty="0" err="1">
                <a:solidFill>
                  <a:schemeClr val="tx1"/>
                </a:solidFill>
              </a:rPr>
              <a:t>Satu</a:t>
            </a:r>
            <a:r>
              <a:rPr lang="en-US" sz="1900" dirty="0">
                <a:solidFill>
                  <a:schemeClr val="tx1"/>
                </a:solidFill>
              </a:rPr>
              <a:t> set </a:t>
            </a:r>
            <a:r>
              <a:rPr lang="en-US" sz="1900" dirty="0" err="1">
                <a:solidFill>
                  <a:schemeClr val="tx1"/>
                </a:solidFill>
              </a:rPr>
              <a:t>skala</a:t>
            </a:r>
            <a:r>
              <a:rPr lang="en-US" sz="1900" dirty="0">
                <a:solidFill>
                  <a:schemeClr val="tx1"/>
                </a:solidFill>
              </a:rPr>
              <a:t> yang </a:t>
            </a:r>
            <a:r>
              <a:rPr lang="en-US" sz="1900" dirty="0" err="1">
                <a:solidFill>
                  <a:schemeClr val="tx1"/>
                </a:solidFill>
              </a:rPr>
              <a:t>terdiri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dari</a:t>
            </a:r>
            <a:r>
              <a:rPr lang="en-US" sz="1900" dirty="0">
                <a:solidFill>
                  <a:schemeClr val="tx1"/>
                </a:solidFill>
              </a:rPr>
              <a:t> 3 </a:t>
            </a:r>
            <a:r>
              <a:rPr lang="en-US" sz="1900" dirty="0" err="1">
                <a:solidFill>
                  <a:schemeClr val="tx1"/>
                </a:solidFill>
              </a:rPr>
              <a:t>nilai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skalar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untuk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mendefinisikan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posisi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dan</a:t>
            </a:r>
            <a:r>
              <a:rPr lang="en-US" sz="1900" dirty="0">
                <a:solidFill>
                  <a:schemeClr val="tx1"/>
                </a:solidFill>
              </a:rPr>
              <a:t> 3 </a:t>
            </a:r>
            <a:r>
              <a:rPr lang="en-US" sz="1900" dirty="0" err="1">
                <a:solidFill>
                  <a:schemeClr val="tx1"/>
                </a:solidFill>
              </a:rPr>
              <a:t>vektor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satuan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untuk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mendefinisikan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arah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disebut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Sistem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Koordinat</a:t>
            </a:r>
            <a:r>
              <a:rPr lang="en-US" sz="1900" dirty="0">
                <a:solidFill>
                  <a:schemeClr val="tx1"/>
                </a:solidFill>
              </a:rPr>
              <a:t> (</a:t>
            </a:r>
            <a:r>
              <a:rPr lang="en-US" sz="1900" b="1" dirty="0">
                <a:solidFill>
                  <a:schemeClr val="tx1"/>
                </a:solidFill>
              </a:rPr>
              <a:t>Coordinate System</a:t>
            </a:r>
            <a:r>
              <a:rPr lang="en-US" sz="1900" dirty="0">
                <a:solidFill>
                  <a:schemeClr val="tx1"/>
                </a:solidFill>
              </a:rPr>
              <a:t>)</a:t>
            </a:r>
          </a:p>
          <a:p>
            <a:pPr marL="457200" indent="-231775">
              <a:buFont typeface="Arial" pitchFamily="34" charset="0"/>
              <a:buChar char="•"/>
            </a:pPr>
            <a:r>
              <a:rPr lang="en-US" sz="1900" dirty="0" err="1">
                <a:solidFill>
                  <a:schemeClr val="tx1"/>
                </a:solidFill>
              </a:rPr>
              <a:t>Tiga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nilai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skalar</a:t>
            </a:r>
            <a:r>
              <a:rPr lang="en-US" sz="1900" dirty="0">
                <a:solidFill>
                  <a:schemeClr val="tx1"/>
                </a:solidFill>
              </a:rPr>
              <a:t> yang </a:t>
            </a:r>
            <a:r>
              <a:rPr lang="en-US" sz="1900" dirty="0" err="1">
                <a:solidFill>
                  <a:schemeClr val="tx1"/>
                </a:solidFill>
              </a:rPr>
              <a:t>digunakan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untuk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mendefinisikan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suatu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posisi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disebut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titik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koordinat</a:t>
            </a:r>
            <a:r>
              <a:rPr lang="en-US" sz="1900" dirty="0">
                <a:solidFill>
                  <a:schemeClr val="tx1"/>
                </a:solidFill>
              </a:rPr>
              <a:t> (</a:t>
            </a:r>
            <a:r>
              <a:rPr lang="en-US" sz="1900" b="1" dirty="0">
                <a:solidFill>
                  <a:schemeClr val="tx1"/>
                </a:solidFill>
              </a:rPr>
              <a:t>Coordinate</a:t>
            </a:r>
            <a:r>
              <a:rPr lang="en-US" sz="1900" dirty="0">
                <a:solidFill>
                  <a:schemeClr val="tx1"/>
                </a:solidFill>
              </a:rPr>
              <a:t>)</a:t>
            </a:r>
          </a:p>
          <a:p>
            <a:pPr marL="457200" indent="-231775">
              <a:buFont typeface="Arial" pitchFamily="34" charset="0"/>
              <a:buChar char="•"/>
            </a:pPr>
            <a:r>
              <a:rPr lang="en-US" sz="1900" dirty="0" err="1">
                <a:solidFill>
                  <a:schemeClr val="tx1"/>
                </a:solidFill>
              </a:rPr>
              <a:t>Semua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titik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koordinat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didefinisikan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berdasarkan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nilai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suatu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titik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acuan</a:t>
            </a:r>
            <a:r>
              <a:rPr lang="en-US" sz="1900" dirty="0">
                <a:solidFill>
                  <a:schemeClr val="tx1"/>
                </a:solidFill>
              </a:rPr>
              <a:t> yang </a:t>
            </a:r>
            <a:r>
              <a:rPr lang="en-US" sz="1900" dirty="0" err="1">
                <a:solidFill>
                  <a:schemeClr val="tx1"/>
                </a:solidFill>
              </a:rPr>
              <a:t>disebut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Titik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pangkal</a:t>
            </a:r>
            <a:r>
              <a:rPr lang="en-US" sz="1900" dirty="0">
                <a:solidFill>
                  <a:schemeClr val="tx1"/>
                </a:solidFill>
              </a:rPr>
              <a:t> (</a:t>
            </a:r>
            <a:r>
              <a:rPr lang="en-US" sz="1900" b="1" dirty="0">
                <a:solidFill>
                  <a:schemeClr val="tx1"/>
                </a:solidFill>
              </a:rPr>
              <a:t>Origin</a:t>
            </a:r>
            <a:r>
              <a:rPr lang="en-US" sz="1900" dirty="0">
                <a:solidFill>
                  <a:schemeClr val="tx1"/>
                </a:solidFill>
              </a:rPr>
              <a:t>)</a:t>
            </a:r>
          </a:p>
          <a:p>
            <a:pPr marL="457200" indent="-231775">
              <a:buFont typeface="Arial" pitchFamily="34" charset="0"/>
              <a:buChar char="•"/>
            </a:pPr>
            <a:r>
              <a:rPr lang="en-US" sz="1900" dirty="0" err="1">
                <a:solidFill>
                  <a:schemeClr val="tx1"/>
                </a:solidFill>
              </a:rPr>
              <a:t>Tiga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Vektor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satuan</a:t>
            </a:r>
            <a:r>
              <a:rPr lang="en-US" sz="1900" dirty="0">
                <a:solidFill>
                  <a:schemeClr val="tx1"/>
                </a:solidFill>
              </a:rPr>
              <a:t> yang </a:t>
            </a:r>
            <a:r>
              <a:rPr lang="en-US" sz="1900" dirty="0" err="1">
                <a:solidFill>
                  <a:schemeClr val="tx1"/>
                </a:solidFill>
              </a:rPr>
              <a:t>digunakan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untuk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mendefinisikan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suatu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arah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disebut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vektor</a:t>
            </a:r>
            <a:r>
              <a:rPr lang="en-US" sz="1900" dirty="0">
                <a:solidFill>
                  <a:schemeClr val="tx1"/>
                </a:solidFill>
              </a:rPr>
              <a:t> Basis (</a:t>
            </a:r>
            <a:r>
              <a:rPr lang="en-US" sz="1900" b="1" dirty="0">
                <a:solidFill>
                  <a:schemeClr val="tx1"/>
                </a:solidFill>
              </a:rPr>
              <a:t>Base Vector</a:t>
            </a:r>
            <a:r>
              <a:rPr lang="en-US" sz="1900" dirty="0">
                <a:solidFill>
                  <a:schemeClr val="tx1"/>
                </a:solidFill>
              </a:rPr>
              <a:t>)</a:t>
            </a:r>
          </a:p>
          <a:p>
            <a:r>
              <a:rPr lang="en-US" sz="1900" dirty="0" smtClean="0"/>
              <a:t> </a:t>
            </a:r>
            <a:endParaRPr lang="id-ID" sz="1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pic>
        <p:nvPicPr>
          <p:cNvPr id="6" name="Picture 31" descr="D:\KULIAH\MATERI KULIAH\D3\ELECTROMAGNETIK TERAPAN\Pictures\Coord_system_CA_0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7480" y="4284028"/>
            <a:ext cx="2133600" cy="2064774"/>
          </a:xfrm>
          <a:prstGeom prst="rect">
            <a:avLst/>
          </a:prstGeom>
          <a:noFill/>
        </p:spPr>
      </p:pic>
      <p:pic>
        <p:nvPicPr>
          <p:cNvPr id="7" name="Picture 32" descr="D:\KULIAH\MATERI KULIAH\D3\ELECTROMAGNETIK TERAPAN\Pictures\Coord_system_CY_1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0580" y="4243470"/>
            <a:ext cx="2125980" cy="2057400"/>
          </a:xfrm>
          <a:prstGeom prst="rect">
            <a:avLst/>
          </a:prstGeom>
          <a:noFill/>
        </p:spPr>
      </p:pic>
      <p:pic>
        <p:nvPicPr>
          <p:cNvPr id="8" name="Picture 33" descr="D:\KULIAH\MATERI KULIAH\D3\ELECTROMAGNETIK TERAPAN\Pictures\558px-3D_Spherical.svg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91070" y="4358127"/>
            <a:ext cx="1905000" cy="176161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876800" y="3935694"/>
            <a:ext cx="205740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Cylindrical Coordinate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3700" y="3938671"/>
            <a:ext cx="205740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Cartesian Coordinate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02381" y="3953661"/>
            <a:ext cx="205740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Spherical Coordinate</a:t>
            </a:r>
          </a:p>
        </p:txBody>
      </p:sp>
    </p:spTree>
    <p:extLst>
      <p:ext uri="{BB962C8B-B14F-4D97-AF65-F5344CB8AC3E}">
        <p14:creationId xmlns:p14="http://schemas.microsoft.com/office/powerpoint/2010/main" val="152817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28800" y="1801310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 smtClean="0"/>
              <a:t>Sistem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Koordinat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Kartesian</a:t>
            </a:r>
            <a:endParaRPr lang="en-US" sz="1900" b="1" dirty="0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1435100" y="2410911"/>
            <a:ext cx="3505200" cy="2785873"/>
            <a:chOff x="228601" y="4812526"/>
            <a:chExt cx="2286000" cy="1816874"/>
          </a:xfrm>
        </p:grpSpPr>
        <p:grpSp>
          <p:nvGrpSpPr>
            <p:cNvPr id="17" name="Group 15"/>
            <p:cNvGrpSpPr>
              <a:grpSpLocks noChangeAspect="1"/>
            </p:cNvGrpSpPr>
            <p:nvPr/>
          </p:nvGrpSpPr>
          <p:grpSpPr bwMode="auto">
            <a:xfrm>
              <a:off x="228601" y="4812520"/>
              <a:ext cx="2286001" cy="1816875"/>
              <a:chOff x="258" y="1669"/>
              <a:chExt cx="2705" cy="2524"/>
            </a:xfrm>
          </p:grpSpPr>
          <p:graphicFrame>
            <p:nvGraphicFramePr>
              <p:cNvPr id="22" name="Object 21"/>
              <p:cNvGraphicFramePr>
                <a:graphicFrameLocks/>
              </p:cNvGraphicFramePr>
              <p:nvPr/>
            </p:nvGraphicFramePr>
            <p:xfrm>
              <a:off x="2680" y="3399"/>
              <a:ext cx="283" cy="3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3834" name="Formel" r:id="rId6" imgW="126835" imgH="152202" progId="">
                      <p:embed/>
                    </p:oleObj>
                  </mc:Choice>
                  <mc:Fallback>
                    <p:oleObj name="Formel" r:id="rId6" imgW="126835" imgH="152202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80" y="3399"/>
                            <a:ext cx="283" cy="30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3" name="Group 17"/>
              <p:cNvGrpSpPr>
                <a:grpSpLocks/>
              </p:cNvGrpSpPr>
              <p:nvPr/>
            </p:nvGrpSpPr>
            <p:grpSpPr bwMode="auto">
              <a:xfrm>
                <a:off x="258" y="1669"/>
                <a:ext cx="2631" cy="2524"/>
                <a:chOff x="1134" y="1693"/>
                <a:chExt cx="2631" cy="2524"/>
              </a:xfrm>
            </p:grpSpPr>
            <p:sp>
              <p:nvSpPr>
                <p:cNvPr id="24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2194" y="1796"/>
                  <a:ext cx="0" cy="19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1761" y="3356"/>
                  <a:ext cx="200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1134" y="2947"/>
                  <a:ext cx="1847" cy="95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aphicFrame>
              <p:nvGraphicFramePr>
                <p:cNvPr id="27" name="Object 26"/>
                <p:cNvGraphicFramePr>
                  <a:graphicFrameLocks/>
                </p:cNvGraphicFramePr>
                <p:nvPr/>
              </p:nvGraphicFramePr>
              <p:xfrm>
                <a:off x="2244" y="1693"/>
                <a:ext cx="208" cy="24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3835" name="Formel" r:id="rId8" imgW="114102" imgH="114102" progId="">
                        <p:embed/>
                      </p:oleObj>
                    </mc:Choice>
                    <mc:Fallback>
                      <p:oleObj name="Formel" r:id="rId8" imgW="114102" imgH="114102" progId="">
                        <p:embed/>
                        <p:pic>
                          <p:nvPicPr>
                            <p:cNvPr id="0" name=""/>
                            <p:cNvPicPr>
                              <a:picLocks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4" y="1693"/>
                              <a:ext cx="208" cy="244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8" name="Object 27"/>
                <p:cNvGraphicFramePr>
                  <a:graphicFrameLocks/>
                </p:cNvGraphicFramePr>
                <p:nvPr/>
              </p:nvGraphicFramePr>
              <p:xfrm>
                <a:off x="1164" y="3941"/>
                <a:ext cx="247" cy="27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3836" name="Formel" r:id="rId10" imgW="114102" imgH="126780" progId="">
                        <p:embed/>
                      </p:oleObj>
                    </mc:Choice>
                    <mc:Fallback>
                      <p:oleObj name="Formel" r:id="rId10" imgW="114102" imgH="126780" progId="">
                        <p:embed/>
                        <p:pic>
                          <p:nvPicPr>
                            <p:cNvPr id="0" name=""/>
                            <p:cNvPicPr>
                              <a:picLocks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164" y="3941"/>
                              <a:ext cx="247" cy="27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9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2202" y="2455"/>
                  <a:ext cx="898" cy="902"/>
                </a:xfrm>
                <a:prstGeom prst="line">
                  <a:avLst/>
                </a:prstGeom>
                <a:noFill/>
                <a:ln w="38100">
                  <a:solidFill>
                    <a:srgbClr val="0B02BE"/>
                  </a:solidFill>
                  <a:round/>
                  <a:headEnd/>
                  <a:tailEnd type="triangle" w="lg" len="lg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24"/>
                <p:cNvSpPr>
                  <a:spLocks noChangeShapeType="1"/>
                </p:cNvSpPr>
                <p:nvPr/>
              </p:nvSpPr>
              <p:spPr bwMode="auto">
                <a:xfrm>
                  <a:off x="1539" y="3688"/>
                  <a:ext cx="1550" cy="0"/>
                </a:xfrm>
                <a:prstGeom prst="line">
                  <a:avLst/>
                </a:prstGeom>
                <a:noFill/>
                <a:ln w="38100">
                  <a:solidFill>
                    <a:srgbClr val="00CC00"/>
                  </a:solidFill>
                  <a:round/>
                  <a:headEnd/>
                  <a:tailEnd type="triangle" w="lg" len="lg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3099" y="2454"/>
                  <a:ext cx="0" cy="1228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 type="triangle" w="lg" len="lg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1528" y="3359"/>
                  <a:ext cx="652" cy="336"/>
                </a:xfrm>
                <a:prstGeom prst="line">
                  <a:avLst/>
                </a:prstGeom>
                <a:noFill/>
                <a:ln w="38100">
                  <a:solidFill>
                    <a:srgbClr val="00CC00"/>
                  </a:solidFill>
                  <a:round/>
                  <a:headEnd/>
                  <a:tailEnd type="triangle" w="lg" len="lg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3087" y="3346"/>
                  <a:ext cx="652" cy="3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dash"/>
                  <a:round/>
                  <a:headEnd/>
                  <a:tailEnd type="none" w="lg" len="lg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2198" y="3351"/>
                  <a:ext cx="904" cy="33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dash"/>
                  <a:round/>
                  <a:headEnd/>
                  <a:tailEnd type="none" w="lg" len="lg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Line 33"/>
                <p:cNvSpPr>
                  <a:spLocks noChangeShapeType="1"/>
                </p:cNvSpPr>
                <p:nvPr/>
              </p:nvSpPr>
              <p:spPr bwMode="auto">
                <a:xfrm flipH="1" flipV="1">
                  <a:off x="2197" y="2120"/>
                  <a:ext cx="904" cy="33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dash"/>
                  <a:round/>
                  <a:headEnd/>
                  <a:tailEnd type="none" w="lg" len="lg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878" y="1693"/>
                  <a:ext cx="182" cy="3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Oval 35"/>
                <p:cNvSpPr>
                  <a:spLocks noChangeArrowheads="1"/>
                </p:cNvSpPr>
                <p:nvPr/>
              </p:nvSpPr>
              <p:spPr bwMode="auto">
                <a:xfrm>
                  <a:off x="3056" y="2414"/>
                  <a:ext cx="84" cy="8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1531" y="3674"/>
                  <a:ext cx="155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dash"/>
                  <a:round/>
                  <a:headEnd/>
                  <a:tailEnd type="none" w="lg" len="lg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3095" y="2462"/>
                  <a:ext cx="8" cy="120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dash"/>
                  <a:round/>
                  <a:headEnd/>
                  <a:tailEnd type="none" w="lg" len="lg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aphicFrame>
          <p:nvGraphicFramePr>
            <p:cNvPr id="18" name="Object 28"/>
            <p:cNvGraphicFramePr>
              <a:graphicFrameLocks noChangeAspect="1"/>
            </p:cNvGraphicFramePr>
            <p:nvPr/>
          </p:nvGraphicFramePr>
          <p:xfrm>
            <a:off x="1905000" y="5715000"/>
            <a:ext cx="249238" cy="217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837" name="Equation" r:id="rId12" imgW="126725" imgH="126725" progId="Equation.3">
                    <p:embed/>
                  </p:oleObj>
                </mc:Choice>
                <mc:Fallback>
                  <p:oleObj name="Equation" r:id="rId12" imgW="126725" imgH="12672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5000" y="5715000"/>
                          <a:ext cx="249238" cy="217488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29"/>
            <p:cNvGraphicFramePr>
              <a:graphicFrameLocks noChangeAspect="1"/>
            </p:cNvGraphicFramePr>
            <p:nvPr/>
          </p:nvGraphicFramePr>
          <p:xfrm>
            <a:off x="609600" y="5867400"/>
            <a:ext cx="249238" cy="239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838" name="Equation" r:id="rId14" imgW="126835" imgH="139518" progId="Equation.3">
                    <p:embed/>
                  </p:oleObj>
                </mc:Choice>
                <mc:Fallback>
                  <p:oleObj name="Equation" r:id="rId14" imgW="126835" imgH="1395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" y="5867400"/>
                          <a:ext cx="249238" cy="239712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30"/>
            <p:cNvGraphicFramePr>
              <a:graphicFrameLocks noChangeAspect="1"/>
            </p:cNvGraphicFramePr>
            <p:nvPr/>
          </p:nvGraphicFramePr>
          <p:xfrm>
            <a:off x="1066800" y="6317993"/>
            <a:ext cx="228600" cy="235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839" name="Equation" r:id="rId16" imgW="139579" imgH="164957" progId="Equation.3">
                    <p:embed/>
                  </p:oleObj>
                </mc:Choice>
                <mc:Fallback>
                  <p:oleObj name="Equation" r:id="rId16" imgW="139579" imgH="16495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6800" y="6317993"/>
                          <a:ext cx="228600" cy="235207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Line 32"/>
            <p:cNvSpPr>
              <a:spLocks noChangeShapeType="1"/>
            </p:cNvSpPr>
            <p:nvPr/>
          </p:nvSpPr>
          <p:spPr bwMode="auto">
            <a:xfrm flipV="1">
              <a:off x="1897040" y="5347648"/>
              <a:ext cx="0" cy="861017"/>
            </a:xfrm>
            <a:prstGeom prst="line">
              <a:avLst/>
            </a:prstGeom>
            <a:noFill/>
            <a:ln w="38100">
              <a:solidFill>
                <a:srgbClr val="00CC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40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19320"/>
              </p:ext>
            </p:extLst>
          </p:nvPr>
        </p:nvGraphicFramePr>
        <p:xfrm>
          <a:off x="3832226" y="2715711"/>
          <a:ext cx="1336675" cy="388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0" name="Equation" r:id="rId18" imgW="609336" imgH="203112" progId="Equation.3">
                  <p:embed/>
                </p:oleObj>
              </mc:Choice>
              <mc:Fallback>
                <p:oleObj name="Equation" r:id="rId18" imgW="609336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2226" y="2715711"/>
                        <a:ext cx="1336675" cy="3881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Flowchart: Connector 40"/>
          <p:cNvSpPr/>
          <p:nvPr/>
        </p:nvSpPr>
        <p:spPr>
          <a:xfrm>
            <a:off x="2744148" y="4157822"/>
            <a:ext cx="152400" cy="152400"/>
          </a:xfrm>
          <a:prstGeom prst="flowChartConnector">
            <a:avLst/>
          </a:prstGeom>
          <a:solidFill>
            <a:srgbClr val="EF0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587500" y="294431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origin</a:t>
            </a:r>
          </a:p>
        </p:txBody>
      </p:sp>
      <p:sp>
        <p:nvSpPr>
          <p:cNvPr id="43" name="Freeform 42"/>
          <p:cNvSpPr/>
          <p:nvPr/>
        </p:nvSpPr>
        <p:spPr>
          <a:xfrm>
            <a:off x="2240353" y="3245699"/>
            <a:ext cx="604389" cy="991999"/>
          </a:xfrm>
          <a:custGeom>
            <a:avLst/>
            <a:gdLst>
              <a:gd name="connsiteX0" fmla="*/ 587957 w 604389"/>
              <a:gd name="connsiteY0" fmla="*/ 968991 h 991999"/>
              <a:gd name="connsiteX1" fmla="*/ 519718 w 604389"/>
              <a:gd name="connsiteY1" fmla="*/ 873457 h 991999"/>
              <a:gd name="connsiteX2" fmla="*/ 492423 w 604389"/>
              <a:gd name="connsiteY2" fmla="*/ 832513 h 991999"/>
              <a:gd name="connsiteX3" fmla="*/ 451479 w 604389"/>
              <a:gd name="connsiteY3" fmla="*/ 791570 h 991999"/>
              <a:gd name="connsiteX4" fmla="*/ 410536 w 604389"/>
              <a:gd name="connsiteY4" fmla="*/ 736979 h 991999"/>
              <a:gd name="connsiteX5" fmla="*/ 369593 w 604389"/>
              <a:gd name="connsiteY5" fmla="*/ 341194 h 991999"/>
              <a:gd name="connsiteX6" fmla="*/ 328649 w 604389"/>
              <a:gd name="connsiteY6" fmla="*/ 300251 h 991999"/>
              <a:gd name="connsiteX7" fmla="*/ 287706 w 604389"/>
              <a:gd name="connsiteY7" fmla="*/ 272955 h 991999"/>
              <a:gd name="connsiteX8" fmla="*/ 219467 w 604389"/>
              <a:gd name="connsiteY8" fmla="*/ 204716 h 991999"/>
              <a:gd name="connsiteX9" fmla="*/ 96638 w 604389"/>
              <a:gd name="connsiteY9" fmla="*/ 95534 h 991999"/>
              <a:gd name="connsiteX10" fmla="*/ 55694 w 604389"/>
              <a:gd name="connsiteY10" fmla="*/ 81887 h 991999"/>
              <a:gd name="connsiteX11" fmla="*/ 1103 w 604389"/>
              <a:gd name="connsiteY11" fmla="*/ 13648 h 991999"/>
              <a:gd name="connsiteX12" fmla="*/ 1103 w 604389"/>
              <a:gd name="connsiteY12" fmla="*/ 0 h 9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4389" h="991999">
                <a:moveTo>
                  <a:pt x="587957" y="968991"/>
                </a:moveTo>
                <a:cubicBezTo>
                  <a:pt x="523607" y="872469"/>
                  <a:pt x="604389" y="991999"/>
                  <a:pt x="519718" y="873457"/>
                </a:cubicBezTo>
                <a:cubicBezTo>
                  <a:pt x="510184" y="860110"/>
                  <a:pt x="502924" y="845114"/>
                  <a:pt x="492423" y="832513"/>
                </a:cubicBezTo>
                <a:cubicBezTo>
                  <a:pt x="480067" y="817686"/>
                  <a:pt x="464040" y="806224"/>
                  <a:pt x="451479" y="791570"/>
                </a:cubicBezTo>
                <a:cubicBezTo>
                  <a:pt x="436676" y="774300"/>
                  <a:pt x="424184" y="755176"/>
                  <a:pt x="410536" y="736979"/>
                </a:cubicBezTo>
                <a:cubicBezTo>
                  <a:pt x="404373" y="576745"/>
                  <a:pt x="461422" y="451387"/>
                  <a:pt x="369593" y="341194"/>
                </a:cubicBezTo>
                <a:cubicBezTo>
                  <a:pt x="357237" y="326367"/>
                  <a:pt x="343476" y="312607"/>
                  <a:pt x="328649" y="300251"/>
                </a:cubicBezTo>
                <a:cubicBezTo>
                  <a:pt x="316048" y="289750"/>
                  <a:pt x="301354" y="282054"/>
                  <a:pt x="287706" y="272955"/>
                </a:cubicBezTo>
                <a:cubicBezTo>
                  <a:pt x="231462" y="188588"/>
                  <a:pt x="293909" y="270887"/>
                  <a:pt x="219467" y="204716"/>
                </a:cubicBezTo>
                <a:cubicBezTo>
                  <a:pt x="172970" y="163386"/>
                  <a:pt x="149733" y="122081"/>
                  <a:pt x="96638" y="95534"/>
                </a:cubicBezTo>
                <a:cubicBezTo>
                  <a:pt x="83771" y="89100"/>
                  <a:pt x="69342" y="86436"/>
                  <a:pt x="55694" y="81887"/>
                </a:cubicBezTo>
                <a:cubicBezTo>
                  <a:pt x="9224" y="50906"/>
                  <a:pt x="14287" y="66385"/>
                  <a:pt x="1103" y="13648"/>
                </a:cubicBezTo>
                <a:cubicBezTo>
                  <a:pt x="0" y="9235"/>
                  <a:pt x="1103" y="4549"/>
                  <a:pt x="1103" y="0"/>
                </a:cubicBezTo>
              </a:path>
            </a:pathLst>
          </a:cu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9" descr="D:\KULIAH\MATERI KULIAH\D3\ELECTROMAGNETIK TERAPAN\Pictures\Cartesian_coordinate_surfaces.pn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526921" y="2186031"/>
            <a:ext cx="2362199" cy="2277816"/>
          </a:xfrm>
          <a:prstGeom prst="rect">
            <a:avLst/>
          </a:prstGeom>
          <a:noFill/>
        </p:spPr>
      </p:pic>
      <p:graphicFrame>
        <p:nvGraphicFramePr>
          <p:cNvPr id="45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5432556"/>
              </p:ext>
            </p:extLst>
          </p:nvPr>
        </p:nvGraphicFramePr>
        <p:xfrm>
          <a:off x="7381361" y="3810723"/>
          <a:ext cx="237686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1" name="Equation" r:id="rId21" imgW="126835" imgH="139518" progId="Equation.3">
                  <p:embed/>
                </p:oleObj>
              </mc:Choice>
              <mc:Fallback>
                <p:oleObj name="Equation" r:id="rId21" imgW="126835" imgH="1395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361" y="3810723"/>
                        <a:ext cx="237686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3267623"/>
              </p:ext>
            </p:extLst>
          </p:nvPr>
        </p:nvGraphicFramePr>
        <p:xfrm>
          <a:off x="8524360" y="3429724"/>
          <a:ext cx="228600" cy="235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2" name="Equation" r:id="rId22" imgW="139579" imgH="164957" progId="Equation.3">
                  <p:embed/>
                </p:oleObj>
              </mc:Choice>
              <mc:Fallback>
                <p:oleObj name="Equation" r:id="rId22" imgW="139579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24360" y="3429724"/>
                        <a:ext cx="228600" cy="2358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444971"/>
              </p:ext>
            </p:extLst>
          </p:nvPr>
        </p:nvGraphicFramePr>
        <p:xfrm>
          <a:off x="7609960" y="2362924"/>
          <a:ext cx="228600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3" name="Equation" r:id="rId24" imgW="126725" imgH="126725" progId="Equation.3">
                  <p:embed/>
                </p:oleObj>
              </mc:Choice>
              <mc:Fallback>
                <p:oleObj name="Equation" r:id="rId24" imgW="126725" imgH="12672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9960" y="2362924"/>
                        <a:ext cx="228600" cy="200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6012976"/>
              </p:ext>
            </p:extLst>
          </p:nvPr>
        </p:nvGraphicFramePr>
        <p:xfrm>
          <a:off x="8219561" y="3963123"/>
          <a:ext cx="619125" cy="2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4" name="Equation" r:id="rId26" imgW="329914" imgH="177646" progId="Equation.3">
                  <p:embed/>
                </p:oleObj>
              </mc:Choice>
              <mc:Fallback>
                <p:oleObj name="Equation" r:id="rId26" imgW="329914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9561" y="3963123"/>
                        <a:ext cx="619125" cy="290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8290136"/>
              </p:ext>
            </p:extLst>
          </p:nvPr>
        </p:nvGraphicFramePr>
        <p:xfrm>
          <a:off x="6800336" y="2259737"/>
          <a:ext cx="809625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5" name="Equation" r:id="rId28" imgW="431613" imgH="203112" progId="Equation.3">
                  <p:embed/>
                </p:oleObj>
              </mc:Choice>
              <mc:Fallback>
                <p:oleObj name="Equation" r:id="rId28" imgW="431613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0336" y="2259737"/>
                        <a:ext cx="809625" cy="331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78709"/>
              </p:ext>
            </p:extLst>
          </p:nvPr>
        </p:nvGraphicFramePr>
        <p:xfrm>
          <a:off x="8524360" y="2972524"/>
          <a:ext cx="595312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6" name="Equation" r:id="rId30" imgW="317087" imgH="164885" progId="Equation.3">
                  <p:embed/>
                </p:oleObj>
              </mc:Choice>
              <mc:Fallback>
                <p:oleObj name="Equation" r:id="rId30" imgW="317087" imgH="16488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24360" y="2972524"/>
                        <a:ext cx="595312" cy="269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Content Placeholder 5"/>
          <p:cNvSpPr>
            <a:spLocks noGrp="1"/>
          </p:cNvSpPr>
          <p:nvPr>
            <p:ph idx="1"/>
          </p:nvPr>
        </p:nvSpPr>
        <p:spPr>
          <a:xfrm>
            <a:off x="5662744" y="4420837"/>
            <a:ext cx="5183056" cy="1742505"/>
          </a:xfrm>
        </p:spPr>
        <p:txBody>
          <a:bodyPr>
            <a:noAutofit/>
          </a:bodyPr>
          <a:lstStyle/>
          <a:p>
            <a:pPr marL="233363" indent="-233363">
              <a:buFont typeface="Arial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Kita </a:t>
            </a:r>
            <a:r>
              <a:rPr lang="en-US" sz="1900" dirty="0" err="1">
                <a:solidFill>
                  <a:schemeClr val="tx1"/>
                </a:solidFill>
              </a:rPr>
              <a:t>dapat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menentukan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posisi</a:t>
            </a:r>
            <a:r>
              <a:rPr lang="en-US" sz="1900" dirty="0">
                <a:solidFill>
                  <a:schemeClr val="tx1"/>
                </a:solidFill>
              </a:rPr>
              <a:t> (</a:t>
            </a:r>
            <a:r>
              <a:rPr lang="en-US" sz="1900" dirty="0" err="1">
                <a:solidFill>
                  <a:schemeClr val="tx1"/>
                </a:solidFill>
              </a:rPr>
              <a:t>titik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koordinat</a:t>
            </a:r>
            <a:r>
              <a:rPr lang="en-US" sz="1900" dirty="0">
                <a:solidFill>
                  <a:schemeClr val="tx1"/>
                </a:solidFill>
              </a:rPr>
              <a:t>) </a:t>
            </a:r>
            <a:r>
              <a:rPr lang="en-US" sz="1900" dirty="0" err="1">
                <a:solidFill>
                  <a:schemeClr val="tx1"/>
                </a:solidFill>
              </a:rPr>
              <a:t>titik</a:t>
            </a:r>
            <a:r>
              <a:rPr lang="en-US" sz="1900" dirty="0">
                <a:solidFill>
                  <a:schemeClr val="tx1"/>
                </a:solidFill>
              </a:rPr>
              <a:t> P </a:t>
            </a:r>
            <a:r>
              <a:rPr lang="en-US" sz="1900" dirty="0" err="1">
                <a:solidFill>
                  <a:schemeClr val="tx1"/>
                </a:solidFill>
              </a:rPr>
              <a:t>dengan</a:t>
            </a:r>
            <a:r>
              <a:rPr lang="en-US" sz="1900" dirty="0">
                <a:solidFill>
                  <a:schemeClr val="tx1"/>
                </a:solidFill>
              </a:rPr>
              <a:t>  3 scalar values  </a:t>
            </a:r>
            <a:r>
              <a:rPr lang="en-US" sz="1900" dirty="0" err="1">
                <a:solidFill>
                  <a:schemeClr val="tx1"/>
                </a:solidFill>
              </a:rPr>
              <a:t>yaitu</a:t>
            </a:r>
            <a:r>
              <a:rPr lang="en-US" sz="1900" dirty="0">
                <a:solidFill>
                  <a:schemeClr val="tx1"/>
                </a:solidFill>
              </a:rPr>
              <a:t> x, y, </a:t>
            </a:r>
            <a:r>
              <a:rPr lang="en-US" sz="1900" dirty="0" err="1">
                <a:solidFill>
                  <a:schemeClr val="tx1"/>
                </a:solidFill>
              </a:rPr>
              <a:t>dan</a:t>
            </a:r>
            <a:r>
              <a:rPr lang="en-US" sz="1900" dirty="0">
                <a:solidFill>
                  <a:schemeClr val="tx1"/>
                </a:solidFill>
              </a:rPr>
              <a:t> z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sz="1900" dirty="0" err="1">
                <a:solidFill>
                  <a:schemeClr val="tx1"/>
                </a:solidFill>
              </a:rPr>
              <a:t>titik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koordinat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dari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sistem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kartesian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merepresentasikan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titik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perpotongan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dari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bidang-bidang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dengan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jarak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tertentu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dari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titik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pangkal</a:t>
            </a:r>
            <a:endParaRPr lang="en-US" sz="1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3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28800" y="1801310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 smtClean="0"/>
              <a:t>Sistem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Koordinat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Kartesian</a:t>
            </a:r>
            <a:endParaRPr lang="en-US" sz="1900" b="1" dirty="0"/>
          </a:p>
        </p:txBody>
      </p:sp>
      <p:sp>
        <p:nvSpPr>
          <p:cNvPr id="51" name="Oval Callout 50"/>
          <p:cNvSpPr/>
          <p:nvPr/>
        </p:nvSpPr>
        <p:spPr>
          <a:xfrm>
            <a:off x="1218319" y="2645883"/>
            <a:ext cx="2753242" cy="1143000"/>
          </a:xfrm>
          <a:prstGeom prst="wedgeEllipseCallout">
            <a:avLst>
              <a:gd name="adj1" fmla="val -11509"/>
              <a:gd name="adj2" fmla="val 73694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476899" y="2723333"/>
            <a:ext cx="240471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 err="1" smtClean="0"/>
              <a:t>Bagaimana</a:t>
            </a:r>
            <a:r>
              <a:rPr lang="en-US" sz="1900" dirty="0" smtClean="0"/>
              <a:t> </a:t>
            </a:r>
            <a:r>
              <a:rPr lang="en-US" sz="1900" dirty="0" err="1" smtClean="0"/>
              <a:t>menentukan</a:t>
            </a:r>
            <a:r>
              <a:rPr lang="en-US" sz="1900" dirty="0" smtClean="0"/>
              <a:t> </a:t>
            </a:r>
            <a:r>
              <a:rPr lang="en-US" sz="1900" dirty="0" err="1" smtClean="0"/>
              <a:t>arah</a:t>
            </a:r>
            <a:r>
              <a:rPr lang="en-US" sz="1900" dirty="0" smtClean="0"/>
              <a:t> </a:t>
            </a:r>
            <a:r>
              <a:rPr lang="en-US" sz="1900" dirty="0" err="1" smtClean="0"/>
              <a:t>vektor</a:t>
            </a:r>
            <a:r>
              <a:rPr lang="en-US" sz="1900" dirty="0" smtClean="0"/>
              <a:t> </a:t>
            </a:r>
            <a:r>
              <a:rPr lang="en-US" sz="1900" dirty="0" err="1" smtClean="0"/>
              <a:t>dari</a:t>
            </a:r>
            <a:r>
              <a:rPr lang="en-US" sz="1900" dirty="0" smtClean="0"/>
              <a:t> </a:t>
            </a:r>
            <a:r>
              <a:rPr lang="en-US" sz="1900" dirty="0" err="1" smtClean="0"/>
              <a:t>ruang</a:t>
            </a:r>
            <a:r>
              <a:rPr lang="en-US" sz="1900" dirty="0" smtClean="0"/>
              <a:t> 3D?</a:t>
            </a:r>
            <a:endParaRPr lang="en-US" sz="1900" dirty="0"/>
          </a:p>
        </p:txBody>
      </p:sp>
      <p:pic>
        <p:nvPicPr>
          <p:cNvPr id="57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41200" y="3938337"/>
            <a:ext cx="1447800" cy="141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57" descr="4.eps"/>
          <p:cNvPicPr>
            <a:picLocks noChangeAspect="1"/>
          </p:cNvPicPr>
          <p:nvPr/>
        </p:nvPicPr>
        <p:blipFill>
          <a:blip r:embed="rId7"/>
          <a:srcRect t="50638" r="75042"/>
          <a:stretch>
            <a:fillRect/>
          </a:stretch>
        </p:blipFill>
        <p:spPr>
          <a:xfrm>
            <a:off x="1446920" y="3977753"/>
            <a:ext cx="1009202" cy="1335131"/>
          </a:xfrm>
          <a:prstGeom prst="rect">
            <a:avLst/>
          </a:prstGeom>
        </p:spPr>
      </p:pic>
      <p:sp>
        <p:nvSpPr>
          <p:cNvPr id="53" name="Content Placeholder 5"/>
          <p:cNvSpPr>
            <a:spLocks noGrp="1"/>
          </p:cNvSpPr>
          <p:nvPr>
            <p:ph idx="1"/>
          </p:nvPr>
        </p:nvSpPr>
        <p:spPr>
          <a:xfrm>
            <a:off x="4272029" y="2351159"/>
            <a:ext cx="6319771" cy="3570163"/>
          </a:xfrm>
        </p:spPr>
        <p:txBody>
          <a:bodyPr>
            <a:noAutofit/>
          </a:bodyPr>
          <a:lstStyle/>
          <a:p>
            <a:pPr marL="233363" indent="-233363">
              <a:buFont typeface="Arial" pitchFamily="34" charset="0"/>
              <a:buChar char="•"/>
            </a:pPr>
            <a:r>
              <a:rPr lang="en-US" sz="1900" dirty="0" err="1">
                <a:solidFill>
                  <a:schemeClr val="tx1"/>
                </a:solidFill>
              </a:rPr>
              <a:t>Untuk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menentukan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arah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dari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suatu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vektor</a:t>
            </a:r>
            <a:r>
              <a:rPr lang="en-US" sz="1900" dirty="0">
                <a:solidFill>
                  <a:schemeClr val="tx1"/>
                </a:solidFill>
              </a:rPr>
              <a:t>, </a:t>
            </a:r>
            <a:r>
              <a:rPr lang="en-US" sz="1900" dirty="0" err="1">
                <a:solidFill>
                  <a:schemeClr val="tx1"/>
                </a:solidFill>
              </a:rPr>
              <a:t>kita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bisa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menggunakan</a:t>
            </a:r>
            <a:r>
              <a:rPr lang="en-US" sz="1900" dirty="0">
                <a:solidFill>
                  <a:schemeClr val="tx1"/>
                </a:solidFill>
              </a:rPr>
              <a:t> 3 </a:t>
            </a:r>
            <a:r>
              <a:rPr lang="en-US" sz="1900" dirty="0" err="1">
                <a:solidFill>
                  <a:schemeClr val="tx1"/>
                </a:solidFill>
              </a:rPr>
              <a:t>vektor</a:t>
            </a:r>
            <a:r>
              <a:rPr lang="en-US" sz="1900" dirty="0">
                <a:solidFill>
                  <a:schemeClr val="tx1"/>
                </a:solidFill>
              </a:rPr>
              <a:t> yang </a:t>
            </a:r>
            <a:r>
              <a:rPr lang="en-US" sz="1900" dirty="0" err="1">
                <a:solidFill>
                  <a:schemeClr val="tx1"/>
                </a:solidFill>
              </a:rPr>
              <a:t>memiliki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sifat</a:t>
            </a:r>
            <a:r>
              <a:rPr lang="en-US" sz="1900" dirty="0">
                <a:solidFill>
                  <a:schemeClr val="tx1"/>
                </a:solidFill>
              </a:rPr>
              <a:t> orthonormal yang </a:t>
            </a:r>
            <a:r>
              <a:rPr lang="en-US" sz="1900" dirty="0" err="1">
                <a:solidFill>
                  <a:schemeClr val="tx1"/>
                </a:solidFill>
              </a:rPr>
              <a:t>disebut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Vektor</a:t>
            </a:r>
            <a:r>
              <a:rPr lang="en-US" sz="1900" dirty="0">
                <a:solidFill>
                  <a:schemeClr val="tx1"/>
                </a:solidFill>
              </a:rPr>
              <a:t> basis </a:t>
            </a:r>
            <a:r>
              <a:rPr lang="en-US" sz="1900" dirty="0" smtClean="0">
                <a:solidFill>
                  <a:schemeClr val="tx1"/>
                </a:solidFill>
              </a:rPr>
              <a:t>Orthonormal :</a:t>
            </a:r>
            <a:endParaRPr lang="id-ID" sz="1900" dirty="0" smtClean="0">
              <a:solidFill>
                <a:schemeClr val="tx1"/>
              </a:solidFill>
            </a:endParaRPr>
          </a:p>
          <a:p>
            <a:pPr marL="342900" indent="-165100">
              <a:buFont typeface="+mj-lt"/>
              <a:buAutoNum type="alphaLcPeriod"/>
            </a:pPr>
            <a:r>
              <a:rPr lang="en-US" sz="1900" dirty="0" err="1">
                <a:solidFill>
                  <a:schemeClr val="tx1"/>
                </a:solidFill>
              </a:rPr>
              <a:t>Masing-masing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vektor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merupakan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vektor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satuan</a:t>
            </a:r>
            <a:r>
              <a:rPr lang="en-US" sz="1900" dirty="0">
                <a:solidFill>
                  <a:schemeClr val="tx1"/>
                </a:solidFill>
              </a:rPr>
              <a:t>:</a:t>
            </a:r>
          </a:p>
          <a:p>
            <a:pPr marL="342900" indent="-165100">
              <a:buFont typeface="+mj-lt"/>
              <a:buAutoNum type="alphaLcPeriod"/>
            </a:pPr>
            <a:endParaRPr lang="en-US" sz="1900" dirty="0">
              <a:solidFill>
                <a:schemeClr val="tx1"/>
              </a:solidFill>
            </a:endParaRPr>
          </a:p>
          <a:p>
            <a:pPr marL="342900" indent="-165100">
              <a:buFont typeface="+mj-lt"/>
              <a:buAutoNum type="alphaLcPeriod"/>
            </a:pPr>
            <a:r>
              <a:rPr lang="en-US" sz="1900" dirty="0" err="1" smtClean="0">
                <a:solidFill>
                  <a:schemeClr val="tx1"/>
                </a:solidFill>
              </a:rPr>
              <a:t>Masing-masing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vektor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saling</a:t>
            </a:r>
            <a:r>
              <a:rPr lang="en-US" sz="1900" dirty="0" smtClean="0">
                <a:solidFill>
                  <a:schemeClr val="tx1"/>
                </a:solidFill>
              </a:rPr>
              <a:t> orthogonal:</a:t>
            </a:r>
            <a:endParaRPr lang="id-ID" sz="19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d-ID" sz="1900" dirty="0" smtClean="0">
              <a:solidFill>
                <a:schemeClr val="tx1"/>
              </a:solidFill>
            </a:endParaRPr>
          </a:p>
          <a:p>
            <a:pPr marL="233363" indent="-233363">
              <a:buFont typeface="Arial" pitchFamily="34" charset="0"/>
              <a:buChar char="•"/>
            </a:pPr>
            <a:r>
              <a:rPr lang="id-ID" sz="1900" dirty="0" smtClean="0">
                <a:solidFill>
                  <a:schemeClr val="tx1"/>
                </a:solidFill>
              </a:rPr>
              <a:t>Ketiga vektor basis harus memenuhi susunan sebagai berikut :</a:t>
            </a:r>
            <a:endParaRPr lang="en-US" sz="1900" dirty="0" smtClean="0">
              <a:solidFill>
                <a:schemeClr val="tx1"/>
              </a:solidFill>
            </a:endParaRPr>
          </a:p>
          <a:p>
            <a:pPr marL="342900" indent="-165100">
              <a:buFont typeface="+mj-lt"/>
              <a:buAutoNum type="alphaLcPeriod"/>
            </a:pPr>
            <a:endParaRPr lang="en-US" sz="1900" dirty="0" smtClean="0">
              <a:solidFill>
                <a:schemeClr val="tx1"/>
              </a:solidFill>
            </a:endParaRPr>
          </a:p>
          <a:p>
            <a:pPr marL="342900" indent="-165100"/>
            <a:endParaRPr lang="en-US" sz="1900" dirty="0" smtClean="0">
              <a:solidFill>
                <a:schemeClr val="tx1"/>
              </a:solidFill>
            </a:endParaRPr>
          </a:p>
          <a:p>
            <a:pPr marL="233363" indent="-233363">
              <a:buFont typeface="Arial" pitchFamily="34" charset="0"/>
              <a:buChar char="•"/>
            </a:pPr>
            <a:endParaRPr lang="en-US" sz="1900" dirty="0">
              <a:solidFill>
                <a:schemeClr val="tx1"/>
              </a:solidFill>
            </a:endParaRPr>
          </a:p>
          <a:p>
            <a:pPr marL="233363" indent="-233363"/>
            <a:endParaRPr lang="en-US" sz="1900" dirty="0">
              <a:solidFill>
                <a:schemeClr val="tx1"/>
              </a:solidFill>
            </a:endParaRPr>
          </a:p>
        </p:txBody>
      </p:sp>
      <p:graphicFrame>
        <p:nvGraphicFramePr>
          <p:cNvPr id="54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93926"/>
              </p:ext>
            </p:extLst>
          </p:nvPr>
        </p:nvGraphicFramePr>
        <p:xfrm>
          <a:off x="4657474" y="5548703"/>
          <a:ext cx="6793793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8" name="Equation" r:id="rId8" imgW="2349500" imgH="241300" progId="Equation.3">
                  <p:embed/>
                </p:oleObj>
              </mc:Choice>
              <mc:Fallback>
                <p:oleObj name="Equation" r:id="rId8" imgW="2349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7474" y="5548703"/>
                        <a:ext cx="6793793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514063"/>
              </p:ext>
            </p:extLst>
          </p:nvPr>
        </p:nvGraphicFramePr>
        <p:xfrm>
          <a:off x="4790440" y="3769360"/>
          <a:ext cx="29718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9" name="Equation" r:id="rId10" imgW="1739900" imgH="241300" progId="Equation.3">
                  <p:embed/>
                </p:oleObj>
              </mc:Choice>
              <mc:Fallback>
                <p:oleObj name="Equation" r:id="rId10" imgW="1739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0440" y="3769360"/>
                        <a:ext cx="29718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0969171"/>
              </p:ext>
            </p:extLst>
          </p:nvPr>
        </p:nvGraphicFramePr>
        <p:xfrm>
          <a:off x="7989888" y="2945441"/>
          <a:ext cx="1052512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0" name="Equation" r:id="rId12" imgW="647700" imgH="241300" progId="Equation.3">
                  <p:embed/>
                </p:oleObj>
              </mc:Choice>
              <mc:Fallback>
                <p:oleObj name="Equation" r:id="rId12" imgW="647700" imgH="2413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9888" y="2945441"/>
                        <a:ext cx="1052512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4233691"/>
              </p:ext>
            </p:extLst>
          </p:nvPr>
        </p:nvGraphicFramePr>
        <p:xfrm>
          <a:off x="4787900" y="4605935"/>
          <a:ext cx="301625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1" name="Equation" r:id="rId14" imgW="1765300" imgH="241300" progId="Equation.3">
                  <p:embed/>
                </p:oleObj>
              </mc:Choice>
              <mc:Fallback>
                <p:oleObj name="Equation" r:id="rId14" imgW="1765300" imgH="2413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4605935"/>
                        <a:ext cx="3016250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778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graphicFrame>
        <p:nvGraphicFramePr>
          <p:cNvPr id="64" name="Object 28"/>
          <p:cNvGraphicFramePr>
            <a:graphicFrameLocks noChangeAspect="1"/>
          </p:cNvGraphicFramePr>
          <p:nvPr/>
        </p:nvGraphicFramePr>
        <p:xfrm>
          <a:off x="4776861" y="2489610"/>
          <a:ext cx="1392237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58" name="Equation" r:id="rId6" imgW="634725" imgH="203112" progId="Equation.3">
                  <p:embed/>
                </p:oleObj>
              </mc:Choice>
              <mc:Fallback>
                <p:oleObj name="Equation" r:id="rId6" imgW="63472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861" y="2489610"/>
                        <a:ext cx="1392237" cy="38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Flowchart: Connector 64"/>
          <p:cNvSpPr/>
          <p:nvPr/>
        </p:nvSpPr>
        <p:spPr>
          <a:xfrm>
            <a:off x="3571308" y="3632610"/>
            <a:ext cx="152400" cy="152400"/>
          </a:xfrm>
          <a:prstGeom prst="flowChartConnector">
            <a:avLst/>
          </a:prstGeom>
          <a:solidFill>
            <a:srgbClr val="EF0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2608004" y="2468002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origin</a:t>
            </a:r>
          </a:p>
        </p:txBody>
      </p:sp>
      <p:sp>
        <p:nvSpPr>
          <p:cNvPr id="67" name="Freeform 66"/>
          <p:cNvSpPr/>
          <p:nvPr/>
        </p:nvSpPr>
        <p:spPr>
          <a:xfrm>
            <a:off x="3051557" y="2780763"/>
            <a:ext cx="604389" cy="991999"/>
          </a:xfrm>
          <a:custGeom>
            <a:avLst/>
            <a:gdLst>
              <a:gd name="connsiteX0" fmla="*/ 587957 w 604389"/>
              <a:gd name="connsiteY0" fmla="*/ 968991 h 991999"/>
              <a:gd name="connsiteX1" fmla="*/ 519718 w 604389"/>
              <a:gd name="connsiteY1" fmla="*/ 873457 h 991999"/>
              <a:gd name="connsiteX2" fmla="*/ 492423 w 604389"/>
              <a:gd name="connsiteY2" fmla="*/ 832513 h 991999"/>
              <a:gd name="connsiteX3" fmla="*/ 451479 w 604389"/>
              <a:gd name="connsiteY3" fmla="*/ 791570 h 991999"/>
              <a:gd name="connsiteX4" fmla="*/ 410536 w 604389"/>
              <a:gd name="connsiteY4" fmla="*/ 736979 h 991999"/>
              <a:gd name="connsiteX5" fmla="*/ 369593 w 604389"/>
              <a:gd name="connsiteY5" fmla="*/ 341194 h 991999"/>
              <a:gd name="connsiteX6" fmla="*/ 328649 w 604389"/>
              <a:gd name="connsiteY6" fmla="*/ 300251 h 991999"/>
              <a:gd name="connsiteX7" fmla="*/ 287706 w 604389"/>
              <a:gd name="connsiteY7" fmla="*/ 272955 h 991999"/>
              <a:gd name="connsiteX8" fmla="*/ 219467 w 604389"/>
              <a:gd name="connsiteY8" fmla="*/ 204716 h 991999"/>
              <a:gd name="connsiteX9" fmla="*/ 96638 w 604389"/>
              <a:gd name="connsiteY9" fmla="*/ 95534 h 991999"/>
              <a:gd name="connsiteX10" fmla="*/ 55694 w 604389"/>
              <a:gd name="connsiteY10" fmla="*/ 81887 h 991999"/>
              <a:gd name="connsiteX11" fmla="*/ 1103 w 604389"/>
              <a:gd name="connsiteY11" fmla="*/ 13648 h 991999"/>
              <a:gd name="connsiteX12" fmla="*/ 1103 w 604389"/>
              <a:gd name="connsiteY12" fmla="*/ 0 h 9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4389" h="991999">
                <a:moveTo>
                  <a:pt x="587957" y="968991"/>
                </a:moveTo>
                <a:cubicBezTo>
                  <a:pt x="523607" y="872469"/>
                  <a:pt x="604389" y="991999"/>
                  <a:pt x="519718" y="873457"/>
                </a:cubicBezTo>
                <a:cubicBezTo>
                  <a:pt x="510184" y="860110"/>
                  <a:pt x="502924" y="845114"/>
                  <a:pt x="492423" y="832513"/>
                </a:cubicBezTo>
                <a:cubicBezTo>
                  <a:pt x="480067" y="817686"/>
                  <a:pt x="464040" y="806224"/>
                  <a:pt x="451479" y="791570"/>
                </a:cubicBezTo>
                <a:cubicBezTo>
                  <a:pt x="436676" y="774300"/>
                  <a:pt x="424184" y="755176"/>
                  <a:pt x="410536" y="736979"/>
                </a:cubicBezTo>
                <a:cubicBezTo>
                  <a:pt x="404373" y="576745"/>
                  <a:pt x="461422" y="451387"/>
                  <a:pt x="369593" y="341194"/>
                </a:cubicBezTo>
                <a:cubicBezTo>
                  <a:pt x="357237" y="326367"/>
                  <a:pt x="343476" y="312607"/>
                  <a:pt x="328649" y="300251"/>
                </a:cubicBezTo>
                <a:cubicBezTo>
                  <a:pt x="316048" y="289750"/>
                  <a:pt x="301354" y="282054"/>
                  <a:pt x="287706" y="272955"/>
                </a:cubicBezTo>
                <a:cubicBezTo>
                  <a:pt x="231462" y="188588"/>
                  <a:pt x="293909" y="270887"/>
                  <a:pt x="219467" y="204716"/>
                </a:cubicBezTo>
                <a:cubicBezTo>
                  <a:pt x="172970" y="163386"/>
                  <a:pt x="149733" y="122081"/>
                  <a:pt x="96638" y="95534"/>
                </a:cubicBezTo>
                <a:cubicBezTo>
                  <a:pt x="83771" y="89100"/>
                  <a:pt x="69342" y="86436"/>
                  <a:pt x="55694" y="81887"/>
                </a:cubicBezTo>
                <a:cubicBezTo>
                  <a:pt x="9224" y="50906"/>
                  <a:pt x="14287" y="66385"/>
                  <a:pt x="1103" y="13648"/>
                </a:cubicBezTo>
                <a:cubicBezTo>
                  <a:pt x="0" y="9235"/>
                  <a:pt x="1103" y="4549"/>
                  <a:pt x="1103" y="0"/>
                </a:cubicBezTo>
              </a:path>
            </a:pathLst>
          </a:cu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>
            <a:grpSpLocks noChangeAspect="1"/>
          </p:cNvGrpSpPr>
          <p:nvPr/>
        </p:nvGrpSpPr>
        <p:grpSpPr>
          <a:xfrm>
            <a:off x="2109861" y="2108610"/>
            <a:ext cx="3977535" cy="2438400"/>
            <a:chOff x="2743200" y="4648200"/>
            <a:chExt cx="3048000" cy="1868555"/>
          </a:xfrm>
        </p:grpSpPr>
        <p:grpSp>
          <p:nvGrpSpPr>
            <p:cNvPr id="69" name="Group 30"/>
            <p:cNvGrpSpPr>
              <a:grpSpLocks noChangeAspect="1"/>
            </p:cNvGrpSpPr>
            <p:nvPr/>
          </p:nvGrpSpPr>
          <p:grpSpPr>
            <a:xfrm>
              <a:off x="2743195" y="4648201"/>
              <a:ext cx="3048001" cy="1756479"/>
              <a:chOff x="4865688" y="747713"/>
              <a:chExt cx="4495800" cy="2590800"/>
            </a:xfrm>
          </p:grpSpPr>
          <p:graphicFrame>
            <p:nvGraphicFramePr>
              <p:cNvPr id="73" name="Object 15"/>
              <p:cNvGraphicFramePr>
                <a:graphicFrameLocks/>
              </p:cNvGraphicFramePr>
              <p:nvPr/>
            </p:nvGraphicFramePr>
            <p:xfrm>
              <a:off x="8972550" y="2628899"/>
              <a:ext cx="388938" cy="3286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5859" name="Formel" r:id="rId8" imgW="126835" imgH="152202" progId="">
                      <p:embed/>
                    </p:oleObj>
                  </mc:Choice>
                  <mc:Fallback>
                    <p:oleObj name="Formel" r:id="rId8" imgW="126835" imgH="152202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972550" y="2628899"/>
                            <a:ext cx="388938" cy="32861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4" name="Line 16"/>
              <p:cNvSpPr>
                <a:spLocks noChangeShapeType="1"/>
              </p:cNvSpPr>
              <p:nvPr/>
            </p:nvSpPr>
            <p:spPr bwMode="auto">
              <a:xfrm flipV="1">
                <a:off x="6600825" y="950913"/>
                <a:ext cx="0" cy="23098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17"/>
              <p:cNvSpPr>
                <a:spLocks noChangeShapeType="1"/>
              </p:cNvSpPr>
              <p:nvPr/>
            </p:nvSpPr>
            <p:spPr bwMode="auto">
              <a:xfrm flipV="1">
                <a:off x="5892800" y="2562225"/>
                <a:ext cx="32766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18"/>
              <p:cNvSpPr>
                <a:spLocks noChangeShapeType="1"/>
              </p:cNvSpPr>
              <p:nvPr/>
            </p:nvSpPr>
            <p:spPr bwMode="auto">
              <a:xfrm flipH="1">
                <a:off x="4865688" y="2139950"/>
                <a:ext cx="3021012" cy="9874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77" name="Object 19"/>
              <p:cNvGraphicFramePr>
                <a:graphicFrameLocks/>
              </p:cNvGraphicFramePr>
              <p:nvPr/>
            </p:nvGraphicFramePr>
            <p:xfrm>
              <a:off x="6705601" y="747713"/>
              <a:ext cx="369887" cy="3270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5860" name="Formel" r:id="rId10" imgW="114102" imgH="114102" progId="">
                      <p:embed/>
                    </p:oleObj>
                  </mc:Choice>
                  <mc:Fallback>
                    <p:oleObj name="Formel" r:id="rId10" imgW="114102" imgH="114102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05601" y="747713"/>
                            <a:ext cx="369887" cy="3270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8" name="Object 20"/>
              <p:cNvGraphicFramePr>
                <a:graphicFrameLocks/>
              </p:cNvGraphicFramePr>
              <p:nvPr/>
            </p:nvGraphicFramePr>
            <p:xfrm>
              <a:off x="5068888" y="3003551"/>
              <a:ext cx="330200" cy="3349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5861" name="Formel" r:id="rId12" imgW="114102" imgH="126780" progId="">
                      <p:embed/>
                    </p:oleObj>
                  </mc:Choice>
                  <mc:Fallback>
                    <p:oleObj name="Formel" r:id="rId12" imgW="114102" imgH="1267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68888" y="3003551"/>
                            <a:ext cx="330200" cy="33496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9" name="Line 21"/>
              <p:cNvSpPr>
                <a:spLocks noChangeShapeType="1"/>
              </p:cNvSpPr>
              <p:nvPr/>
            </p:nvSpPr>
            <p:spPr bwMode="auto">
              <a:xfrm flipV="1">
                <a:off x="6611938" y="1631950"/>
                <a:ext cx="1470025" cy="931863"/>
              </a:xfrm>
              <a:prstGeom prst="line">
                <a:avLst/>
              </a:prstGeom>
              <a:noFill/>
              <a:ln w="38100">
                <a:solidFill>
                  <a:srgbClr val="0B02BE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Line 22"/>
              <p:cNvSpPr>
                <a:spLocks noChangeShapeType="1"/>
              </p:cNvSpPr>
              <p:nvPr/>
            </p:nvSpPr>
            <p:spPr bwMode="auto">
              <a:xfrm>
                <a:off x="6583363" y="2554288"/>
                <a:ext cx="1498600" cy="341312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26"/>
              <p:cNvSpPr>
                <a:spLocks noChangeShapeType="1"/>
              </p:cNvSpPr>
              <p:nvPr/>
            </p:nvSpPr>
            <p:spPr bwMode="auto">
              <a:xfrm flipH="1">
                <a:off x="8061325" y="2552700"/>
                <a:ext cx="1065213" cy="3476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 type="non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27"/>
              <p:cNvSpPr>
                <a:spLocks noChangeShapeType="1"/>
              </p:cNvSpPr>
              <p:nvPr/>
            </p:nvSpPr>
            <p:spPr bwMode="auto">
              <a:xfrm flipH="1" flipV="1">
                <a:off x="6605588" y="2557463"/>
                <a:ext cx="1479550" cy="341312"/>
              </a:xfrm>
              <a:prstGeom prst="line">
                <a:avLst/>
              </a:prstGeom>
              <a:noFill/>
              <a:ln w="12700">
                <a:solidFill>
                  <a:srgbClr val="00CC00"/>
                </a:solidFill>
                <a:prstDash val="dash"/>
                <a:round/>
                <a:headEnd/>
                <a:tailEnd type="non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28"/>
              <p:cNvSpPr>
                <a:spLocks noChangeShapeType="1"/>
              </p:cNvSpPr>
              <p:nvPr/>
            </p:nvSpPr>
            <p:spPr bwMode="auto">
              <a:xfrm flipH="1" flipV="1">
                <a:off x="6604000" y="1285875"/>
                <a:ext cx="1479550" cy="3413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 type="non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Oval 29"/>
              <p:cNvSpPr>
                <a:spLocks noChangeArrowheads="1"/>
              </p:cNvSpPr>
              <p:nvPr/>
            </p:nvSpPr>
            <p:spPr bwMode="auto">
              <a:xfrm>
                <a:off x="8010525" y="1589088"/>
                <a:ext cx="136525" cy="8731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Line 30"/>
              <p:cNvSpPr>
                <a:spLocks noChangeShapeType="1"/>
              </p:cNvSpPr>
              <p:nvPr/>
            </p:nvSpPr>
            <p:spPr bwMode="auto">
              <a:xfrm flipH="1">
                <a:off x="5594350" y="2890838"/>
                <a:ext cx="247015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 type="non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Line 31"/>
              <p:cNvSpPr>
                <a:spLocks noChangeShapeType="1"/>
              </p:cNvSpPr>
              <p:nvPr/>
            </p:nvSpPr>
            <p:spPr bwMode="auto">
              <a:xfrm flipV="1">
                <a:off x="8074025" y="1638300"/>
                <a:ext cx="12700" cy="12461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 type="non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32"/>
              <p:cNvSpPr>
                <a:spLocks noChangeShapeType="1"/>
              </p:cNvSpPr>
              <p:nvPr/>
            </p:nvSpPr>
            <p:spPr bwMode="auto">
              <a:xfrm flipV="1">
                <a:off x="8080375" y="1630363"/>
                <a:ext cx="0" cy="1270000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34"/>
              <p:cNvSpPr>
                <a:spLocks/>
              </p:cNvSpPr>
              <p:nvPr/>
            </p:nvSpPr>
            <p:spPr bwMode="auto">
              <a:xfrm>
                <a:off x="5757863" y="2722563"/>
                <a:ext cx="1554162" cy="320675"/>
              </a:xfrm>
              <a:custGeom>
                <a:avLst/>
                <a:gdLst/>
                <a:ahLst/>
                <a:cxnLst>
                  <a:cxn ang="0">
                    <a:pos x="0" y="124"/>
                  </a:cxn>
                  <a:cxn ang="0">
                    <a:pos x="346" y="292"/>
                  </a:cxn>
                  <a:cxn ang="0">
                    <a:pos x="964" y="268"/>
                  </a:cxn>
                  <a:cxn ang="0">
                    <a:pos x="1388" y="0"/>
                  </a:cxn>
                </a:cxnLst>
                <a:rect l="0" t="0" r="r" b="b"/>
                <a:pathLst>
                  <a:path w="1388" h="346">
                    <a:moveTo>
                      <a:pt x="0" y="124"/>
                    </a:moveTo>
                    <a:cubicBezTo>
                      <a:pt x="58" y="152"/>
                      <a:pt x="167" y="262"/>
                      <a:pt x="346" y="292"/>
                    </a:cubicBezTo>
                    <a:cubicBezTo>
                      <a:pt x="628" y="334"/>
                      <a:pt x="706" y="346"/>
                      <a:pt x="964" y="268"/>
                    </a:cubicBezTo>
                    <a:cubicBezTo>
                      <a:pt x="1254" y="171"/>
                      <a:pt x="1300" y="56"/>
                      <a:pt x="1388" y="0"/>
                    </a:cubicBezTo>
                  </a:path>
                </a:pathLst>
              </a:custGeom>
              <a:noFill/>
              <a:ln w="25400">
                <a:solidFill>
                  <a:srgbClr val="00CC00"/>
                </a:solidFill>
                <a:round/>
                <a:headEnd type="none" w="med" len="med"/>
                <a:tailEnd type="triangl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aphicFrame>
          <p:nvGraphicFramePr>
            <p:cNvPr id="70" name="Object 15"/>
            <p:cNvGraphicFramePr>
              <a:graphicFrameLocks noChangeAspect="1"/>
            </p:cNvGraphicFramePr>
            <p:nvPr/>
          </p:nvGraphicFramePr>
          <p:xfrm>
            <a:off x="4038600" y="6248400"/>
            <a:ext cx="228600" cy="2683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62" name="Equation" r:id="rId14" imgW="139579" imgH="164957" progId="Equation.3">
                    <p:embed/>
                  </p:oleObj>
                </mc:Choice>
                <mc:Fallback>
                  <p:oleObj name="Equation" r:id="rId14" imgW="139579" imgH="16495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8600" y="6248400"/>
                          <a:ext cx="228600" cy="268355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Object 26"/>
            <p:cNvGraphicFramePr>
              <a:graphicFrameLocks noChangeAspect="1"/>
            </p:cNvGraphicFramePr>
            <p:nvPr/>
          </p:nvGraphicFramePr>
          <p:xfrm>
            <a:off x="4425928" y="5715000"/>
            <a:ext cx="298472" cy="280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63" name="Equation" r:id="rId16" imgW="152268" imgH="164957" progId="Equation.3">
                    <p:embed/>
                  </p:oleObj>
                </mc:Choice>
                <mc:Fallback>
                  <p:oleObj name="Equation" r:id="rId16" imgW="152268" imgH="16495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25928" y="5715000"/>
                          <a:ext cx="298472" cy="280988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" name="Object 27"/>
            <p:cNvGraphicFramePr>
              <a:graphicFrameLocks noChangeAspect="1"/>
            </p:cNvGraphicFramePr>
            <p:nvPr/>
          </p:nvGraphicFramePr>
          <p:xfrm>
            <a:off x="4953000" y="5638800"/>
            <a:ext cx="249237" cy="217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64" name="Equation" r:id="rId18" imgW="126725" imgH="126725" progId="Equation.3">
                    <p:embed/>
                  </p:oleObj>
                </mc:Choice>
                <mc:Fallback>
                  <p:oleObj name="Equation" r:id="rId18" imgW="126725" imgH="12672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53000" y="5638800"/>
                          <a:ext cx="249237" cy="217488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9" name="Group 88"/>
          <p:cNvGrpSpPr/>
          <p:nvPr/>
        </p:nvGrpSpPr>
        <p:grpSpPr>
          <a:xfrm>
            <a:off x="6880431" y="2076160"/>
            <a:ext cx="2658417" cy="2562224"/>
            <a:chOff x="304800" y="4114800"/>
            <a:chExt cx="2658417" cy="2562224"/>
          </a:xfrm>
        </p:grpSpPr>
        <p:pic>
          <p:nvPicPr>
            <p:cNvPr id="90" name="Picture 26" descr="D:\KULIAH\MATERI KULIAH\D3\ELECTROMAGNETIK TERAPAN\Pictures\CoordinateSystems.jpg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304800" y="4114800"/>
              <a:ext cx="2658417" cy="2562224"/>
            </a:xfrm>
            <a:prstGeom prst="rect">
              <a:avLst/>
            </a:prstGeom>
            <a:noFill/>
          </p:spPr>
        </p:pic>
        <p:graphicFrame>
          <p:nvGraphicFramePr>
            <p:cNvPr id="91" name="Object 28"/>
            <p:cNvGraphicFramePr>
              <a:graphicFrameLocks noChangeAspect="1"/>
            </p:cNvGraphicFramePr>
            <p:nvPr/>
          </p:nvGraphicFramePr>
          <p:xfrm>
            <a:off x="2286000" y="5105400"/>
            <a:ext cx="457200" cy="5058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65" name="Equation" r:id="rId21" imgW="190417" imgH="241195" progId="Equation.3">
                    <p:embed/>
                  </p:oleObj>
                </mc:Choice>
                <mc:Fallback>
                  <p:oleObj name="Equation" r:id="rId21" imgW="190417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6000" y="5105400"/>
                          <a:ext cx="457200" cy="5058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" name="Object 29"/>
            <p:cNvGraphicFramePr>
              <a:graphicFrameLocks noChangeAspect="1"/>
            </p:cNvGraphicFramePr>
            <p:nvPr/>
          </p:nvGraphicFramePr>
          <p:xfrm>
            <a:off x="2362200" y="4572000"/>
            <a:ext cx="383171" cy="455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66" name="Equation" r:id="rId23" imgW="177646" imgH="241091" progId="Equation.3">
                    <p:embed/>
                  </p:oleObj>
                </mc:Choice>
                <mc:Fallback>
                  <p:oleObj name="Equation" r:id="rId23" imgW="177646" imgH="24109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62200" y="4572000"/>
                          <a:ext cx="383171" cy="4556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3" name="Object 30"/>
            <p:cNvGraphicFramePr>
              <a:graphicFrameLocks noChangeAspect="1"/>
            </p:cNvGraphicFramePr>
            <p:nvPr/>
          </p:nvGraphicFramePr>
          <p:xfrm>
            <a:off x="1752600" y="4362245"/>
            <a:ext cx="381000" cy="4383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67" name="Equation" r:id="rId25" imgW="164885" imgH="215619" progId="Equation.3">
                    <p:embed/>
                  </p:oleObj>
                </mc:Choice>
                <mc:Fallback>
                  <p:oleObj name="Equation" r:id="rId25" imgW="164885" imgH="21561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2600" y="4362245"/>
                          <a:ext cx="381000" cy="4383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4" name="Rectangle 93"/>
          <p:cNvSpPr/>
          <p:nvPr/>
        </p:nvSpPr>
        <p:spPr>
          <a:xfrm>
            <a:off x="1454043" y="4510459"/>
            <a:ext cx="923394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900" dirty="0" smtClean="0"/>
              <a:t>Kita </a:t>
            </a:r>
            <a:r>
              <a:rPr lang="en-US" sz="1900" dirty="0" err="1" smtClean="0"/>
              <a:t>dapat</a:t>
            </a:r>
            <a:r>
              <a:rPr lang="en-US" sz="1900" dirty="0" smtClean="0"/>
              <a:t> </a:t>
            </a:r>
            <a:r>
              <a:rPr lang="en-US" sz="1900" dirty="0" err="1" smtClean="0"/>
              <a:t>menentukan</a:t>
            </a:r>
            <a:r>
              <a:rPr lang="en-US" sz="1900" dirty="0" smtClean="0"/>
              <a:t> </a:t>
            </a:r>
            <a:r>
              <a:rPr lang="en-US" sz="1900" dirty="0" err="1" smtClean="0"/>
              <a:t>posisi</a:t>
            </a:r>
            <a:r>
              <a:rPr lang="en-US" sz="1900" dirty="0" smtClean="0"/>
              <a:t> (</a:t>
            </a:r>
            <a:r>
              <a:rPr lang="en-US" sz="1900" dirty="0" err="1" smtClean="0"/>
              <a:t>koordinat</a:t>
            </a:r>
            <a:r>
              <a:rPr lang="en-US" sz="1900" dirty="0" smtClean="0"/>
              <a:t>) </a:t>
            </a:r>
            <a:r>
              <a:rPr lang="en-US" sz="1900" b="1" dirty="0" err="1" smtClean="0"/>
              <a:t>titik</a:t>
            </a:r>
            <a:r>
              <a:rPr lang="en-US" sz="1900" b="1" dirty="0" smtClean="0"/>
              <a:t> P </a:t>
            </a:r>
            <a:r>
              <a:rPr lang="en-US" sz="1900" dirty="0" err="1" smtClean="0"/>
              <a:t>pada</a:t>
            </a:r>
            <a:r>
              <a:rPr lang="en-US" sz="1900" dirty="0" smtClean="0"/>
              <a:t> </a:t>
            </a:r>
            <a:r>
              <a:rPr lang="en-US" sz="1900" dirty="0" err="1" smtClean="0"/>
              <a:t>koordinat</a:t>
            </a:r>
            <a:r>
              <a:rPr lang="en-US" sz="1900" dirty="0" smtClean="0"/>
              <a:t> </a:t>
            </a:r>
            <a:r>
              <a:rPr lang="en-US" sz="1900" dirty="0" err="1" smtClean="0"/>
              <a:t>tabung</a:t>
            </a:r>
            <a:r>
              <a:rPr lang="en-US" sz="1900" dirty="0" smtClean="0"/>
              <a:t> </a:t>
            </a:r>
            <a:r>
              <a:rPr lang="en-US" sz="1900" dirty="0" err="1" smtClean="0"/>
              <a:t>dengan</a:t>
            </a:r>
            <a:r>
              <a:rPr lang="en-US" sz="1900" dirty="0" smtClean="0"/>
              <a:t>  </a:t>
            </a:r>
            <a:r>
              <a:rPr lang="en-US" sz="1900" u="sng" dirty="0" smtClean="0"/>
              <a:t>3 </a:t>
            </a:r>
            <a:r>
              <a:rPr lang="en-US" sz="1900" u="sng" dirty="0" err="1" smtClean="0"/>
              <a:t>nilai</a:t>
            </a:r>
            <a:r>
              <a:rPr lang="en-US" sz="1900" u="sng" dirty="0" smtClean="0"/>
              <a:t> </a:t>
            </a:r>
            <a:r>
              <a:rPr lang="en-US" sz="1900" u="sng" dirty="0" err="1" smtClean="0"/>
              <a:t>skalar</a:t>
            </a:r>
            <a:r>
              <a:rPr lang="en-US" sz="1900" dirty="0" smtClean="0"/>
              <a:t>, </a:t>
            </a:r>
            <a:r>
              <a:rPr lang="en-US" sz="1900" dirty="0" err="1" smtClean="0"/>
              <a:t>yaitu</a:t>
            </a:r>
            <a:r>
              <a:rPr lang="en-US" sz="1900" dirty="0" smtClean="0"/>
              <a:t> : </a:t>
            </a:r>
          </a:p>
          <a:p>
            <a:pPr marL="233363" indent="-233363"/>
            <a:r>
              <a:rPr lang="en-US" sz="1900" dirty="0" smtClean="0"/>
              <a:t>	</a:t>
            </a:r>
            <a:r>
              <a:rPr lang="en-US" sz="1900" dirty="0" err="1" smtClean="0"/>
              <a:t>Keterangan</a:t>
            </a:r>
            <a:r>
              <a:rPr lang="en-US" sz="1900" dirty="0" smtClean="0"/>
              <a:t> :</a:t>
            </a:r>
          </a:p>
          <a:p>
            <a:pPr marL="512763" lvl="1" indent="-171450">
              <a:buFont typeface="+mj-lt"/>
              <a:buAutoNum type="arabicParenR"/>
            </a:pPr>
            <a:r>
              <a:rPr lang="en-US" sz="1900" dirty="0" smtClean="0"/>
              <a:t> </a:t>
            </a:r>
            <a:r>
              <a:rPr lang="en-US" sz="1900" dirty="0" err="1" smtClean="0"/>
              <a:t>Nilai</a:t>
            </a:r>
            <a:r>
              <a:rPr lang="en-US" sz="1900" dirty="0" smtClean="0"/>
              <a:t> </a:t>
            </a:r>
            <a:r>
              <a:rPr lang="en-US" sz="1900" b="1" dirty="0" smtClean="0"/>
              <a:t>ρ</a:t>
            </a:r>
            <a:r>
              <a:rPr lang="en-US" sz="1900" dirty="0" smtClean="0"/>
              <a:t> </a:t>
            </a:r>
            <a:r>
              <a:rPr lang="en-US" sz="1900" dirty="0" err="1" smtClean="0"/>
              <a:t>menunjukkan</a:t>
            </a:r>
            <a:r>
              <a:rPr lang="en-US" sz="1900" dirty="0" smtClean="0"/>
              <a:t> </a:t>
            </a:r>
            <a:r>
              <a:rPr lang="en-US" sz="1900" dirty="0" err="1" smtClean="0"/>
              <a:t>jarak</a:t>
            </a:r>
            <a:r>
              <a:rPr lang="en-US" sz="1900" dirty="0" smtClean="0"/>
              <a:t> </a:t>
            </a:r>
            <a:r>
              <a:rPr lang="en-US" sz="1900" dirty="0" err="1" smtClean="0"/>
              <a:t>titik</a:t>
            </a:r>
            <a:r>
              <a:rPr lang="en-US" sz="1900" dirty="0" smtClean="0"/>
              <a:t> </a:t>
            </a:r>
            <a:r>
              <a:rPr lang="en-US" sz="1900" dirty="0" err="1" smtClean="0"/>
              <a:t>dari</a:t>
            </a:r>
            <a:r>
              <a:rPr lang="en-US" sz="1900" dirty="0" smtClean="0"/>
              <a:t> </a:t>
            </a:r>
            <a:r>
              <a:rPr lang="en-US" sz="1900" dirty="0" err="1" smtClean="0"/>
              <a:t>sumbu</a:t>
            </a:r>
            <a:r>
              <a:rPr lang="en-US" sz="1900" dirty="0" smtClean="0"/>
              <a:t> z </a:t>
            </a:r>
            <a:r>
              <a:rPr lang="el-GR" sz="1900" dirty="0" smtClean="0"/>
              <a:t>(0 ≤ ρ &lt;∞)</a:t>
            </a:r>
            <a:endParaRPr lang="en-US" sz="1900" dirty="0" smtClean="0"/>
          </a:p>
          <a:p>
            <a:pPr marL="512763" lvl="1" indent="-171450">
              <a:buFont typeface="+mj-lt"/>
              <a:buAutoNum type="arabicParenR"/>
            </a:pPr>
            <a:r>
              <a:rPr lang="en-US" sz="1900" dirty="0" smtClean="0"/>
              <a:t> </a:t>
            </a:r>
            <a:r>
              <a:rPr lang="en-US" sz="1900" dirty="0" err="1" smtClean="0"/>
              <a:t>Nilai</a:t>
            </a:r>
            <a:r>
              <a:rPr lang="en-US" sz="1900" dirty="0" smtClean="0"/>
              <a:t> </a:t>
            </a:r>
            <a:r>
              <a:rPr lang="en-US" sz="1900" b="1" dirty="0" smtClean="0"/>
              <a:t>φ</a:t>
            </a:r>
            <a:r>
              <a:rPr lang="en-US" sz="1900" dirty="0" smtClean="0"/>
              <a:t> </a:t>
            </a:r>
            <a:r>
              <a:rPr lang="en-US" sz="1900" dirty="0" err="1" smtClean="0"/>
              <a:t>menunjukkan</a:t>
            </a:r>
            <a:r>
              <a:rPr lang="en-US" sz="1900" dirty="0" smtClean="0"/>
              <a:t> </a:t>
            </a:r>
            <a:r>
              <a:rPr lang="en-US" sz="1900" dirty="0" err="1" smtClean="0"/>
              <a:t>sudut</a:t>
            </a:r>
            <a:r>
              <a:rPr lang="en-US" sz="1900" dirty="0" smtClean="0"/>
              <a:t> </a:t>
            </a:r>
            <a:r>
              <a:rPr lang="en-US" sz="1900" dirty="0" err="1" smtClean="0"/>
              <a:t>perputaran</a:t>
            </a:r>
            <a:r>
              <a:rPr lang="en-US" sz="1900" dirty="0" smtClean="0"/>
              <a:t> </a:t>
            </a:r>
            <a:r>
              <a:rPr lang="id-ID" sz="1900" dirty="0" smtClean="0"/>
              <a:t>mengelilingi</a:t>
            </a:r>
            <a:r>
              <a:rPr lang="en-US" sz="1900" dirty="0" smtClean="0"/>
              <a:t> </a:t>
            </a:r>
            <a:r>
              <a:rPr lang="en-US" sz="1900" dirty="0" err="1" smtClean="0"/>
              <a:t>sumbu</a:t>
            </a:r>
            <a:r>
              <a:rPr lang="en-US" sz="1900" dirty="0" smtClean="0"/>
              <a:t> z (0 ≤ φ &lt; 2π)</a:t>
            </a:r>
          </a:p>
          <a:p>
            <a:pPr marL="512763" lvl="1" indent="-171450"/>
            <a:r>
              <a:rPr lang="en-US" sz="1900" dirty="0" smtClean="0"/>
              <a:t>3)</a:t>
            </a:r>
            <a:r>
              <a:rPr lang="en-US" sz="1900" b="1" dirty="0" smtClean="0"/>
              <a:t> </a:t>
            </a:r>
            <a:r>
              <a:rPr lang="en-US" sz="1900" dirty="0" err="1" smtClean="0"/>
              <a:t>Nilai</a:t>
            </a:r>
            <a:r>
              <a:rPr lang="en-US" sz="1900" dirty="0" smtClean="0"/>
              <a:t> </a:t>
            </a:r>
            <a:r>
              <a:rPr lang="en-US" sz="1900" b="1" dirty="0" smtClean="0"/>
              <a:t>z </a:t>
            </a:r>
            <a:r>
              <a:rPr lang="en-US" sz="1900" dirty="0" err="1" smtClean="0"/>
              <a:t>menunjukkan</a:t>
            </a:r>
            <a:r>
              <a:rPr lang="en-US" sz="1900" dirty="0" smtClean="0"/>
              <a:t> </a:t>
            </a:r>
            <a:r>
              <a:rPr lang="en-US" sz="1900" dirty="0" err="1" smtClean="0"/>
              <a:t>jarak</a:t>
            </a:r>
            <a:r>
              <a:rPr lang="en-US" sz="1900" dirty="0" smtClean="0"/>
              <a:t> </a:t>
            </a:r>
            <a:r>
              <a:rPr lang="en-US" sz="1900" dirty="0" err="1" smtClean="0"/>
              <a:t>titik</a:t>
            </a:r>
            <a:r>
              <a:rPr lang="en-US" sz="1900" dirty="0" smtClean="0"/>
              <a:t> </a:t>
            </a:r>
            <a:r>
              <a:rPr lang="en-US" sz="1900" dirty="0" err="1" smtClean="0"/>
              <a:t>dari</a:t>
            </a:r>
            <a:r>
              <a:rPr lang="en-US" sz="1900" dirty="0" smtClean="0"/>
              <a:t> </a:t>
            </a:r>
            <a:r>
              <a:rPr lang="en-US" sz="1900" dirty="0" err="1" smtClean="0"/>
              <a:t>bidang</a:t>
            </a:r>
            <a:r>
              <a:rPr lang="en-US" sz="1900" dirty="0" smtClean="0"/>
              <a:t> x-y (z = 0) (−∞ &lt;  z &lt; ∞)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28800" y="1801310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 smtClean="0"/>
              <a:t>Sistem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Koordinat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Silinder</a:t>
            </a:r>
            <a:endParaRPr lang="en-US" sz="1900" b="1" dirty="0"/>
          </a:p>
        </p:txBody>
      </p:sp>
    </p:spTree>
    <p:extLst>
      <p:ext uri="{BB962C8B-B14F-4D97-AF65-F5344CB8AC3E}">
        <p14:creationId xmlns:p14="http://schemas.microsoft.com/office/powerpoint/2010/main" val="101007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28800" y="1801310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 smtClean="0"/>
              <a:t>Sistem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Koordinat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Silinder</a:t>
            </a:r>
            <a:endParaRPr lang="en-US" sz="1900" b="1" dirty="0"/>
          </a:p>
        </p:txBody>
      </p:sp>
      <p:sp>
        <p:nvSpPr>
          <p:cNvPr id="36" name="Content Placeholder 5"/>
          <p:cNvSpPr>
            <a:spLocks noGrp="1"/>
          </p:cNvSpPr>
          <p:nvPr>
            <p:ph idx="1"/>
          </p:nvPr>
        </p:nvSpPr>
        <p:spPr>
          <a:xfrm>
            <a:off x="1828799" y="2263515"/>
            <a:ext cx="8349521" cy="4594485"/>
          </a:xfrm>
        </p:spPr>
        <p:txBody>
          <a:bodyPr>
            <a:noAutofit/>
          </a:bodyPr>
          <a:lstStyle/>
          <a:p>
            <a:pPr marL="225425" lvl="1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900" dirty="0" smtClean="0">
                <a:solidFill>
                  <a:schemeClr val="tx1"/>
                </a:solidFill>
              </a:rPr>
              <a:t>U</a:t>
            </a:r>
            <a:r>
              <a:rPr lang="id-ID" sz="1900" dirty="0" smtClean="0">
                <a:solidFill>
                  <a:schemeClr val="tx1"/>
                </a:solidFill>
              </a:rPr>
              <a:t>ntuk menentukan arah besaran vektor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id-ID" sz="1900" dirty="0" smtClean="0">
                <a:solidFill>
                  <a:schemeClr val="tx1"/>
                </a:solidFill>
              </a:rPr>
              <a:t>dengan menggunakan </a:t>
            </a:r>
            <a:r>
              <a:rPr lang="id-ID" sz="1900" b="1" dirty="0" smtClean="0">
                <a:solidFill>
                  <a:schemeClr val="tx1"/>
                </a:solidFill>
              </a:rPr>
              <a:t>vektor basis</a:t>
            </a:r>
            <a:r>
              <a:rPr lang="en-US" sz="1900" dirty="0" smtClean="0">
                <a:solidFill>
                  <a:schemeClr val="tx1"/>
                </a:solidFill>
              </a:rPr>
              <a:t>.</a:t>
            </a:r>
            <a:endParaRPr lang="en-US" sz="1900" dirty="0">
              <a:solidFill>
                <a:schemeClr val="tx1"/>
              </a:solidFill>
            </a:endParaRPr>
          </a:p>
          <a:p>
            <a:pPr marL="512763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900" dirty="0">
              <a:solidFill>
                <a:schemeClr val="tx1"/>
              </a:solidFill>
            </a:endParaRP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900" dirty="0" smtClean="0">
              <a:solidFill>
                <a:schemeClr val="tx1"/>
              </a:solidFill>
            </a:endParaRP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id-ID" sz="1900" dirty="0" smtClean="0">
                <a:solidFill>
                  <a:schemeClr val="tx1"/>
                </a:solidFill>
              </a:rPr>
              <a:t>Tidak seperti vektor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dasar</a:t>
            </a:r>
            <a:r>
              <a:rPr lang="en-US" sz="1900" dirty="0" smtClean="0">
                <a:solidFill>
                  <a:schemeClr val="tx1"/>
                </a:solidFill>
              </a:rPr>
              <a:t> k</a:t>
            </a:r>
            <a:r>
              <a:rPr lang="id-ID" sz="1900" dirty="0" smtClean="0">
                <a:solidFill>
                  <a:schemeClr val="tx1"/>
                </a:solidFill>
              </a:rPr>
              <a:t>artesian, vektor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dasar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id-ID" sz="1900" dirty="0" smtClean="0">
                <a:solidFill>
                  <a:schemeClr val="tx1"/>
                </a:solidFill>
              </a:rPr>
              <a:t>silinder </a:t>
            </a:r>
            <a:r>
              <a:rPr lang="id-ID" sz="1900" b="1" dirty="0" smtClean="0">
                <a:solidFill>
                  <a:schemeClr val="tx1"/>
                </a:solidFill>
              </a:rPr>
              <a:t>tergantung</a:t>
            </a:r>
            <a:r>
              <a:rPr lang="id-ID" sz="1900" dirty="0" smtClean="0">
                <a:solidFill>
                  <a:schemeClr val="tx1"/>
                </a:solidFill>
              </a:rPr>
              <a:t> pada posisi </a:t>
            </a:r>
            <a:endParaRPr lang="en-US" sz="1900" dirty="0" smtClean="0">
              <a:solidFill>
                <a:schemeClr val="tx1"/>
              </a:solidFill>
            </a:endParaRP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 smtClean="0">
                <a:solidFill>
                  <a:schemeClr val="tx1"/>
                </a:solidFill>
              </a:rPr>
              <a:t>	</a:t>
            </a:r>
            <a:r>
              <a:rPr lang="id-ID" sz="1900" dirty="0" smtClean="0">
                <a:solidFill>
                  <a:schemeClr val="tx1"/>
                </a:solidFill>
              </a:rPr>
              <a:t>(</a:t>
            </a:r>
            <a:r>
              <a:rPr lang="en-US" sz="1900" dirty="0" smtClean="0">
                <a:solidFill>
                  <a:schemeClr val="tx1"/>
                </a:solidFill>
              </a:rPr>
              <a:t>                </a:t>
            </a:r>
            <a:r>
              <a:rPr lang="id-ID" sz="1900" dirty="0" smtClean="0">
                <a:solidFill>
                  <a:schemeClr val="tx1"/>
                </a:solidFill>
              </a:rPr>
              <a:t>)</a:t>
            </a:r>
            <a:r>
              <a:rPr lang="en-US" sz="1900" dirty="0" smtClean="0">
                <a:solidFill>
                  <a:schemeClr val="tx1"/>
                </a:solidFill>
              </a:rPr>
              <a:t>.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900" dirty="0" smtClean="0">
              <a:solidFill>
                <a:schemeClr val="tx1"/>
              </a:solidFill>
            </a:endParaRP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900" dirty="0" smtClean="0">
                <a:solidFill>
                  <a:schemeClr val="tx1"/>
                </a:solidFill>
              </a:rPr>
              <a:t>H</a:t>
            </a:r>
            <a:r>
              <a:rPr lang="id-ID" sz="1900" dirty="0" smtClean="0">
                <a:solidFill>
                  <a:schemeClr val="tx1"/>
                </a:solidFill>
              </a:rPr>
              <a:t>impunan vektor dasar harus diatur sedemikian rupa sehingga:</a:t>
            </a:r>
            <a:endParaRPr lang="en-US" sz="1900" dirty="0">
              <a:solidFill>
                <a:schemeClr val="tx1"/>
              </a:solidFill>
            </a:endParaRPr>
          </a:p>
        </p:txBody>
      </p:sp>
      <p:graphicFrame>
        <p:nvGraphicFramePr>
          <p:cNvPr id="44046" name="Object 14"/>
          <p:cNvGraphicFramePr>
            <a:graphicFrameLocks noChangeAspect="1"/>
          </p:cNvGraphicFramePr>
          <p:nvPr/>
        </p:nvGraphicFramePr>
        <p:xfrm>
          <a:off x="5049200" y="2882710"/>
          <a:ext cx="1219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3" name="Equation" r:id="rId6" imgW="622030" imgH="241195" progId="Equation.3">
                  <p:embed/>
                </p:oleObj>
              </mc:Choice>
              <mc:Fallback>
                <p:oleObj name="Equation" r:id="rId6" imgW="622030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9200" y="2882710"/>
                        <a:ext cx="12192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48" name="Object 16"/>
          <p:cNvGraphicFramePr>
            <a:graphicFrameLocks noChangeAspect="1"/>
          </p:cNvGraphicFramePr>
          <p:nvPr/>
        </p:nvGraphicFramePr>
        <p:xfrm>
          <a:off x="2159827" y="4152898"/>
          <a:ext cx="889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4" name="Equation" r:id="rId8" imgW="457200" imgH="241300" progId="Equation.3">
                  <p:embed/>
                </p:oleObj>
              </mc:Choice>
              <mc:Fallback>
                <p:oleObj name="Equation" r:id="rId8" imgW="457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827" y="4152898"/>
                        <a:ext cx="8890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49" name="Object 17"/>
          <p:cNvGraphicFramePr>
            <a:graphicFrameLocks noChangeAspect="1"/>
          </p:cNvGraphicFramePr>
          <p:nvPr/>
        </p:nvGraphicFramePr>
        <p:xfrm>
          <a:off x="3357190" y="5371480"/>
          <a:ext cx="49657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5" name="Equation" r:id="rId10" imgW="2400300" imgH="241300" progId="Equation.3">
                  <p:embed/>
                </p:oleObj>
              </mc:Choice>
              <mc:Fallback>
                <p:oleObj name="Equation" r:id="rId10" imgW="2400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7190" y="5371480"/>
                        <a:ext cx="496570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951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28800" y="1801310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 smtClean="0"/>
              <a:t>Sistem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Koordinat</a:t>
            </a:r>
            <a:r>
              <a:rPr lang="en-US" sz="1900" b="1" dirty="0" smtClean="0"/>
              <a:t> Spherical</a:t>
            </a:r>
            <a:endParaRPr lang="en-US" sz="1900" b="1" dirty="0"/>
          </a:p>
        </p:txBody>
      </p:sp>
      <p:graphicFrame>
        <p:nvGraphicFramePr>
          <p:cNvPr id="37" name="Object 28"/>
          <p:cNvGraphicFramePr>
            <a:graphicFrameLocks noChangeAspect="1"/>
          </p:cNvGraphicFramePr>
          <p:nvPr/>
        </p:nvGraphicFramePr>
        <p:xfrm>
          <a:off x="4564009" y="2488360"/>
          <a:ext cx="1336675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06" name="Equation" r:id="rId6" imgW="609336" imgH="203112" progId="Equation.3">
                  <p:embed/>
                </p:oleObj>
              </mc:Choice>
              <mc:Fallback>
                <p:oleObj name="Equation" r:id="rId6" imgW="609336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009" y="2488360"/>
                        <a:ext cx="1336675" cy="38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Flowchart: Connector 37"/>
          <p:cNvSpPr/>
          <p:nvPr/>
        </p:nvSpPr>
        <p:spPr>
          <a:xfrm>
            <a:off x="3483868" y="3721208"/>
            <a:ext cx="152400" cy="152400"/>
          </a:xfrm>
          <a:prstGeom prst="flowChartConnector">
            <a:avLst/>
          </a:prstGeom>
          <a:solidFill>
            <a:srgbClr val="EF0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520564" y="25566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origin</a:t>
            </a:r>
          </a:p>
        </p:txBody>
      </p:sp>
      <p:sp>
        <p:nvSpPr>
          <p:cNvPr id="40" name="Freeform 39"/>
          <p:cNvSpPr/>
          <p:nvPr/>
        </p:nvSpPr>
        <p:spPr>
          <a:xfrm>
            <a:off x="2964117" y="2869361"/>
            <a:ext cx="604389" cy="991999"/>
          </a:xfrm>
          <a:custGeom>
            <a:avLst/>
            <a:gdLst>
              <a:gd name="connsiteX0" fmla="*/ 587957 w 604389"/>
              <a:gd name="connsiteY0" fmla="*/ 968991 h 991999"/>
              <a:gd name="connsiteX1" fmla="*/ 519718 w 604389"/>
              <a:gd name="connsiteY1" fmla="*/ 873457 h 991999"/>
              <a:gd name="connsiteX2" fmla="*/ 492423 w 604389"/>
              <a:gd name="connsiteY2" fmla="*/ 832513 h 991999"/>
              <a:gd name="connsiteX3" fmla="*/ 451479 w 604389"/>
              <a:gd name="connsiteY3" fmla="*/ 791570 h 991999"/>
              <a:gd name="connsiteX4" fmla="*/ 410536 w 604389"/>
              <a:gd name="connsiteY4" fmla="*/ 736979 h 991999"/>
              <a:gd name="connsiteX5" fmla="*/ 369593 w 604389"/>
              <a:gd name="connsiteY5" fmla="*/ 341194 h 991999"/>
              <a:gd name="connsiteX6" fmla="*/ 328649 w 604389"/>
              <a:gd name="connsiteY6" fmla="*/ 300251 h 991999"/>
              <a:gd name="connsiteX7" fmla="*/ 287706 w 604389"/>
              <a:gd name="connsiteY7" fmla="*/ 272955 h 991999"/>
              <a:gd name="connsiteX8" fmla="*/ 219467 w 604389"/>
              <a:gd name="connsiteY8" fmla="*/ 204716 h 991999"/>
              <a:gd name="connsiteX9" fmla="*/ 96638 w 604389"/>
              <a:gd name="connsiteY9" fmla="*/ 95534 h 991999"/>
              <a:gd name="connsiteX10" fmla="*/ 55694 w 604389"/>
              <a:gd name="connsiteY10" fmla="*/ 81887 h 991999"/>
              <a:gd name="connsiteX11" fmla="*/ 1103 w 604389"/>
              <a:gd name="connsiteY11" fmla="*/ 13648 h 991999"/>
              <a:gd name="connsiteX12" fmla="*/ 1103 w 604389"/>
              <a:gd name="connsiteY12" fmla="*/ 0 h 9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4389" h="991999">
                <a:moveTo>
                  <a:pt x="587957" y="968991"/>
                </a:moveTo>
                <a:cubicBezTo>
                  <a:pt x="523607" y="872469"/>
                  <a:pt x="604389" y="991999"/>
                  <a:pt x="519718" y="873457"/>
                </a:cubicBezTo>
                <a:cubicBezTo>
                  <a:pt x="510184" y="860110"/>
                  <a:pt x="502924" y="845114"/>
                  <a:pt x="492423" y="832513"/>
                </a:cubicBezTo>
                <a:cubicBezTo>
                  <a:pt x="480067" y="817686"/>
                  <a:pt x="464040" y="806224"/>
                  <a:pt x="451479" y="791570"/>
                </a:cubicBezTo>
                <a:cubicBezTo>
                  <a:pt x="436676" y="774300"/>
                  <a:pt x="424184" y="755176"/>
                  <a:pt x="410536" y="736979"/>
                </a:cubicBezTo>
                <a:cubicBezTo>
                  <a:pt x="404373" y="576745"/>
                  <a:pt x="461422" y="451387"/>
                  <a:pt x="369593" y="341194"/>
                </a:cubicBezTo>
                <a:cubicBezTo>
                  <a:pt x="357237" y="326367"/>
                  <a:pt x="343476" y="312607"/>
                  <a:pt x="328649" y="300251"/>
                </a:cubicBezTo>
                <a:cubicBezTo>
                  <a:pt x="316048" y="289750"/>
                  <a:pt x="301354" y="282054"/>
                  <a:pt x="287706" y="272955"/>
                </a:cubicBezTo>
                <a:cubicBezTo>
                  <a:pt x="231462" y="188588"/>
                  <a:pt x="293909" y="270887"/>
                  <a:pt x="219467" y="204716"/>
                </a:cubicBezTo>
                <a:cubicBezTo>
                  <a:pt x="172970" y="163386"/>
                  <a:pt x="149733" y="122081"/>
                  <a:pt x="96638" y="95534"/>
                </a:cubicBezTo>
                <a:cubicBezTo>
                  <a:pt x="83771" y="89100"/>
                  <a:pt x="69342" y="86436"/>
                  <a:pt x="55694" y="81887"/>
                </a:cubicBezTo>
                <a:cubicBezTo>
                  <a:pt x="9224" y="50906"/>
                  <a:pt x="14287" y="66385"/>
                  <a:pt x="1103" y="13648"/>
                </a:cubicBezTo>
                <a:cubicBezTo>
                  <a:pt x="0" y="9235"/>
                  <a:pt x="1103" y="4549"/>
                  <a:pt x="1103" y="0"/>
                </a:cubicBezTo>
              </a:path>
            </a:pathLst>
          </a:cu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6504478" y="2208547"/>
            <a:ext cx="3200400" cy="2657475"/>
            <a:chOff x="228600" y="3962400"/>
            <a:chExt cx="3200400" cy="2657475"/>
          </a:xfrm>
        </p:grpSpPr>
        <p:pic>
          <p:nvPicPr>
            <p:cNvPr id="42" name="Picture 22" descr="D:\KULIAH\MATERI KULIAH\D3\ELECTROMAGNETIK TERAPAN\Pictures\njwhil7itfimph3s.D.0.cartesian-spherical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28600" y="3962400"/>
              <a:ext cx="3200400" cy="2657475"/>
            </a:xfrm>
            <a:prstGeom prst="rect">
              <a:avLst/>
            </a:prstGeom>
            <a:noFill/>
          </p:spPr>
        </p:pic>
        <p:graphicFrame>
          <p:nvGraphicFramePr>
            <p:cNvPr id="43" name="Object 28"/>
            <p:cNvGraphicFramePr>
              <a:graphicFrameLocks noChangeAspect="1"/>
            </p:cNvGraphicFramePr>
            <p:nvPr/>
          </p:nvGraphicFramePr>
          <p:xfrm>
            <a:off x="2362200" y="3967163"/>
            <a:ext cx="396875" cy="452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907" name="Equation" r:id="rId9" imgW="164885" imgH="215619" progId="Equation.3">
                    <p:embed/>
                  </p:oleObj>
                </mc:Choice>
                <mc:Fallback>
                  <p:oleObj name="Equation" r:id="rId9" imgW="164885" imgH="21561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62200" y="3967163"/>
                          <a:ext cx="396875" cy="4524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29"/>
            <p:cNvGraphicFramePr>
              <a:graphicFrameLocks noChangeAspect="1"/>
            </p:cNvGraphicFramePr>
            <p:nvPr/>
          </p:nvGraphicFramePr>
          <p:xfrm>
            <a:off x="2667000" y="4421187"/>
            <a:ext cx="383171" cy="455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908" name="Equation" r:id="rId11" imgW="177646" imgH="241091" progId="Equation.3">
                    <p:embed/>
                  </p:oleObj>
                </mc:Choice>
                <mc:Fallback>
                  <p:oleObj name="Equation" r:id="rId11" imgW="177646" imgH="24109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7000" y="4421187"/>
                          <a:ext cx="383171" cy="4556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30"/>
            <p:cNvGraphicFramePr>
              <a:graphicFrameLocks noChangeAspect="1"/>
            </p:cNvGraphicFramePr>
            <p:nvPr/>
          </p:nvGraphicFramePr>
          <p:xfrm>
            <a:off x="2245056" y="5267370"/>
            <a:ext cx="411162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909" name="Equation" r:id="rId13" imgW="177646" imgH="228402" progId="Equation.3">
                    <p:embed/>
                  </p:oleObj>
                </mc:Choice>
                <mc:Fallback>
                  <p:oleObj name="Equation" r:id="rId13" imgW="177646" imgH="22840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5056" y="5267370"/>
                          <a:ext cx="411162" cy="4635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1946220" y="2107360"/>
            <a:ext cx="4126089" cy="2590800"/>
            <a:chOff x="5715000" y="4419600"/>
            <a:chExt cx="3276600" cy="2057400"/>
          </a:xfrm>
        </p:grpSpPr>
        <p:grpSp>
          <p:nvGrpSpPr>
            <p:cNvPr id="47" name="Group 52"/>
            <p:cNvGrpSpPr>
              <a:grpSpLocks noChangeAspect="1"/>
            </p:cNvGrpSpPr>
            <p:nvPr/>
          </p:nvGrpSpPr>
          <p:grpSpPr>
            <a:xfrm>
              <a:off x="5714999" y="4419594"/>
              <a:ext cx="3276599" cy="2057400"/>
              <a:chOff x="4992688" y="841248"/>
              <a:chExt cx="4442542" cy="2789502"/>
            </a:xfrm>
          </p:grpSpPr>
          <p:graphicFrame>
            <p:nvGraphicFramePr>
              <p:cNvPr id="51" name="Object 15"/>
              <p:cNvGraphicFramePr>
                <a:graphicFrameLocks/>
              </p:cNvGraphicFramePr>
              <p:nvPr/>
            </p:nvGraphicFramePr>
            <p:xfrm>
              <a:off x="8984332" y="2716213"/>
              <a:ext cx="450898" cy="3979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7910" name="Formel" r:id="rId15" imgW="126835" imgH="152202" progId="">
                      <p:embed/>
                    </p:oleObj>
                  </mc:Choice>
                  <mc:Fallback>
                    <p:oleObj name="Formel" r:id="rId15" imgW="126835" imgH="152202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984332" y="2716213"/>
                            <a:ext cx="450898" cy="39796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2" name="Line 16"/>
              <p:cNvSpPr>
                <a:spLocks noChangeShapeType="1"/>
              </p:cNvSpPr>
              <p:nvPr/>
            </p:nvSpPr>
            <p:spPr bwMode="auto">
              <a:xfrm flipV="1">
                <a:off x="6713538" y="1050925"/>
                <a:ext cx="0" cy="2287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17"/>
              <p:cNvSpPr>
                <a:spLocks noChangeShapeType="1"/>
              </p:cNvSpPr>
              <p:nvPr/>
            </p:nvSpPr>
            <p:spPr bwMode="auto">
              <a:xfrm flipV="1">
                <a:off x="6010275" y="2646363"/>
                <a:ext cx="325596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18"/>
              <p:cNvSpPr>
                <a:spLocks noChangeShapeType="1"/>
              </p:cNvSpPr>
              <p:nvPr/>
            </p:nvSpPr>
            <p:spPr bwMode="auto">
              <a:xfrm flipH="1">
                <a:off x="4992688" y="2227263"/>
                <a:ext cx="3000375" cy="97948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5" name="Object 19"/>
              <p:cNvGraphicFramePr>
                <a:graphicFrameLocks/>
              </p:cNvGraphicFramePr>
              <p:nvPr/>
            </p:nvGraphicFramePr>
            <p:xfrm>
              <a:off x="6838950" y="841248"/>
              <a:ext cx="323351" cy="3319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7911" name="Formel" r:id="rId17" imgW="114102" imgH="114102" progId="">
                      <p:embed/>
                    </p:oleObj>
                  </mc:Choice>
                  <mc:Fallback>
                    <p:oleObj name="Formel" r:id="rId17" imgW="114102" imgH="114102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838950" y="841248"/>
                            <a:ext cx="323351" cy="33191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6" name="Object 20"/>
              <p:cNvGraphicFramePr>
                <a:graphicFrameLocks/>
              </p:cNvGraphicFramePr>
              <p:nvPr/>
            </p:nvGraphicFramePr>
            <p:xfrm>
              <a:off x="5040313" y="3211023"/>
              <a:ext cx="365635" cy="4197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7912" name="Formel" r:id="rId19" imgW="114102" imgH="126780" progId="">
                      <p:embed/>
                    </p:oleObj>
                  </mc:Choice>
                  <mc:Fallback>
                    <p:oleObj name="Formel" r:id="rId19" imgW="114102" imgH="126780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40313" y="3211023"/>
                            <a:ext cx="365635" cy="41972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7" name="Line 21"/>
              <p:cNvSpPr>
                <a:spLocks noChangeShapeType="1"/>
              </p:cNvSpPr>
              <p:nvPr/>
            </p:nvSpPr>
            <p:spPr bwMode="auto">
              <a:xfrm flipV="1">
                <a:off x="6727825" y="1725613"/>
                <a:ext cx="1458913" cy="922337"/>
              </a:xfrm>
              <a:prstGeom prst="line">
                <a:avLst/>
              </a:prstGeom>
              <a:noFill/>
              <a:ln w="38100">
                <a:solidFill>
                  <a:srgbClr val="0B02BE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24"/>
              <p:cNvSpPr>
                <a:spLocks noChangeShapeType="1"/>
              </p:cNvSpPr>
              <p:nvPr/>
            </p:nvSpPr>
            <p:spPr bwMode="auto">
              <a:xfrm flipH="1">
                <a:off x="8166100" y="2636838"/>
                <a:ext cx="1057275" cy="3429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 type="non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25"/>
              <p:cNvSpPr>
                <a:spLocks noChangeShapeType="1"/>
              </p:cNvSpPr>
              <p:nvPr/>
            </p:nvSpPr>
            <p:spPr bwMode="auto">
              <a:xfrm flipH="1" flipV="1">
                <a:off x="6721475" y="2641600"/>
                <a:ext cx="1468438" cy="3381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 type="non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26"/>
              <p:cNvSpPr>
                <a:spLocks noChangeShapeType="1"/>
              </p:cNvSpPr>
              <p:nvPr/>
            </p:nvSpPr>
            <p:spPr bwMode="auto">
              <a:xfrm flipH="1" flipV="1">
                <a:off x="6719888" y="1382713"/>
                <a:ext cx="1468437" cy="3365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 type="non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Text Box 27"/>
              <p:cNvSpPr txBox="1">
                <a:spLocks noChangeArrowheads="1"/>
              </p:cNvSpPr>
              <p:nvPr/>
            </p:nvSpPr>
            <p:spPr bwMode="auto">
              <a:xfrm>
                <a:off x="7824788" y="944563"/>
                <a:ext cx="296862" cy="3976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" name="Oval 28"/>
              <p:cNvSpPr>
                <a:spLocks noChangeArrowheads="1"/>
              </p:cNvSpPr>
              <p:nvPr/>
            </p:nvSpPr>
            <p:spPr bwMode="auto">
              <a:xfrm>
                <a:off x="8115300" y="1682750"/>
                <a:ext cx="125413" cy="10318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Line 29"/>
              <p:cNvSpPr>
                <a:spLocks noChangeShapeType="1"/>
              </p:cNvSpPr>
              <p:nvPr/>
            </p:nvSpPr>
            <p:spPr bwMode="auto">
              <a:xfrm flipH="1">
                <a:off x="5716588" y="2971800"/>
                <a:ext cx="245268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 type="non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30"/>
              <p:cNvSpPr>
                <a:spLocks noChangeShapeType="1"/>
              </p:cNvSpPr>
              <p:nvPr/>
            </p:nvSpPr>
            <p:spPr bwMode="auto">
              <a:xfrm flipV="1">
                <a:off x="8177213" y="1731963"/>
                <a:ext cx="14287" cy="12334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 type="non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31"/>
              <p:cNvSpPr>
                <a:spLocks/>
              </p:cNvSpPr>
              <p:nvPr/>
            </p:nvSpPr>
            <p:spPr bwMode="auto">
              <a:xfrm>
                <a:off x="6710363" y="1662113"/>
                <a:ext cx="755650" cy="5143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6" y="164"/>
                  </a:cxn>
                  <a:cxn ang="0">
                    <a:pos x="680" y="560"/>
                  </a:cxn>
                </a:cxnLst>
                <a:rect l="0" t="0" r="r" b="b"/>
                <a:pathLst>
                  <a:path w="680" h="560">
                    <a:moveTo>
                      <a:pt x="0" y="0"/>
                    </a:moveTo>
                    <a:cubicBezTo>
                      <a:pt x="0" y="0"/>
                      <a:pt x="200" y="28"/>
                      <a:pt x="396" y="164"/>
                    </a:cubicBezTo>
                    <a:cubicBezTo>
                      <a:pt x="625" y="326"/>
                      <a:pt x="621" y="478"/>
                      <a:pt x="680" y="56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34"/>
              <p:cNvSpPr>
                <a:spLocks/>
              </p:cNvSpPr>
              <p:nvPr/>
            </p:nvSpPr>
            <p:spPr bwMode="auto">
              <a:xfrm>
                <a:off x="5880100" y="2805113"/>
                <a:ext cx="1541463" cy="317500"/>
              </a:xfrm>
              <a:custGeom>
                <a:avLst/>
                <a:gdLst/>
                <a:ahLst/>
                <a:cxnLst>
                  <a:cxn ang="0">
                    <a:pos x="0" y="124"/>
                  </a:cxn>
                  <a:cxn ang="0">
                    <a:pos x="346" y="292"/>
                  </a:cxn>
                  <a:cxn ang="0">
                    <a:pos x="964" y="268"/>
                  </a:cxn>
                  <a:cxn ang="0">
                    <a:pos x="1388" y="0"/>
                  </a:cxn>
                </a:cxnLst>
                <a:rect l="0" t="0" r="r" b="b"/>
                <a:pathLst>
                  <a:path w="1388" h="346">
                    <a:moveTo>
                      <a:pt x="0" y="124"/>
                    </a:moveTo>
                    <a:cubicBezTo>
                      <a:pt x="58" y="152"/>
                      <a:pt x="167" y="262"/>
                      <a:pt x="346" y="292"/>
                    </a:cubicBezTo>
                    <a:cubicBezTo>
                      <a:pt x="628" y="334"/>
                      <a:pt x="706" y="346"/>
                      <a:pt x="964" y="268"/>
                    </a:cubicBezTo>
                    <a:cubicBezTo>
                      <a:pt x="1254" y="171"/>
                      <a:pt x="1300" y="56"/>
                      <a:pt x="1388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aphicFrame>
          <p:nvGraphicFramePr>
            <p:cNvPr id="48" name="Object 23"/>
            <p:cNvGraphicFramePr>
              <a:graphicFrameLocks noChangeAspect="1"/>
            </p:cNvGraphicFramePr>
            <p:nvPr/>
          </p:nvGraphicFramePr>
          <p:xfrm>
            <a:off x="6629400" y="6096000"/>
            <a:ext cx="228600" cy="268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913" name="Equation" r:id="rId21" imgW="139579" imgH="164957" progId="Equation.3">
                    <p:embed/>
                  </p:oleObj>
                </mc:Choice>
                <mc:Fallback>
                  <p:oleObj name="Equation" r:id="rId21" imgW="139579" imgH="16495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29400" y="6096000"/>
                          <a:ext cx="228600" cy="268288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24"/>
            <p:cNvGraphicFramePr>
              <a:graphicFrameLocks noChangeAspect="1"/>
            </p:cNvGraphicFramePr>
            <p:nvPr/>
          </p:nvGraphicFramePr>
          <p:xfrm>
            <a:off x="7086600" y="5105400"/>
            <a:ext cx="207963" cy="288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914" name="Equation" r:id="rId23" imgW="126725" imgH="177415" progId="Equation.3">
                    <p:embed/>
                  </p:oleObj>
                </mc:Choice>
                <mc:Fallback>
                  <p:oleObj name="Equation" r:id="rId23" imgW="126725" imgH="17741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86600" y="5105400"/>
                          <a:ext cx="207963" cy="288925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25"/>
            <p:cNvGraphicFramePr>
              <a:graphicFrameLocks noChangeAspect="1"/>
            </p:cNvGraphicFramePr>
            <p:nvPr/>
          </p:nvGraphicFramePr>
          <p:xfrm>
            <a:off x="7564438" y="5334001"/>
            <a:ext cx="236528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915" name="Equation" r:id="rId25" imgW="114102" imgH="126780" progId="Equation.3">
                    <p:embed/>
                  </p:oleObj>
                </mc:Choice>
                <mc:Fallback>
                  <p:oleObj name="Equation" r:id="rId25" imgW="114102" imgH="1267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64438" y="5334001"/>
                          <a:ext cx="236528" cy="228600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5" name="Rectangle 94"/>
          <p:cNvSpPr/>
          <p:nvPr/>
        </p:nvSpPr>
        <p:spPr>
          <a:xfrm>
            <a:off x="1079293" y="4844855"/>
            <a:ext cx="1041816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900" dirty="0" smtClean="0"/>
              <a:t>Kita </a:t>
            </a:r>
            <a:r>
              <a:rPr lang="en-US" sz="1900" dirty="0" err="1" smtClean="0"/>
              <a:t>dapat</a:t>
            </a:r>
            <a:r>
              <a:rPr lang="en-US" sz="1900" dirty="0" smtClean="0"/>
              <a:t> </a:t>
            </a:r>
            <a:r>
              <a:rPr lang="en-US" sz="1900" dirty="0" err="1" smtClean="0"/>
              <a:t>menentukan</a:t>
            </a:r>
            <a:r>
              <a:rPr lang="en-US" sz="1900" dirty="0" smtClean="0"/>
              <a:t> </a:t>
            </a:r>
            <a:r>
              <a:rPr lang="en-US" sz="1900" dirty="0" err="1" smtClean="0"/>
              <a:t>posisi</a:t>
            </a:r>
            <a:r>
              <a:rPr lang="en-US" sz="1900" dirty="0" smtClean="0"/>
              <a:t> (</a:t>
            </a:r>
            <a:r>
              <a:rPr lang="en-US" sz="1900" dirty="0" err="1" smtClean="0"/>
              <a:t>koordinat</a:t>
            </a:r>
            <a:r>
              <a:rPr lang="en-US" sz="1900" dirty="0" smtClean="0"/>
              <a:t>) </a:t>
            </a:r>
            <a:r>
              <a:rPr lang="en-US" sz="1900" b="1" dirty="0" err="1" smtClean="0"/>
              <a:t>titik</a:t>
            </a:r>
            <a:r>
              <a:rPr lang="en-US" sz="1900" b="1" dirty="0" smtClean="0"/>
              <a:t> P </a:t>
            </a:r>
            <a:r>
              <a:rPr lang="en-US" sz="1900" dirty="0" err="1" smtClean="0"/>
              <a:t>pada</a:t>
            </a:r>
            <a:r>
              <a:rPr lang="en-US" sz="1900" dirty="0" smtClean="0"/>
              <a:t> </a:t>
            </a:r>
            <a:r>
              <a:rPr lang="en-US" sz="1900" dirty="0" err="1" smtClean="0"/>
              <a:t>koordinat</a:t>
            </a:r>
            <a:r>
              <a:rPr lang="en-US" sz="1900" dirty="0" smtClean="0"/>
              <a:t> bola </a:t>
            </a:r>
            <a:r>
              <a:rPr lang="en-US" sz="1900" dirty="0" err="1" smtClean="0"/>
              <a:t>dengan</a:t>
            </a:r>
            <a:r>
              <a:rPr lang="en-US" sz="1900" dirty="0" smtClean="0"/>
              <a:t>  </a:t>
            </a:r>
            <a:r>
              <a:rPr lang="en-US" sz="1900" u="sng" dirty="0" smtClean="0"/>
              <a:t>3 </a:t>
            </a:r>
            <a:r>
              <a:rPr lang="en-US" sz="1900" u="sng" dirty="0" err="1" smtClean="0"/>
              <a:t>nilai</a:t>
            </a:r>
            <a:r>
              <a:rPr lang="en-US" sz="1900" u="sng" dirty="0" smtClean="0"/>
              <a:t> </a:t>
            </a:r>
            <a:r>
              <a:rPr lang="en-US" sz="1900" u="sng" dirty="0" err="1" smtClean="0"/>
              <a:t>skalar</a:t>
            </a:r>
            <a:r>
              <a:rPr lang="en-US" sz="1900" dirty="0" smtClean="0"/>
              <a:t>, </a:t>
            </a:r>
            <a:r>
              <a:rPr lang="en-US" sz="1900" dirty="0" err="1" smtClean="0"/>
              <a:t>yaitu</a:t>
            </a:r>
            <a:r>
              <a:rPr lang="en-US" sz="1900" dirty="0" smtClean="0"/>
              <a:t> : </a:t>
            </a:r>
          </a:p>
          <a:p>
            <a:pPr marL="233363" indent="-233363"/>
            <a:r>
              <a:rPr lang="en-US" sz="1900" dirty="0" smtClean="0"/>
              <a:t>	</a:t>
            </a:r>
            <a:r>
              <a:rPr lang="en-US" sz="1900" dirty="0" err="1" smtClean="0"/>
              <a:t>Keterangan</a:t>
            </a:r>
            <a:r>
              <a:rPr lang="en-US" sz="1900" dirty="0" smtClean="0"/>
              <a:t> :</a:t>
            </a:r>
          </a:p>
          <a:p>
            <a:pPr marL="512763" lvl="1" indent="-171450">
              <a:buFont typeface="+mj-lt"/>
              <a:buAutoNum type="arabicParenR"/>
            </a:pPr>
            <a:r>
              <a:rPr lang="en-US" sz="1900" dirty="0" smtClean="0"/>
              <a:t> </a:t>
            </a:r>
            <a:r>
              <a:rPr lang="en-US" sz="1900" dirty="0" err="1" smtClean="0"/>
              <a:t>Nilai</a:t>
            </a:r>
            <a:r>
              <a:rPr lang="en-US" sz="1900" dirty="0" smtClean="0"/>
              <a:t> </a:t>
            </a:r>
            <a:r>
              <a:rPr lang="en-US" sz="1900" b="1" dirty="0" smtClean="0"/>
              <a:t>r </a:t>
            </a:r>
            <a:r>
              <a:rPr lang="en-US" sz="1900" dirty="0" smtClean="0"/>
              <a:t>(0 ≤ r &lt;∞) </a:t>
            </a:r>
            <a:r>
              <a:rPr lang="en-US" sz="1900" dirty="0" err="1" smtClean="0"/>
              <a:t>menunjukkan</a:t>
            </a:r>
            <a:r>
              <a:rPr lang="en-US" sz="1900" dirty="0" smtClean="0"/>
              <a:t> </a:t>
            </a:r>
            <a:r>
              <a:rPr lang="en-US" sz="1900" dirty="0" err="1" smtClean="0"/>
              <a:t>jarak</a:t>
            </a:r>
            <a:r>
              <a:rPr lang="en-US" sz="1900" dirty="0" smtClean="0"/>
              <a:t> </a:t>
            </a:r>
            <a:r>
              <a:rPr lang="en-US" sz="1900" dirty="0" err="1" smtClean="0"/>
              <a:t>suatu</a:t>
            </a:r>
            <a:r>
              <a:rPr lang="en-US" sz="1900" dirty="0" smtClean="0"/>
              <a:t> </a:t>
            </a:r>
            <a:r>
              <a:rPr lang="en-US" sz="1900" dirty="0" err="1" smtClean="0"/>
              <a:t>titik</a:t>
            </a:r>
            <a:r>
              <a:rPr lang="en-US" sz="1900" dirty="0" smtClean="0"/>
              <a:t> </a:t>
            </a:r>
            <a:r>
              <a:rPr lang="en-US" sz="1900" dirty="0" err="1" smtClean="0"/>
              <a:t>dari</a:t>
            </a:r>
            <a:r>
              <a:rPr lang="en-US" sz="1900" dirty="0" smtClean="0"/>
              <a:t> </a:t>
            </a:r>
            <a:r>
              <a:rPr lang="en-US" sz="1900" dirty="0" err="1" smtClean="0"/>
              <a:t>titik</a:t>
            </a:r>
            <a:r>
              <a:rPr lang="en-US" sz="1900" dirty="0" smtClean="0"/>
              <a:t> </a:t>
            </a:r>
            <a:r>
              <a:rPr lang="en-US" sz="1900" dirty="0" err="1" smtClean="0"/>
              <a:t>asal</a:t>
            </a:r>
            <a:endParaRPr lang="en-US" sz="1900" dirty="0" smtClean="0"/>
          </a:p>
          <a:p>
            <a:pPr marL="512763" lvl="1" indent="-171450">
              <a:buFont typeface="+mj-lt"/>
              <a:buAutoNum type="arabicParenR"/>
            </a:pPr>
            <a:r>
              <a:rPr lang="en-US" sz="1900" dirty="0" smtClean="0"/>
              <a:t> </a:t>
            </a:r>
            <a:r>
              <a:rPr lang="en-US" sz="1900" dirty="0" err="1" smtClean="0"/>
              <a:t>Sudut</a:t>
            </a:r>
            <a:r>
              <a:rPr lang="en-US" sz="1900" dirty="0" smtClean="0"/>
              <a:t> </a:t>
            </a:r>
            <a:r>
              <a:rPr lang="en-US" sz="1900" b="1" dirty="0" smtClean="0"/>
              <a:t>θ</a:t>
            </a:r>
            <a:r>
              <a:rPr lang="en-US" sz="1900" dirty="0" smtClean="0"/>
              <a:t> (0 ≤θ ≤ π) </a:t>
            </a:r>
            <a:r>
              <a:rPr lang="en-US" sz="1900" dirty="0" err="1" smtClean="0"/>
              <a:t>menunjukkan</a:t>
            </a:r>
            <a:r>
              <a:rPr lang="en-US" sz="1900" dirty="0" smtClean="0"/>
              <a:t> </a:t>
            </a:r>
            <a:r>
              <a:rPr lang="en-US" sz="1900" dirty="0" err="1" smtClean="0"/>
              <a:t>sudut</a:t>
            </a:r>
            <a:r>
              <a:rPr lang="en-US" sz="1900" dirty="0" smtClean="0"/>
              <a:t> yang </a:t>
            </a:r>
            <a:r>
              <a:rPr lang="en-US" sz="1900" dirty="0" err="1" smtClean="0"/>
              <a:t>dibentuk</a:t>
            </a:r>
            <a:r>
              <a:rPr lang="en-US" sz="1900" dirty="0" smtClean="0"/>
              <a:t> </a:t>
            </a:r>
            <a:r>
              <a:rPr lang="id-ID" sz="1900" dirty="0" smtClean="0"/>
              <a:t>dari </a:t>
            </a:r>
            <a:r>
              <a:rPr lang="en-US" sz="1900" dirty="0" err="1" smtClean="0"/>
              <a:t>sumbu</a:t>
            </a:r>
            <a:r>
              <a:rPr lang="en-US" sz="1900" dirty="0" smtClean="0"/>
              <a:t> z</a:t>
            </a:r>
          </a:p>
          <a:p>
            <a:pPr marL="512763" lvl="1" indent="-171450">
              <a:buFont typeface="+mj-lt"/>
              <a:buAutoNum type="arabicParenR"/>
            </a:pPr>
            <a:r>
              <a:rPr lang="en-US" sz="1900" dirty="0" smtClean="0"/>
              <a:t> </a:t>
            </a:r>
            <a:r>
              <a:rPr lang="en-US" sz="1900" dirty="0" err="1" smtClean="0"/>
              <a:t>Sudut</a:t>
            </a:r>
            <a:r>
              <a:rPr lang="en-US" sz="1900" dirty="0" smtClean="0"/>
              <a:t> </a:t>
            </a:r>
            <a:r>
              <a:rPr lang="en-US" sz="1900" b="1" dirty="0" smtClean="0"/>
              <a:t>φ</a:t>
            </a:r>
            <a:r>
              <a:rPr lang="en-US" sz="1900" dirty="0" smtClean="0"/>
              <a:t> (0 ≤ φ&lt; 2π) </a:t>
            </a:r>
            <a:r>
              <a:rPr lang="en-US" sz="1900" dirty="0" err="1" smtClean="0"/>
              <a:t>menunjukkan</a:t>
            </a:r>
            <a:r>
              <a:rPr lang="en-US" sz="1900" dirty="0" smtClean="0"/>
              <a:t> </a:t>
            </a:r>
            <a:r>
              <a:rPr lang="en-US" sz="1900" dirty="0" err="1" smtClean="0"/>
              <a:t>sudut</a:t>
            </a:r>
            <a:r>
              <a:rPr lang="en-US" sz="1900" dirty="0" smtClean="0"/>
              <a:t> </a:t>
            </a:r>
            <a:r>
              <a:rPr lang="en-US" sz="1900" dirty="0" err="1" smtClean="0"/>
              <a:t>perputaran</a:t>
            </a:r>
            <a:r>
              <a:rPr lang="en-US" sz="1900" dirty="0" smtClean="0"/>
              <a:t> </a:t>
            </a:r>
            <a:r>
              <a:rPr lang="id-ID" sz="1900" dirty="0" smtClean="0"/>
              <a:t>mengelilingi</a:t>
            </a:r>
            <a:r>
              <a:rPr lang="en-US" sz="1900" dirty="0" smtClean="0"/>
              <a:t> </a:t>
            </a:r>
            <a:r>
              <a:rPr lang="en-US" sz="1900" dirty="0" err="1" smtClean="0"/>
              <a:t>sumbu</a:t>
            </a:r>
            <a:r>
              <a:rPr lang="en-US" sz="1900" dirty="0" smtClean="0"/>
              <a:t> z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25787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28800" y="1801310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 smtClean="0"/>
              <a:t>Sistem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Koordinat</a:t>
            </a:r>
            <a:r>
              <a:rPr lang="en-US" sz="1900" b="1" dirty="0" smtClean="0"/>
              <a:t> Spherical</a:t>
            </a:r>
            <a:endParaRPr lang="en-US" sz="1900" b="1" dirty="0"/>
          </a:p>
        </p:txBody>
      </p:sp>
      <p:sp>
        <p:nvSpPr>
          <p:cNvPr id="41" name="Rectangle 40"/>
          <p:cNvSpPr/>
          <p:nvPr/>
        </p:nvSpPr>
        <p:spPr>
          <a:xfrm>
            <a:off x="1858780" y="2248525"/>
            <a:ext cx="7974768" cy="2239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lnSpc>
                <a:spcPct val="15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id-ID" sz="1900" dirty="0" smtClean="0"/>
              <a:t>Untuk menentukan arah besaran vektor dengan menggunakan </a:t>
            </a:r>
            <a:r>
              <a:rPr lang="id-ID" sz="1900" b="1" dirty="0" smtClean="0"/>
              <a:t>vektor basis</a:t>
            </a:r>
            <a:r>
              <a:rPr lang="en-US" sz="1900" dirty="0" smtClean="0"/>
              <a:t>.</a:t>
            </a:r>
          </a:p>
          <a:p>
            <a:pPr marL="225425" indent="-225425">
              <a:lnSpc>
                <a:spcPct val="150000"/>
              </a:lnSpc>
              <a:buClr>
                <a:schemeClr val="accent1"/>
              </a:buClr>
              <a:buFont typeface="Arial" pitchFamily="34" charset="0"/>
              <a:buChar char="•"/>
            </a:pPr>
            <a:endParaRPr lang="en-US" sz="1900" dirty="0" smtClean="0"/>
          </a:p>
          <a:p>
            <a:pPr marL="225425" indent="-225425">
              <a:lnSpc>
                <a:spcPct val="15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id-ID" sz="1900" dirty="0" smtClean="0"/>
              <a:t>Vektor basis </a:t>
            </a:r>
            <a:r>
              <a:rPr lang="en-US" sz="1900" dirty="0" smtClean="0"/>
              <a:t>s</a:t>
            </a:r>
            <a:r>
              <a:rPr lang="id-ID" sz="1900" dirty="0" smtClean="0"/>
              <a:t>pherical </a:t>
            </a:r>
            <a:r>
              <a:rPr lang="id-ID" sz="1900" b="1" dirty="0" smtClean="0"/>
              <a:t>tergantung</a:t>
            </a:r>
            <a:r>
              <a:rPr lang="id-ID" sz="1900" dirty="0" smtClean="0"/>
              <a:t> pada posisi (</a:t>
            </a:r>
            <a:r>
              <a:rPr lang="en-US" sz="1900" dirty="0" smtClean="0"/>
              <a:t>                      </a:t>
            </a:r>
            <a:r>
              <a:rPr lang="id-ID" sz="1900" dirty="0" smtClean="0"/>
              <a:t>)</a:t>
            </a:r>
            <a:endParaRPr lang="en-US" sz="1900" dirty="0" smtClean="0"/>
          </a:p>
          <a:p>
            <a:pPr marL="225425" indent="-225425">
              <a:lnSpc>
                <a:spcPct val="150000"/>
              </a:lnSpc>
              <a:buClr>
                <a:schemeClr val="accent1"/>
              </a:buClr>
              <a:buFont typeface="Arial" pitchFamily="34" charset="0"/>
              <a:buChar char="•"/>
            </a:pPr>
            <a:endParaRPr lang="en-US" sz="1900" dirty="0" smtClean="0"/>
          </a:p>
          <a:p>
            <a:pPr marL="225425" indent="-225425">
              <a:lnSpc>
                <a:spcPct val="15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id-ID" sz="1900" dirty="0" smtClean="0"/>
              <a:t>Himpunan vektor dasar harus diatur sedemikian rupa sehingga:</a:t>
            </a:r>
            <a:endParaRPr lang="en-US" sz="1900" dirty="0"/>
          </a:p>
        </p:txBody>
      </p:sp>
      <p:graphicFrame>
        <p:nvGraphicFramePr>
          <p:cNvPr id="46092" name="Object 12"/>
          <p:cNvGraphicFramePr>
            <a:graphicFrameLocks noChangeAspect="1"/>
          </p:cNvGraphicFramePr>
          <p:nvPr/>
        </p:nvGraphicFramePr>
        <p:xfrm>
          <a:off x="6700610" y="3259750"/>
          <a:ext cx="11938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4" name="Equation" r:id="rId6" imgW="609336" imgH="241195" progId="Equation.3">
                  <p:embed/>
                </p:oleObj>
              </mc:Choice>
              <mc:Fallback>
                <p:oleObj name="Equation" r:id="rId6" imgW="609336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0610" y="3259750"/>
                        <a:ext cx="11938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3" name="Object 13"/>
          <p:cNvGraphicFramePr>
            <a:graphicFrameLocks noChangeAspect="1"/>
          </p:cNvGraphicFramePr>
          <p:nvPr/>
        </p:nvGraphicFramePr>
        <p:xfrm>
          <a:off x="3657600" y="4576993"/>
          <a:ext cx="48768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5" name="Equation" r:id="rId8" imgW="2362200" imgH="241300" progId="Equation.3">
                  <p:embed/>
                </p:oleObj>
              </mc:Choice>
              <mc:Fallback>
                <p:oleObj name="Equation" r:id="rId8" imgW="2362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576993"/>
                        <a:ext cx="487680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094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entagon 98"/>
          <p:cNvSpPr/>
          <p:nvPr/>
        </p:nvSpPr>
        <p:spPr>
          <a:xfrm>
            <a:off x="9158925" y="4991726"/>
            <a:ext cx="2953062" cy="1289154"/>
          </a:xfrm>
          <a:prstGeom prst="homePlat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9" name="Can 8"/>
          <p:cNvSpPr/>
          <p:nvPr/>
        </p:nvSpPr>
        <p:spPr>
          <a:xfrm>
            <a:off x="7859281" y="3265166"/>
            <a:ext cx="1524000" cy="1649104"/>
          </a:xfrm>
          <a:prstGeom prst="can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28800" y="1799238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/>
              <a:t>1. </a:t>
            </a:r>
            <a:r>
              <a:rPr lang="en-US" sz="1900" b="1" dirty="0" err="1" smtClean="0"/>
              <a:t>Posisi</a:t>
            </a:r>
            <a:r>
              <a:rPr lang="en-US" sz="1900" b="1" dirty="0" smtClean="0"/>
              <a:t> </a:t>
            </a:r>
            <a:r>
              <a:rPr lang="en-US" sz="1900" b="1" dirty="0" err="1"/>
              <a:t>suatu</a:t>
            </a:r>
            <a:r>
              <a:rPr lang="en-US" sz="1900" b="1" dirty="0"/>
              <a:t> </a:t>
            </a:r>
            <a:r>
              <a:rPr lang="en-US" sz="1900" b="1" dirty="0" err="1"/>
              <a:t>titik</a:t>
            </a:r>
            <a:r>
              <a:rPr lang="en-US" sz="1900" b="1" dirty="0"/>
              <a:t> </a:t>
            </a:r>
            <a:r>
              <a:rPr lang="en-US" sz="1900" b="1" dirty="0" err="1"/>
              <a:t>pada</a:t>
            </a:r>
            <a:r>
              <a:rPr lang="en-US" sz="1900" b="1" dirty="0"/>
              <a:t> </a:t>
            </a:r>
            <a:r>
              <a:rPr lang="en-US" sz="1900" b="1" dirty="0" err="1"/>
              <a:t>sistem</a:t>
            </a:r>
            <a:r>
              <a:rPr lang="en-US" sz="1900" b="1" dirty="0"/>
              <a:t> </a:t>
            </a:r>
            <a:r>
              <a:rPr lang="en-US" sz="1900" b="1" dirty="0" err="1"/>
              <a:t>koordinat</a:t>
            </a:r>
            <a:endParaRPr lang="en-US" sz="1900" b="1" dirty="0"/>
          </a:p>
        </p:txBody>
      </p:sp>
      <p:sp>
        <p:nvSpPr>
          <p:cNvPr id="11" name="Rectangle 10"/>
          <p:cNvSpPr/>
          <p:nvPr/>
        </p:nvSpPr>
        <p:spPr>
          <a:xfrm>
            <a:off x="1828800" y="2284239"/>
            <a:ext cx="4419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900" dirty="0"/>
              <a:t>Titik </a:t>
            </a:r>
            <a:r>
              <a:rPr lang="sv-SE" sz="1900" b="1" dirty="0"/>
              <a:t>A</a:t>
            </a:r>
            <a:r>
              <a:rPr lang="sv-SE" sz="1900" dirty="0"/>
              <a:t> berposisi pada x=2, y=3, dan z=4 atau </a:t>
            </a:r>
            <a:r>
              <a:rPr lang="sv-SE" sz="1900" b="1" dirty="0"/>
              <a:t>A(2,3,4) </a:t>
            </a:r>
            <a:r>
              <a:rPr lang="sv-SE" sz="1900" dirty="0"/>
              <a:t>pada koordinat kertesian</a:t>
            </a:r>
            <a:endParaRPr lang="sv-SE" sz="1900" b="1" dirty="0"/>
          </a:p>
        </p:txBody>
      </p:sp>
      <p:sp>
        <p:nvSpPr>
          <p:cNvPr id="12" name="Rectangle 11"/>
          <p:cNvSpPr/>
          <p:nvPr/>
        </p:nvSpPr>
        <p:spPr>
          <a:xfrm>
            <a:off x="7817350" y="2277040"/>
            <a:ext cx="4343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900" dirty="0"/>
              <a:t>Titik </a:t>
            </a:r>
            <a:r>
              <a:rPr lang="sv-SE" sz="1900" b="1" dirty="0"/>
              <a:t>B</a:t>
            </a:r>
            <a:r>
              <a:rPr lang="sv-SE" sz="1900" dirty="0"/>
              <a:t> berposisi pada </a:t>
            </a:r>
            <a:r>
              <a:rPr lang="en-US" sz="1900" b="1" dirty="0"/>
              <a:t>ρ </a:t>
            </a:r>
            <a:r>
              <a:rPr lang="sv-SE" sz="1900" dirty="0"/>
              <a:t>=2, </a:t>
            </a:r>
            <a:r>
              <a:rPr lang="en-US" sz="1900" b="1" dirty="0"/>
              <a:t>φ</a:t>
            </a:r>
            <a:r>
              <a:rPr lang="en-US" sz="1900" dirty="0"/>
              <a:t> </a:t>
            </a:r>
            <a:r>
              <a:rPr lang="sv-SE" sz="1900" dirty="0"/>
              <a:t>=90</a:t>
            </a:r>
            <a:r>
              <a:rPr lang="sv-SE" sz="1900" baseline="30000" dirty="0"/>
              <a:t>o</a:t>
            </a:r>
            <a:r>
              <a:rPr lang="sv-SE" sz="1900" dirty="0"/>
              <a:t>, dan z=4 atau </a:t>
            </a:r>
            <a:r>
              <a:rPr lang="sv-SE" sz="1900" b="1" dirty="0"/>
              <a:t>A(2,3,4) </a:t>
            </a:r>
            <a:r>
              <a:rPr lang="sv-SE" sz="1900" dirty="0"/>
              <a:t>pada koordinat tabung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79374" y="2859369"/>
            <a:ext cx="5334000" cy="3113451"/>
            <a:chOff x="552994" y="2590798"/>
            <a:chExt cx="5334000" cy="3113451"/>
          </a:xfrm>
        </p:grpSpPr>
        <p:sp>
          <p:nvSpPr>
            <p:cNvPr id="14" name="Line 39"/>
            <p:cNvSpPr>
              <a:spLocks noChangeShapeType="1"/>
            </p:cNvSpPr>
            <p:nvPr/>
          </p:nvSpPr>
          <p:spPr bwMode="auto">
            <a:xfrm flipH="1" flipV="1">
              <a:off x="2908299" y="3200400"/>
              <a:ext cx="533401" cy="45720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prstDash val="sysDash"/>
              <a:round/>
              <a:headEnd type="non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9"/>
            <p:cNvSpPr>
              <a:spLocks noChangeShapeType="1"/>
            </p:cNvSpPr>
            <p:nvPr/>
          </p:nvSpPr>
          <p:spPr bwMode="auto">
            <a:xfrm flipH="1" flipV="1">
              <a:off x="2921948" y="4446896"/>
              <a:ext cx="533401" cy="45720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prstDash val="sysDash"/>
              <a:round/>
              <a:headEnd type="non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21"/>
            <p:cNvGrpSpPr>
              <a:grpSpLocks noChangeAspect="1"/>
            </p:cNvGrpSpPr>
            <p:nvPr/>
          </p:nvGrpSpPr>
          <p:grpSpPr>
            <a:xfrm>
              <a:off x="552994" y="2590798"/>
              <a:ext cx="5334000" cy="3113451"/>
              <a:chOff x="1447800" y="2362200"/>
              <a:chExt cx="5334000" cy="3757613"/>
            </a:xfrm>
          </p:grpSpPr>
          <p:sp>
            <p:nvSpPr>
              <p:cNvPr id="18" name="Line 5"/>
              <p:cNvSpPr>
                <a:spLocks noChangeShapeType="1"/>
              </p:cNvSpPr>
              <p:nvPr/>
            </p:nvSpPr>
            <p:spPr bwMode="auto">
              <a:xfrm flipH="1" flipV="1">
                <a:off x="3765550" y="2514600"/>
                <a:ext cx="0" cy="3505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6"/>
              <p:cNvSpPr>
                <a:spLocks noChangeShapeType="1"/>
              </p:cNvSpPr>
              <p:nvPr/>
            </p:nvSpPr>
            <p:spPr bwMode="auto">
              <a:xfrm flipV="1">
                <a:off x="1447800" y="4646612"/>
                <a:ext cx="5029199" cy="15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7"/>
              <p:cNvSpPr>
                <a:spLocks noChangeShapeType="1"/>
              </p:cNvSpPr>
              <p:nvPr/>
            </p:nvSpPr>
            <p:spPr bwMode="auto">
              <a:xfrm flipH="1">
                <a:off x="2114550" y="4232275"/>
                <a:ext cx="2181225" cy="18875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6313488" y="4267201"/>
                <a:ext cx="468312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r>
                  <a:rPr lang="en-US" sz="1200" b="1" i="1" dirty="0">
                    <a:solidFill>
                      <a:schemeClr val="hlink"/>
                    </a:solidFill>
                    <a:latin typeface="Antique Olive" charset="0"/>
                  </a:rPr>
                  <a:t>Y</a:t>
                </a:r>
                <a:endParaRPr lang="en-US" sz="2400" b="1" dirty="0">
                  <a:solidFill>
                    <a:schemeClr val="hlin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" name="Text Box 9"/>
              <p:cNvSpPr txBox="1">
                <a:spLocks noChangeArrowheads="1"/>
              </p:cNvSpPr>
              <p:nvPr/>
            </p:nvSpPr>
            <p:spPr bwMode="auto">
              <a:xfrm>
                <a:off x="3387725" y="2362200"/>
                <a:ext cx="3460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r>
                  <a:rPr lang="en-US" sz="1200" b="1" i="1" dirty="0">
                    <a:solidFill>
                      <a:schemeClr val="hlink"/>
                    </a:solidFill>
                    <a:latin typeface="Antique Olive" charset="0"/>
                  </a:rPr>
                  <a:t>Z</a:t>
                </a:r>
                <a:endParaRPr lang="en-US" sz="2400" b="1" dirty="0">
                  <a:solidFill>
                    <a:schemeClr val="hlin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Line 10"/>
              <p:cNvSpPr>
                <a:spLocks noChangeShapeType="1"/>
              </p:cNvSpPr>
              <p:nvPr/>
            </p:nvSpPr>
            <p:spPr bwMode="auto">
              <a:xfrm>
                <a:off x="3538538" y="4759325"/>
                <a:ext cx="0" cy="2270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11"/>
              <p:cNvSpPr>
                <a:spLocks noChangeShapeType="1"/>
              </p:cNvSpPr>
              <p:nvPr/>
            </p:nvSpPr>
            <p:spPr bwMode="auto">
              <a:xfrm>
                <a:off x="3205163" y="5022850"/>
                <a:ext cx="0" cy="2270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12"/>
              <p:cNvSpPr>
                <a:spLocks noChangeShapeType="1"/>
              </p:cNvSpPr>
              <p:nvPr/>
            </p:nvSpPr>
            <p:spPr bwMode="auto">
              <a:xfrm>
                <a:off x="2917825" y="5249863"/>
                <a:ext cx="0" cy="2270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13"/>
              <p:cNvSpPr>
                <a:spLocks noChangeShapeType="1"/>
              </p:cNvSpPr>
              <p:nvPr/>
            </p:nvSpPr>
            <p:spPr bwMode="auto">
              <a:xfrm>
                <a:off x="4159250" y="4552950"/>
                <a:ext cx="0" cy="2270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14"/>
              <p:cNvSpPr>
                <a:spLocks noChangeShapeType="1"/>
              </p:cNvSpPr>
              <p:nvPr/>
            </p:nvSpPr>
            <p:spPr bwMode="auto">
              <a:xfrm>
                <a:off x="4538663" y="4552950"/>
                <a:ext cx="0" cy="2270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15"/>
              <p:cNvSpPr>
                <a:spLocks noChangeShapeType="1"/>
              </p:cNvSpPr>
              <p:nvPr/>
            </p:nvSpPr>
            <p:spPr bwMode="auto">
              <a:xfrm>
                <a:off x="4914900" y="4552950"/>
                <a:ext cx="0" cy="2270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16"/>
              <p:cNvSpPr>
                <a:spLocks noChangeShapeType="1"/>
              </p:cNvSpPr>
              <p:nvPr/>
            </p:nvSpPr>
            <p:spPr bwMode="auto">
              <a:xfrm>
                <a:off x="5219700" y="4552950"/>
                <a:ext cx="0" cy="2270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17"/>
              <p:cNvSpPr>
                <a:spLocks noChangeShapeType="1"/>
              </p:cNvSpPr>
              <p:nvPr/>
            </p:nvSpPr>
            <p:spPr bwMode="auto">
              <a:xfrm>
                <a:off x="5583238" y="4552950"/>
                <a:ext cx="0" cy="2270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18"/>
              <p:cNvSpPr>
                <a:spLocks noChangeShapeType="1"/>
              </p:cNvSpPr>
              <p:nvPr/>
            </p:nvSpPr>
            <p:spPr bwMode="auto">
              <a:xfrm>
                <a:off x="5946775" y="4552950"/>
                <a:ext cx="0" cy="2270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19"/>
              <p:cNvSpPr>
                <a:spLocks noChangeShapeType="1"/>
              </p:cNvSpPr>
              <p:nvPr/>
            </p:nvSpPr>
            <p:spPr bwMode="auto">
              <a:xfrm rot="5400000">
                <a:off x="3765551" y="4160837"/>
                <a:ext cx="0" cy="1809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20"/>
              <p:cNvSpPr>
                <a:spLocks noChangeShapeType="1"/>
              </p:cNvSpPr>
              <p:nvPr/>
            </p:nvSpPr>
            <p:spPr bwMode="auto">
              <a:xfrm rot="5400000">
                <a:off x="3781426" y="3783012"/>
                <a:ext cx="0" cy="1809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21"/>
              <p:cNvSpPr>
                <a:spLocks noChangeShapeType="1"/>
              </p:cNvSpPr>
              <p:nvPr/>
            </p:nvSpPr>
            <p:spPr bwMode="auto">
              <a:xfrm rot="5400000">
                <a:off x="3781426" y="3386137"/>
                <a:ext cx="0" cy="1809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22"/>
              <p:cNvSpPr>
                <a:spLocks noChangeShapeType="1"/>
              </p:cNvSpPr>
              <p:nvPr/>
            </p:nvSpPr>
            <p:spPr bwMode="auto">
              <a:xfrm>
                <a:off x="3402013" y="4552950"/>
                <a:ext cx="0" cy="2270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23"/>
              <p:cNvSpPr>
                <a:spLocks noChangeShapeType="1"/>
              </p:cNvSpPr>
              <p:nvPr/>
            </p:nvSpPr>
            <p:spPr bwMode="auto">
              <a:xfrm>
                <a:off x="3024188" y="4552950"/>
                <a:ext cx="0" cy="2270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24"/>
              <p:cNvSpPr>
                <a:spLocks noChangeShapeType="1"/>
              </p:cNvSpPr>
              <p:nvPr/>
            </p:nvSpPr>
            <p:spPr bwMode="auto">
              <a:xfrm>
                <a:off x="4114800" y="4268788"/>
                <a:ext cx="0" cy="2270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25"/>
              <p:cNvSpPr>
                <a:spLocks noChangeShapeType="1"/>
              </p:cNvSpPr>
              <p:nvPr/>
            </p:nvSpPr>
            <p:spPr bwMode="auto">
              <a:xfrm rot="5400000">
                <a:off x="3781426" y="4914900"/>
                <a:ext cx="0" cy="1809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 Box 29"/>
              <p:cNvSpPr txBox="1">
                <a:spLocks noChangeArrowheads="1"/>
              </p:cNvSpPr>
              <p:nvPr/>
            </p:nvSpPr>
            <p:spPr bwMode="auto">
              <a:xfrm>
                <a:off x="2971800" y="4968875"/>
                <a:ext cx="304799" cy="288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r>
                  <a:rPr lang="en-US" sz="1200" b="1" dirty="0">
                    <a:solidFill>
                      <a:schemeClr val="hlink"/>
                    </a:solidFill>
                    <a:latin typeface="Antique Olive" charset="0"/>
                  </a:rPr>
                  <a:t>2</a:t>
                </a:r>
                <a:endParaRPr lang="en-US" sz="1200" b="1" dirty="0">
                  <a:solidFill>
                    <a:schemeClr val="hlin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" name="Text Box 30"/>
              <p:cNvSpPr txBox="1">
                <a:spLocks noChangeArrowheads="1"/>
              </p:cNvSpPr>
              <p:nvPr/>
            </p:nvSpPr>
            <p:spPr bwMode="auto">
              <a:xfrm>
                <a:off x="3429000" y="2971800"/>
                <a:ext cx="381000" cy="263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r>
                  <a:rPr lang="en-US" sz="1200" b="1" dirty="0">
                    <a:solidFill>
                      <a:schemeClr val="hlink"/>
                    </a:solidFill>
                    <a:latin typeface="Antique Olive" charset="0"/>
                  </a:rPr>
                  <a:t>4</a:t>
                </a:r>
                <a:endParaRPr lang="en-US" sz="1200" b="1" dirty="0">
                  <a:solidFill>
                    <a:schemeClr val="hlin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" name="Text Box 31"/>
              <p:cNvSpPr txBox="1">
                <a:spLocks noChangeArrowheads="1"/>
              </p:cNvSpPr>
              <p:nvPr/>
            </p:nvSpPr>
            <p:spPr bwMode="auto">
              <a:xfrm>
                <a:off x="4883468" y="4343400"/>
                <a:ext cx="3460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r>
                  <a:rPr lang="en-US" sz="1200" b="1" dirty="0">
                    <a:solidFill>
                      <a:schemeClr val="hlink"/>
                    </a:solidFill>
                    <a:latin typeface="Antique Olive" charset="0"/>
                  </a:rPr>
                  <a:t>3</a:t>
                </a:r>
                <a:endParaRPr lang="en-US" sz="1200" b="1" dirty="0">
                  <a:solidFill>
                    <a:schemeClr val="hlin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" name="Line 33"/>
              <p:cNvSpPr>
                <a:spLocks noChangeShapeType="1"/>
              </p:cNvSpPr>
              <p:nvPr/>
            </p:nvSpPr>
            <p:spPr bwMode="auto">
              <a:xfrm rot="5400000">
                <a:off x="3781426" y="3009900"/>
                <a:ext cx="0" cy="1809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34"/>
              <p:cNvSpPr>
                <a:spLocks noChangeShapeType="1"/>
              </p:cNvSpPr>
              <p:nvPr/>
            </p:nvSpPr>
            <p:spPr bwMode="auto">
              <a:xfrm rot="5400000">
                <a:off x="3765551" y="2632075"/>
                <a:ext cx="0" cy="1809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 Box 52"/>
              <p:cNvSpPr txBox="1">
                <a:spLocks noChangeArrowheads="1"/>
              </p:cNvSpPr>
              <p:nvPr/>
            </p:nvSpPr>
            <p:spPr bwMode="auto">
              <a:xfrm>
                <a:off x="4014788" y="3124199"/>
                <a:ext cx="491791" cy="55718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2400" b="1" dirty="0">
                    <a:latin typeface="Times New Roman" pitchFamily="18" charset="0"/>
                  </a:rPr>
                  <a:t>A</a:t>
                </a:r>
              </a:p>
            </p:txBody>
          </p:sp>
          <p:sp>
            <p:nvSpPr>
              <p:cNvPr id="46" name="Line 46"/>
              <p:cNvSpPr>
                <a:spLocks noChangeAspect="1" noChangeShapeType="1"/>
              </p:cNvSpPr>
              <p:nvPr/>
            </p:nvSpPr>
            <p:spPr bwMode="auto">
              <a:xfrm flipH="1">
                <a:off x="3200400" y="4648200"/>
                <a:ext cx="584200" cy="487363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prstDash val="sysDash"/>
                <a:round/>
                <a:headEnd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39"/>
              <p:cNvSpPr>
                <a:spLocks noChangeShapeType="1"/>
              </p:cNvSpPr>
              <p:nvPr/>
            </p:nvSpPr>
            <p:spPr bwMode="auto">
              <a:xfrm flipH="1" flipV="1">
                <a:off x="3810000" y="4648200"/>
                <a:ext cx="1143000" cy="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prstDash val="sysDash"/>
                <a:round/>
                <a:headEnd type="non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40"/>
              <p:cNvSpPr>
                <a:spLocks noChangeShapeType="1"/>
              </p:cNvSpPr>
              <p:nvPr/>
            </p:nvSpPr>
            <p:spPr bwMode="auto">
              <a:xfrm flipV="1">
                <a:off x="4394200" y="3657600"/>
                <a:ext cx="0" cy="1512888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prstDash val="sysDash"/>
                <a:round/>
                <a:headEnd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50"/>
              <p:cNvSpPr>
                <a:spLocks noChangeShapeType="1"/>
              </p:cNvSpPr>
              <p:nvPr/>
            </p:nvSpPr>
            <p:spPr bwMode="auto">
              <a:xfrm flipV="1">
                <a:off x="3784600" y="3594100"/>
                <a:ext cx="609600" cy="10668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0" name="Text Box 8"/>
              <p:cNvSpPr txBox="1">
                <a:spLocks noChangeArrowheads="1"/>
              </p:cNvSpPr>
              <p:nvPr/>
            </p:nvSpPr>
            <p:spPr bwMode="auto">
              <a:xfrm>
                <a:off x="1981200" y="5715000"/>
                <a:ext cx="304800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r>
                  <a:rPr lang="en-US" sz="1200" b="1" i="1" dirty="0">
                    <a:solidFill>
                      <a:schemeClr val="hlink"/>
                    </a:solidFill>
                    <a:latin typeface="Antique Olive" charset="0"/>
                  </a:rPr>
                  <a:t>X</a:t>
                </a:r>
                <a:endParaRPr lang="en-US" sz="2400" b="1" dirty="0">
                  <a:solidFill>
                    <a:schemeClr val="hlin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" name="Line 39"/>
              <p:cNvSpPr>
                <a:spLocks noChangeShapeType="1"/>
              </p:cNvSpPr>
              <p:nvPr/>
            </p:nvSpPr>
            <p:spPr bwMode="auto">
              <a:xfrm flipH="1" flipV="1">
                <a:off x="3227696" y="5159992"/>
                <a:ext cx="1143000" cy="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prstDash val="sysDash"/>
                <a:round/>
                <a:headEnd type="non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46"/>
              <p:cNvSpPr>
                <a:spLocks noChangeAspect="1" noChangeShapeType="1"/>
              </p:cNvSpPr>
              <p:nvPr/>
            </p:nvSpPr>
            <p:spPr bwMode="auto">
              <a:xfrm flipH="1">
                <a:off x="4313616" y="4648200"/>
                <a:ext cx="639384" cy="53340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prstDash val="sysDash"/>
                <a:round/>
                <a:headEnd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40"/>
              <p:cNvSpPr>
                <a:spLocks noChangeShapeType="1"/>
              </p:cNvSpPr>
              <p:nvPr/>
            </p:nvSpPr>
            <p:spPr bwMode="auto">
              <a:xfrm flipV="1">
                <a:off x="3761096" y="3124200"/>
                <a:ext cx="0" cy="1512888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prstDash val="sysDash"/>
                <a:round/>
                <a:headEnd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46"/>
              <p:cNvSpPr>
                <a:spLocks noChangeAspect="1" noChangeShapeType="1"/>
              </p:cNvSpPr>
              <p:nvPr/>
            </p:nvSpPr>
            <p:spPr bwMode="auto">
              <a:xfrm flipH="1">
                <a:off x="3200400" y="3124200"/>
                <a:ext cx="584200" cy="487363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prstDash val="sysDash"/>
                <a:round/>
                <a:headEnd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39"/>
              <p:cNvSpPr>
                <a:spLocks noChangeShapeType="1"/>
              </p:cNvSpPr>
              <p:nvPr/>
            </p:nvSpPr>
            <p:spPr bwMode="auto">
              <a:xfrm flipH="1" flipV="1">
                <a:off x="3810000" y="3124200"/>
                <a:ext cx="1143000" cy="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prstDash val="sysDash"/>
                <a:round/>
                <a:headEnd type="non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39"/>
              <p:cNvSpPr>
                <a:spLocks noChangeShapeType="1"/>
              </p:cNvSpPr>
              <p:nvPr/>
            </p:nvSpPr>
            <p:spPr bwMode="auto">
              <a:xfrm flipH="1" flipV="1">
                <a:off x="3227696" y="3635992"/>
                <a:ext cx="1143000" cy="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prstDash val="sysDash"/>
                <a:round/>
                <a:headEnd type="non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46"/>
              <p:cNvSpPr>
                <a:spLocks noChangeAspect="1" noChangeShapeType="1"/>
              </p:cNvSpPr>
              <p:nvPr/>
            </p:nvSpPr>
            <p:spPr bwMode="auto">
              <a:xfrm flipH="1">
                <a:off x="4313616" y="3124200"/>
                <a:ext cx="639384" cy="53340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prstDash val="sysDash"/>
                <a:round/>
                <a:headEnd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40"/>
              <p:cNvSpPr>
                <a:spLocks noChangeShapeType="1"/>
              </p:cNvSpPr>
              <p:nvPr/>
            </p:nvSpPr>
            <p:spPr bwMode="auto">
              <a:xfrm flipV="1">
                <a:off x="4939352" y="3135312"/>
                <a:ext cx="0" cy="1512888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prstDash val="sysDash"/>
                <a:round/>
                <a:headEnd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40"/>
              <p:cNvSpPr>
                <a:spLocks noChangeShapeType="1"/>
              </p:cNvSpPr>
              <p:nvPr/>
            </p:nvSpPr>
            <p:spPr bwMode="auto">
              <a:xfrm flipV="1">
                <a:off x="3235656" y="3630304"/>
                <a:ext cx="0" cy="1512888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prstDash val="sysDash"/>
                <a:round/>
                <a:headEnd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lowchart: Connector 59"/>
              <p:cNvSpPr/>
              <p:nvPr/>
            </p:nvSpPr>
            <p:spPr>
              <a:xfrm>
                <a:off x="4294496" y="3559792"/>
                <a:ext cx="152400" cy="152400"/>
              </a:xfrm>
              <a:prstGeom prst="flowChartConnector">
                <a:avLst/>
              </a:prstGeom>
              <a:solidFill>
                <a:srgbClr val="0B02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1" name="Group 121"/>
          <p:cNvGrpSpPr>
            <a:grpSpLocks noChangeAspect="1"/>
          </p:cNvGrpSpPr>
          <p:nvPr/>
        </p:nvGrpSpPr>
        <p:grpSpPr>
          <a:xfrm>
            <a:off x="6292964" y="2856869"/>
            <a:ext cx="5334000" cy="3113451"/>
            <a:chOff x="1447800" y="2362200"/>
            <a:chExt cx="5334000" cy="3757613"/>
          </a:xfrm>
        </p:grpSpPr>
        <p:sp>
          <p:nvSpPr>
            <p:cNvPr id="62" name="Line 5"/>
            <p:cNvSpPr>
              <a:spLocks noChangeShapeType="1"/>
            </p:cNvSpPr>
            <p:nvPr/>
          </p:nvSpPr>
          <p:spPr bwMode="auto">
            <a:xfrm flipH="1" flipV="1">
              <a:off x="3765550" y="2514600"/>
              <a:ext cx="0" cy="3505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6"/>
            <p:cNvSpPr>
              <a:spLocks noChangeShapeType="1"/>
            </p:cNvSpPr>
            <p:nvPr/>
          </p:nvSpPr>
          <p:spPr bwMode="auto">
            <a:xfrm flipV="1">
              <a:off x="1447800" y="4646613"/>
              <a:ext cx="5029200" cy="15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7"/>
            <p:cNvSpPr>
              <a:spLocks noChangeShapeType="1"/>
            </p:cNvSpPr>
            <p:nvPr/>
          </p:nvSpPr>
          <p:spPr bwMode="auto">
            <a:xfrm flipH="1">
              <a:off x="2114550" y="4232275"/>
              <a:ext cx="2181225" cy="18875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 Box 8"/>
            <p:cNvSpPr txBox="1">
              <a:spLocks noChangeArrowheads="1"/>
            </p:cNvSpPr>
            <p:nvPr/>
          </p:nvSpPr>
          <p:spPr bwMode="auto">
            <a:xfrm>
              <a:off x="6313488" y="4267201"/>
              <a:ext cx="468312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r>
                <a:rPr lang="en-US" sz="1200" b="1" i="1" dirty="0">
                  <a:solidFill>
                    <a:schemeClr val="hlink"/>
                  </a:solidFill>
                  <a:latin typeface="Antique Olive" charset="0"/>
                </a:rPr>
                <a:t>Y</a:t>
              </a:r>
              <a:endParaRPr lang="en-US" sz="2400" b="1" dirty="0">
                <a:solidFill>
                  <a:schemeClr val="hlink"/>
                </a:solidFill>
                <a:latin typeface="Times New Roman" pitchFamily="18" charset="0"/>
              </a:endParaRPr>
            </a:p>
          </p:txBody>
        </p:sp>
        <p:sp>
          <p:nvSpPr>
            <p:cNvPr id="66" name="Text Box 9"/>
            <p:cNvSpPr txBox="1">
              <a:spLocks noChangeArrowheads="1"/>
            </p:cNvSpPr>
            <p:nvPr/>
          </p:nvSpPr>
          <p:spPr bwMode="auto">
            <a:xfrm>
              <a:off x="3387725" y="2362200"/>
              <a:ext cx="3460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r>
                <a:rPr lang="en-US" sz="1200" b="1" i="1" dirty="0">
                  <a:solidFill>
                    <a:schemeClr val="hlink"/>
                  </a:solidFill>
                  <a:latin typeface="Antique Olive" charset="0"/>
                </a:rPr>
                <a:t>Z</a:t>
              </a:r>
              <a:endParaRPr lang="en-US" sz="2400" b="1" dirty="0">
                <a:solidFill>
                  <a:schemeClr val="hlink"/>
                </a:solidFill>
                <a:latin typeface="Times New Roman" pitchFamily="18" charset="0"/>
              </a:endParaRPr>
            </a:p>
          </p:txBody>
        </p:sp>
        <p:sp>
          <p:nvSpPr>
            <p:cNvPr id="67" name="Line 10"/>
            <p:cNvSpPr>
              <a:spLocks noChangeShapeType="1"/>
            </p:cNvSpPr>
            <p:nvPr/>
          </p:nvSpPr>
          <p:spPr bwMode="auto">
            <a:xfrm>
              <a:off x="3538538" y="4759325"/>
              <a:ext cx="0" cy="2270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11"/>
            <p:cNvSpPr>
              <a:spLocks noChangeShapeType="1"/>
            </p:cNvSpPr>
            <p:nvPr/>
          </p:nvSpPr>
          <p:spPr bwMode="auto">
            <a:xfrm>
              <a:off x="3205163" y="5022850"/>
              <a:ext cx="0" cy="2270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12"/>
            <p:cNvSpPr>
              <a:spLocks noChangeShapeType="1"/>
            </p:cNvSpPr>
            <p:nvPr/>
          </p:nvSpPr>
          <p:spPr bwMode="auto">
            <a:xfrm>
              <a:off x="2917825" y="5249863"/>
              <a:ext cx="0" cy="2270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13"/>
            <p:cNvSpPr>
              <a:spLocks noChangeShapeType="1"/>
            </p:cNvSpPr>
            <p:nvPr/>
          </p:nvSpPr>
          <p:spPr bwMode="auto">
            <a:xfrm>
              <a:off x="4159250" y="4552950"/>
              <a:ext cx="0" cy="2270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4"/>
            <p:cNvSpPr>
              <a:spLocks noChangeShapeType="1"/>
            </p:cNvSpPr>
            <p:nvPr/>
          </p:nvSpPr>
          <p:spPr bwMode="auto">
            <a:xfrm>
              <a:off x="4538663" y="4552950"/>
              <a:ext cx="0" cy="2270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5"/>
            <p:cNvSpPr>
              <a:spLocks noChangeShapeType="1"/>
            </p:cNvSpPr>
            <p:nvPr/>
          </p:nvSpPr>
          <p:spPr bwMode="auto">
            <a:xfrm>
              <a:off x="4914900" y="4552950"/>
              <a:ext cx="0" cy="2270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6"/>
            <p:cNvSpPr>
              <a:spLocks noChangeShapeType="1"/>
            </p:cNvSpPr>
            <p:nvPr/>
          </p:nvSpPr>
          <p:spPr bwMode="auto">
            <a:xfrm>
              <a:off x="5219700" y="4552950"/>
              <a:ext cx="0" cy="2270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7"/>
            <p:cNvSpPr>
              <a:spLocks noChangeShapeType="1"/>
            </p:cNvSpPr>
            <p:nvPr/>
          </p:nvSpPr>
          <p:spPr bwMode="auto">
            <a:xfrm>
              <a:off x="5583238" y="4552950"/>
              <a:ext cx="0" cy="2270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8"/>
            <p:cNvSpPr>
              <a:spLocks noChangeShapeType="1"/>
            </p:cNvSpPr>
            <p:nvPr/>
          </p:nvSpPr>
          <p:spPr bwMode="auto">
            <a:xfrm>
              <a:off x="5946775" y="4552950"/>
              <a:ext cx="0" cy="2270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19"/>
            <p:cNvSpPr>
              <a:spLocks noChangeShapeType="1"/>
            </p:cNvSpPr>
            <p:nvPr/>
          </p:nvSpPr>
          <p:spPr bwMode="auto">
            <a:xfrm rot="5400000">
              <a:off x="3765551" y="4160837"/>
              <a:ext cx="0" cy="1809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20"/>
            <p:cNvSpPr>
              <a:spLocks noChangeShapeType="1"/>
            </p:cNvSpPr>
            <p:nvPr/>
          </p:nvSpPr>
          <p:spPr bwMode="auto">
            <a:xfrm rot="5400000">
              <a:off x="3781426" y="3783012"/>
              <a:ext cx="0" cy="1809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21"/>
            <p:cNvSpPr>
              <a:spLocks noChangeShapeType="1"/>
            </p:cNvSpPr>
            <p:nvPr/>
          </p:nvSpPr>
          <p:spPr bwMode="auto">
            <a:xfrm rot="5400000">
              <a:off x="3781426" y="3386137"/>
              <a:ext cx="0" cy="1809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22"/>
            <p:cNvSpPr>
              <a:spLocks noChangeShapeType="1"/>
            </p:cNvSpPr>
            <p:nvPr/>
          </p:nvSpPr>
          <p:spPr bwMode="auto">
            <a:xfrm>
              <a:off x="3402013" y="4552950"/>
              <a:ext cx="0" cy="2270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23"/>
            <p:cNvSpPr>
              <a:spLocks noChangeShapeType="1"/>
            </p:cNvSpPr>
            <p:nvPr/>
          </p:nvSpPr>
          <p:spPr bwMode="auto">
            <a:xfrm>
              <a:off x="3024188" y="4552950"/>
              <a:ext cx="0" cy="2270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24"/>
            <p:cNvSpPr>
              <a:spLocks noChangeShapeType="1"/>
            </p:cNvSpPr>
            <p:nvPr/>
          </p:nvSpPr>
          <p:spPr bwMode="auto">
            <a:xfrm>
              <a:off x="4114800" y="4268788"/>
              <a:ext cx="0" cy="2270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25"/>
            <p:cNvSpPr>
              <a:spLocks noChangeShapeType="1"/>
            </p:cNvSpPr>
            <p:nvPr/>
          </p:nvSpPr>
          <p:spPr bwMode="auto">
            <a:xfrm rot="5400000">
              <a:off x="3781426" y="4914900"/>
              <a:ext cx="0" cy="1809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 Box 29"/>
            <p:cNvSpPr txBox="1">
              <a:spLocks noChangeArrowheads="1"/>
            </p:cNvSpPr>
            <p:nvPr/>
          </p:nvSpPr>
          <p:spPr bwMode="auto">
            <a:xfrm>
              <a:off x="3714206" y="3097926"/>
              <a:ext cx="685800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r>
                <a:rPr lang="en-US" sz="900" b="1" dirty="0">
                  <a:latin typeface="Comic Sans MS" pitchFamily="66" charset="0"/>
                </a:rPr>
                <a:t>φ=90</a:t>
              </a:r>
              <a:r>
                <a:rPr lang="en-US" sz="900" b="1" baseline="30000" dirty="0">
                  <a:latin typeface="Comic Sans MS" pitchFamily="66" charset="0"/>
                </a:rPr>
                <a:t>o</a:t>
              </a:r>
              <a:endParaRPr lang="en-US" sz="900" b="1" baseline="30000" dirty="0">
                <a:latin typeface="Times New Roman" pitchFamily="18" charset="0"/>
              </a:endParaRPr>
            </a:p>
          </p:txBody>
        </p:sp>
        <p:sp>
          <p:nvSpPr>
            <p:cNvPr id="84" name="Text Box 30"/>
            <p:cNvSpPr txBox="1">
              <a:spLocks noChangeArrowheads="1"/>
            </p:cNvSpPr>
            <p:nvPr/>
          </p:nvSpPr>
          <p:spPr bwMode="auto">
            <a:xfrm>
              <a:off x="3257006" y="2971800"/>
              <a:ext cx="552994" cy="26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r>
                <a:rPr lang="en-US" sz="1200" b="1" dirty="0">
                  <a:solidFill>
                    <a:schemeClr val="hlink"/>
                  </a:solidFill>
                  <a:latin typeface="Antique Olive" charset="0"/>
                </a:rPr>
                <a:t>Z=4</a:t>
              </a:r>
              <a:endParaRPr lang="en-US" sz="1200" b="1" dirty="0">
                <a:solidFill>
                  <a:schemeClr val="hlink"/>
                </a:solidFill>
                <a:latin typeface="Times New Roman" pitchFamily="18" charset="0"/>
              </a:endParaRPr>
            </a:p>
          </p:txBody>
        </p:sp>
        <p:sp>
          <p:nvSpPr>
            <p:cNvPr id="85" name="Text Box 31"/>
            <p:cNvSpPr txBox="1">
              <a:spLocks noChangeArrowheads="1"/>
            </p:cNvSpPr>
            <p:nvPr/>
          </p:nvSpPr>
          <p:spPr bwMode="auto">
            <a:xfrm>
              <a:off x="3790406" y="2793126"/>
              <a:ext cx="5746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r>
                <a:rPr lang="en-US" sz="1200" b="1" dirty="0">
                  <a:solidFill>
                    <a:srgbClr val="FF0000"/>
                  </a:solidFill>
                  <a:latin typeface="Comic Sans MS" pitchFamily="66" charset="0"/>
                </a:rPr>
                <a:t>ρ =</a:t>
              </a:r>
              <a:r>
                <a:rPr lang="en-US" sz="1200" b="1" dirty="0">
                  <a:solidFill>
                    <a:srgbClr val="FF0000"/>
                  </a:solidFill>
                  <a:latin typeface="Antique Olive" charset="0"/>
                </a:rPr>
                <a:t>2</a:t>
              </a:r>
              <a:endParaRPr lang="en-US" sz="12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86" name="Line 33"/>
            <p:cNvSpPr>
              <a:spLocks noChangeShapeType="1"/>
            </p:cNvSpPr>
            <p:nvPr/>
          </p:nvSpPr>
          <p:spPr bwMode="auto">
            <a:xfrm rot="5400000">
              <a:off x="3781426" y="3009900"/>
              <a:ext cx="0" cy="1809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34"/>
            <p:cNvSpPr>
              <a:spLocks noChangeShapeType="1"/>
            </p:cNvSpPr>
            <p:nvPr/>
          </p:nvSpPr>
          <p:spPr bwMode="auto">
            <a:xfrm rot="5400000">
              <a:off x="3765551" y="2632075"/>
              <a:ext cx="0" cy="1809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Text Box 52"/>
            <p:cNvSpPr txBox="1">
              <a:spLocks noChangeArrowheads="1"/>
            </p:cNvSpPr>
            <p:nvPr/>
          </p:nvSpPr>
          <p:spPr bwMode="auto">
            <a:xfrm>
              <a:off x="4543556" y="2724676"/>
              <a:ext cx="389850" cy="55718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89" name="Text Box 8"/>
            <p:cNvSpPr txBox="1">
              <a:spLocks noChangeArrowheads="1"/>
            </p:cNvSpPr>
            <p:nvPr/>
          </p:nvSpPr>
          <p:spPr bwMode="auto">
            <a:xfrm>
              <a:off x="1981200" y="5715000"/>
              <a:ext cx="3048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r>
                <a:rPr lang="en-US" sz="1200" b="1" i="1" dirty="0">
                  <a:solidFill>
                    <a:schemeClr val="hlink"/>
                  </a:solidFill>
                  <a:latin typeface="Antique Olive" charset="0"/>
                </a:rPr>
                <a:t>X</a:t>
              </a:r>
              <a:endParaRPr lang="en-US" sz="2400" b="1" dirty="0">
                <a:solidFill>
                  <a:schemeClr val="hlink"/>
                </a:solidFill>
                <a:latin typeface="Times New Roman" pitchFamily="18" charset="0"/>
              </a:endParaRPr>
            </a:p>
          </p:txBody>
        </p:sp>
        <p:sp>
          <p:nvSpPr>
            <p:cNvPr id="90" name="Line 40"/>
            <p:cNvSpPr>
              <a:spLocks noChangeShapeType="1"/>
            </p:cNvSpPr>
            <p:nvPr/>
          </p:nvSpPr>
          <p:spPr bwMode="auto">
            <a:xfrm flipV="1">
              <a:off x="3761096" y="3124200"/>
              <a:ext cx="0" cy="1512888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prstDash val="sysDash"/>
              <a:round/>
              <a:headEnd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lowchart: Connector 90"/>
            <p:cNvSpPr>
              <a:spLocks noChangeAspect="1"/>
            </p:cNvSpPr>
            <p:nvPr/>
          </p:nvSpPr>
          <p:spPr>
            <a:xfrm>
              <a:off x="4484992" y="3028955"/>
              <a:ext cx="105510" cy="112868"/>
            </a:xfrm>
            <a:prstGeom prst="flowChartConnector">
              <a:avLst/>
            </a:prstGeom>
            <a:solidFill>
              <a:srgbClr val="0B0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2" name="Straight Connector 91"/>
          <p:cNvCxnSpPr/>
          <p:nvPr/>
        </p:nvCxnSpPr>
        <p:spPr>
          <a:xfrm>
            <a:off x="8635570" y="3466470"/>
            <a:ext cx="762000" cy="1588"/>
          </a:xfrm>
          <a:prstGeom prst="line">
            <a:avLst/>
          </a:prstGeom>
          <a:ln w="12700">
            <a:solidFill>
              <a:srgbClr val="EF031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Line 7"/>
          <p:cNvSpPr>
            <a:spLocks noChangeShapeType="1"/>
          </p:cNvSpPr>
          <p:nvPr/>
        </p:nvSpPr>
        <p:spPr bwMode="auto">
          <a:xfrm flipH="1">
            <a:off x="8330770" y="3466470"/>
            <a:ext cx="285747" cy="152400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ash"/>
            <a:round/>
            <a:headEnd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4" name="Freeform 93"/>
          <p:cNvSpPr/>
          <p:nvPr/>
        </p:nvSpPr>
        <p:spPr>
          <a:xfrm>
            <a:off x="8445071" y="3466470"/>
            <a:ext cx="423863" cy="102394"/>
          </a:xfrm>
          <a:custGeom>
            <a:avLst/>
            <a:gdLst>
              <a:gd name="connsiteX0" fmla="*/ 0 w 423863"/>
              <a:gd name="connsiteY0" fmla="*/ 100013 h 102394"/>
              <a:gd name="connsiteX1" fmla="*/ 285750 w 423863"/>
              <a:gd name="connsiteY1" fmla="*/ 85725 h 102394"/>
              <a:gd name="connsiteX2" fmla="*/ 423863 w 423863"/>
              <a:gd name="connsiteY2" fmla="*/ 0 h 102394"/>
              <a:gd name="connsiteX3" fmla="*/ 423863 w 423863"/>
              <a:gd name="connsiteY3" fmla="*/ 0 h 10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863" h="102394">
                <a:moveTo>
                  <a:pt x="0" y="100013"/>
                </a:moveTo>
                <a:cubicBezTo>
                  <a:pt x="107553" y="101203"/>
                  <a:pt x="215106" y="102394"/>
                  <a:pt x="285750" y="85725"/>
                </a:cubicBezTo>
                <a:cubicBezTo>
                  <a:pt x="356394" y="69056"/>
                  <a:pt x="423863" y="0"/>
                  <a:pt x="423863" y="0"/>
                </a:cubicBezTo>
                <a:lnTo>
                  <a:pt x="423863" y="0"/>
                </a:lnTo>
              </a:path>
            </a:pathLst>
          </a:cu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9237240" y="5049400"/>
            <a:ext cx="2514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 err="1"/>
              <a:t>Coba</a:t>
            </a:r>
            <a:r>
              <a:rPr lang="en-US" sz="1900" dirty="0"/>
              <a:t> </a:t>
            </a:r>
            <a:r>
              <a:rPr lang="en-US" sz="1900" dirty="0" err="1"/>
              <a:t>gambar</a:t>
            </a:r>
            <a:r>
              <a:rPr lang="en-US" sz="1900" dirty="0"/>
              <a:t> </a:t>
            </a:r>
            <a:r>
              <a:rPr lang="en-US" sz="1900" dirty="0" err="1"/>
              <a:t>koordinat</a:t>
            </a:r>
            <a:r>
              <a:rPr lang="en-US" sz="1900" dirty="0"/>
              <a:t> </a:t>
            </a:r>
            <a:r>
              <a:rPr lang="en-US" sz="1900" dirty="0" err="1"/>
              <a:t>titik</a:t>
            </a:r>
            <a:r>
              <a:rPr lang="en-US" sz="1900" dirty="0"/>
              <a:t> C </a:t>
            </a:r>
            <a:r>
              <a:rPr lang="en-US" sz="1900" dirty="0" err="1"/>
              <a:t>pada</a:t>
            </a:r>
            <a:r>
              <a:rPr lang="en-US" sz="1900" dirty="0"/>
              <a:t> </a:t>
            </a:r>
            <a:r>
              <a:rPr lang="en-US" sz="1900" dirty="0" err="1"/>
              <a:t>koordinat</a:t>
            </a:r>
            <a:r>
              <a:rPr lang="en-US" sz="1900" dirty="0"/>
              <a:t> bola </a:t>
            </a:r>
            <a:r>
              <a:rPr lang="en-US" sz="1900" dirty="0" err="1"/>
              <a:t>dimana</a:t>
            </a:r>
            <a:r>
              <a:rPr lang="en-US" sz="1900" dirty="0"/>
              <a:t> r=4, φ </a:t>
            </a:r>
            <a:r>
              <a:rPr lang="sv-SE" sz="1900" dirty="0"/>
              <a:t>=90</a:t>
            </a:r>
            <a:r>
              <a:rPr lang="sv-SE" sz="1900" baseline="30000" dirty="0"/>
              <a:t>o</a:t>
            </a:r>
            <a:r>
              <a:rPr lang="sv-SE" sz="1900" dirty="0"/>
              <a:t>,</a:t>
            </a:r>
            <a:r>
              <a:rPr lang="sv-SE" sz="1900" baseline="30000" dirty="0"/>
              <a:t> </a:t>
            </a:r>
            <a:r>
              <a:rPr lang="en-US" sz="1900" dirty="0" smtClean="0"/>
              <a:t>θ=45</a:t>
            </a:r>
            <a:r>
              <a:rPr lang="en-US" sz="1900" baseline="30000" dirty="0" smtClean="0"/>
              <a:t>o</a:t>
            </a:r>
            <a:r>
              <a:rPr lang="en-US" sz="1900" dirty="0" smtClean="0"/>
              <a:t> !</a:t>
            </a:r>
            <a:endParaRPr lang="en-US" sz="1900" baseline="30000" dirty="0"/>
          </a:p>
        </p:txBody>
      </p:sp>
    </p:spTree>
    <p:extLst>
      <p:ext uri="{BB962C8B-B14F-4D97-AF65-F5344CB8AC3E}">
        <p14:creationId xmlns:p14="http://schemas.microsoft.com/office/powerpoint/2010/main" val="241498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1097390" y="1799238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/>
              <a:t>2. </a:t>
            </a:r>
            <a:r>
              <a:rPr lang="en-US" sz="1900" b="1" dirty="0" err="1" smtClean="0"/>
              <a:t>vektor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pada</a:t>
            </a:r>
            <a:r>
              <a:rPr lang="en-US" sz="1900" b="1" dirty="0" smtClean="0"/>
              <a:t> </a:t>
            </a:r>
            <a:r>
              <a:rPr lang="en-US" sz="1900" b="1" dirty="0" err="1"/>
              <a:t>sistem</a:t>
            </a:r>
            <a:r>
              <a:rPr lang="en-US" sz="1900" b="1" dirty="0"/>
              <a:t> </a:t>
            </a:r>
            <a:r>
              <a:rPr lang="en-US" sz="1900" b="1" dirty="0" err="1"/>
              <a:t>koordinat</a:t>
            </a:r>
            <a:endParaRPr lang="en-US" sz="1900" b="1" dirty="0"/>
          </a:p>
        </p:txBody>
      </p:sp>
      <p:sp>
        <p:nvSpPr>
          <p:cNvPr id="21" name="Content Placeholder 5"/>
          <p:cNvSpPr>
            <a:spLocks noGrp="1"/>
          </p:cNvSpPr>
          <p:nvPr>
            <p:ph idx="1"/>
          </p:nvPr>
        </p:nvSpPr>
        <p:spPr>
          <a:xfrm>
            <a:off x="3924300" y="2806700"/>
            <a:ext cx="7658100" cy="1676400"/>
          </a:xfrm>
        </p:spPr>
        <p:txBody>
          <a:bodyPr>
            <a:noAutofit/>
          </a:bodyPr>
          <a:lstStyle/>
          <a:p>
            <a:pPr marL="357188" indent="-268288">
              <a:buFont typeface="Wingdings" pitchFamily="2" charset="2"/>
              <a:buChar char="§"/>
            </a:pPr>
            <a:r>
              <a:rPr lang="en-US" sz="1800" dirty="0" err="1"/>
              <a:t>Masing</a:t>
            </a:r>
            <a:r>
              <a:rPr lang="en-US" sz="1800" dirty="0"/>
              <a:t> -</a:t>
            </a:r>
            <a:r>
              <a:rPr lang="en-US" sz="1800" dirty="0" err="1"/>
              <a:t>masing</a:t>
            </a:r>
            <a:r>
              <a:rPr lang="en-US" sz="1800" dirty="0"/>
              <a:t> </a:t>
            </a:r>
            <a:r>
              <a:rPr lang="en-US" sz="1800" dirty="0" err="1"/>
              <a:t>dari</a:t>
            </a:r>
            <a:r>
              <a:rPr lang="en-US" sz="1800" dirty="0"/>
              <a:t> 3 </a:t>
            </a:r>
            <a:r>
              <a:rPr lang="en-US" sz="1800" dirty="0" err="1"/>
              <a:t>vektor</a:t>
            </a:r>
            <a:r>
              <a:rPr lang="en-US" sz="1800" dirty="0"/>
              <a:t> </a:t>
            </a:r>
            <a:r>
              <a:rPr lang="en-US" sz="1800" dirty="0" err="1"/>
              <a:t>komponen</a:t>
            </a:r>
            <a:r>
              <a:rPr lang="en-US" sz="1800" dirty="0"/>
              <a:t> </a:t>
            </a:r>
            <a:r>
              <a:rPr lang="en-US" sz="1800" dirty="0" err="1"/>
              <a:t>mengarah</a:t>
            </a:r>
            <a:r>
              <a:rPr lang="en-US" sz="1800" dirty="0"/>
              <a:t> </a:t>
            </a:r>
            <a:r>
              <a:rPr lang="en-US" sz="1800" dirty="0" err="1"/>
              <a:t>ke</a:t>
            </a:r>
            <a:r>
              <a:rPr lang="en-US" sz="1800" dirty="0"/>
              <a:t> 3 </a:t>
            </a:r>
            <a:r>
              <a:rPr lang="en-US" sz="1800" dirty="0" err="1"/>
              <a:t>arah</a:t>
            </a:r>
            <a:r>
              <a:rPr lang="en-US" sz="1800" dirty="0"/>
              <a:t> orthogonal</a:t>
            </a:r>
          </a:p>
          <a:p>
            <a:pPr marL="357188" indent="-268288">
              <a:buFont typeface="Wingdings" pitchFamily="2" charset="2"/>
              <a:buChar char="§"/>
            </a:pPr>
            <a:r>
              <a:rPr lang="en-US" sz="1800" dirty="0"/>
              <a:t>magnitude </a:t>
            </a:r>
            <a:r>
              <a:rPr lang="en-US" sz="1800" dirty="0" err="1"/>
              <a:t>dari</a:t>
            </a:r>
            <a:r>
              <a:rPr lang="en-US" sz="1800" dirty="0"/>
              <a:t> </a:t>
            </a:r>
            <a:r>
              <a:rPr lang="en-US" sz="1800" dirty="0" err="1"/>
              <a:t>vektor</a:t>
            </a:r>
            <a:r>
              <a:rPr lang="en-US" sz="1800" dirty="0"/>
              <a:t> A </a:t>
            </a:r>
            <a:r>
              <a:rPr lang="en-US" sz="1800" dirty="0" err="1"/>
              <a:t>ditentukan</a:t>
            </a:r>
            <a:r>
              <a:rPr lang="en-US" sz="1800" dirty="0"/>
              <a:t> </a:t>
            </a:r>
            <a:r>
              <a:rPr lang="en-US" sz="1800" dirty="0" err="1"/>
              <a:t>oleh</a:t>
            </a:r>
            <a:r>
              <a:rPr lang="en-US" sz="1800" dirty="0"/>
              <a:t> </a:t>
            </a:r>
            <a:r>
              <a:rPr lang="en-US" sz="1800" dirty="0" err="1"/>
              <a:t>nilai</a:t>
            </a:r>
            <a:r>
              <a:rPr lang="en-US" sz="1800" dirty="0"/>
              <a:t> </a:t>
            </a:r>
            <a:r>
              <a:rPr lang="en-US" sz="1800" dirty="0" smtClean="0"/>
              <a:t>scalar</a:t>
            </a:r>
            <a:r>
              <a:rPr lang="id-ID" sz="1800" dirty="0" smtClean="0"/>
              <a:t>                          </a:t>
            </a:r>
            <a:r>
              <a:rPr lang="en-US" sz="1800" dirty="0" smtClean="0"/>
              <a:t>yang </a:t>
            </a:r>
            <a:r>
              <a:rPr lang="en-US" sz="1800" dirty="0" err="1"/>
              <a:t>disebut</a:t>
            </a:r>
            <a:r>
              <a:rPr lang="en-US" sz="1800" dirty="0"/>
              <a:t> </a:t>
            </a:r>
            <a:r>
              <a:rPr lang="en-US" sz="1800" u="sng" dirty="0"/>
              <a:t>scalar </a:t>
            </a:r>
            <a:r>
              <a:rPr lang="en-US" sz="1800" u="sng" dirty="0" err="1" smtClean="0"/>
              <a:t>komponen</a:t>
            </a:r>
            <a:r>
              <a:rPr lang="en-US" sz="1800" u="sng" dirty="0" smtClean="0"/>
              <a:t> </a:t>
            </a:r>
            <a:r>
              <a:rPr lang="en-US" sz="1800" u="sng" dirty="0" err="1" smtClean="0"/>
              <a:t>dari</a:t>
            </a:r>
            <a:r>
              <a:rPr lang="en-US" sz="1800" u="sng" dirty="0" smtClean="0"/>
              <a:t> </a:t>
            </a:r>
            <a:r>
              <a:rPr lang="en-US" sz="1800" u="sng" dirty="0" err="1" smtClean="0"/>
              <a:t>vektor</a:t>
            </a:r>
            <a:r>
              <a:rPr lang="id-ID" sz="1800" u="sng" dirty="0" smtClean="0"/>
              <a:t> </a:t>
            </a:r>
            <a:r>
              <a:rPr lang="en-US" sz="1800" u="sng" dirty="0" smtClean="0"/>
              <a:t>A</a:t>
            </a:r>
            <a:endParaRPr lang="en-US" sz="1800" u="sng" dirty="0"/>
          </a:p>
          <a:p>
            <a:pPr marL="357188" indent="-268288">
              <a:buFont typeface="Wingdings" pitchFamily="2" charset="2"/>
              <a:buChar char="§"/>
            </a:pPr>
            <a:r>
              <a:rPr lang="en-US" sz="1800" dirty="0" err="1"/>
              <a:t>Vektor</a:t>
            </a:r>
            <a:r>
              <a:rPr lang="en-US" sz="1800" dirty="0"/>
              <a:t> </a:t>
            </a:r>
            <a:r>
              <a:rPr lang="id-ID" sz="1800" dirty="0" smtClean="0"/>
              <a:t>                                 </a:t>
            </a:r>
            <a:r>
              <a:rPr lang="en-US" sz="1800" dirty="0" err="1" smtClean="0"/>
              <a:t>disebut</a:t>
            </a:r>
            <a:r>
              <a:rPr lang="en-US" sz="1800" dirty="0" smtClean="0"/>
              <a:t> </a:t>
            </a:r>
            <a:r>
              <a:rPr lang="en-US" sz="1800" u="sng" dirty="0" err="1"/>
              <a:t>vektor</a:t>
            </a:r>
            <a:r>
              <a:rPr lang="en-US" sz="1800" u="sng" dirty="0"/>
              <a:t> </a:t>
            </a:r>
            <a:r>
              <a:rPr lang="en-US" sz="1800" u="sng" dirty="0" err="1"/>
              <a:t>komponen</a:t>
            </a:r>
            <a:r>
              <a:rPr lang="en-US" sz="1800" u="sng" dirty="0"/>
              <a:t> </a:t>
            </a:r>
            <a:r>
              <a:rPr lang="en-US" sz="1800" u="sng" dirty="0" err="1"/>
              <a:t>dari</a:t>
            </a:r>
            <a:r>
              <a:rPr lang="en-US" sz="1800" u="sng" dirty="0"/>
              <a:t> </a:t>
            </a:r>
            <a:r>
              <a:rPr lang="en-US" sz="1800" u="sng" dirty="0" err="1"/>
              <a:t>vektor</a:t>
            </a:r>
            <a:r>
              <a:rPr lang="en-US" sz="1800" u="sng" dirty="0"/>
              <a:t> A</a:t>
            </a:r>
            <a:endParaRPr lang="en-US" sz="1800" u="sng" dirty="0" smtClean="0"/>
          </a:p>
          <a:p>
            <a:pPr>
              <a:buFont typeface="Wingdings" pitchFamily="2" charset="2"/>
              <a:buChar char="§"/>
            </a:pPr>
            <a:endParaRPr lang="en-US" sz="1800" dirty="0" smtClean="0"/>
          </a:p>
          <a:p>
            <a:pPr>
              <a:buFont typeface="Wingdings" pitchFamily="2" charset="2"/>
              <a:buChar char="§"/>
            </a:pPr>
            <a:endParaRPr lang="en-US" sz="1800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1016000" y="2273300"/>
            <a:ext cx="8534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900" dirty="0" err="1" smtClean="0"/>
              <a:t>D</a:t>
            </a:r>
            <a:r>
              <a:rPr lang="en-US" sz="1900" dirty="0" err="1" smtClean="0"/>
              <a:t>alam</a:t>
            </a:r>
            <a:r>
              <a:rPr lang="en-US" sz="1900" dirty="0" smtClean="0"/>
              <a:t> </a:t>
            </a:r>
            <a:r>
              <a:rPr lang="en-US" sz="1900" dirty="0" err="1"/>
              <a:t>sistem</a:t>
            </a:r>
            <a:r>
              <a:rPr lang="en-US" sz="1900" dirty="0"/>
              <a:t> </a:t>
            </a:r>
            <a:r>
              <a:rPr lang="en-US" sz="1900" dirty="0" err="1"/>
              <a:t>koordinat</a:t>
            </a:r>
            <a:r>
              <a:rPr lang="en-US" sz="1900" dirty="0"/>
              <a:t>, </a:t>
            </a:r>
            <a:r>
              <a:rPr lang="en-US" sz="1900" dirty="0" err="1"/>
              <a:t>setiap</a:t>
            </a:r>
            <a:r>
              <a:rPr lang="en-US" sz="1900" dirty="0"/>
              <a:t> </a:t>
            </a:r>
            <a:r>
              <a:rPr lang="en-US" sz="1900" dirty="0" err="1"/>
              <a:t>vektor</a:t>
            </a:r>
            <a:r>
              <a:rPr lang="en-US" sz="1900" dirty="0"/>
              <a:t> </a:t>
            </a:r>
            <a:r>
              <a:rPr lang="en-US" sz="1900" dirty="0" err="1"/>
              <a:t>bisa</a:t>
            </a:r>
            <a:r>
              <a:rPr lang="en-US" sz="1900" dirty="0"/>
              <a:t> </a:t>
            </a:r>
            <a:r>
              <a:rPr lang="en-US" sz="1900" dirty="0" err="1"/>
              <a:t>dituliskan</a:t>
            </a:r>
            <a:r>
              <a:rPr lang="en-US" sz="1900" dirty="0"/>
              <a:t> </a:t>
            </a:r>
            <a:r>
              <a:rPr lang="en-US" sz="1900" dirty="0" err="1"/>
              <a:t>sebagai</a:t>
            </a:r>
            <a:r>
              <a:rPr lang="en-US" sz="1900" dirty="0"/>
              <a:t> </a:t>
            </a:r>
            <a:r>
              <a:rPr lang="en-US" sz="1900" dirty="0" err="1"/>
              <a:t>penjumlahan</a:t>
            </a:r>
            <a:r>
              <a:rPr lang="en-US" sz="1900" dirty="0"/>
              <a:t> </a:t>
            </a:r>
            <a:r>
              <a:rPr lang="en-US" sz="1900" dirty="0" err="1"/>
              <a:t>dari</a:t>
            </a:r>
            <a:r>
              <a:rPr lang="en-US" sz="1900" dirty="0"/>
              <a:t> </a:t>
            </a:r>
            <a:r>
              <a:rPr lang="en-US" sz="1900" b="1" u="sng" dirty="0"/>
              <a:t>3 </a:t>
            </a:r>
            <a:r>
              <a:rPr lang="en-US" sz="1900" b="1" u="sng" dirty="0" err="1"/>
              <a:t>vektor</a:t>
            </a:r>
            <a:r>
              <a:rPr lang="en-US" sz="1900" b="1" u="sng" dirty="0"/>
              <a:t> </a:t>
            </a:r>
            <a:r>
              <a:rPr lang="en-US" sz="1900" b="1" u="sng" dirty="0" err="1"/>
              <a:t>komponen</a:t>
            </a:r>
            <a:endParaRPr lang="sv-SE" sz="1900" b="1" u="sng" dirty="0" smtClean="0"/>
          </a:p>
        </p:txBody>
      </p:sp>
      <p:graphicFrame>
        <p:nvGraphicFramePr>
          <p:cNvPr id="2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6169345"/>
              </p:ext>
            </p:extLst>
          </p:nvPr>
        </p:nvGraphicFramePr>
        <p:xfrm>
          <a:off x="1168400" y="3492500"/>
          <a:ext cx="2743200" cy="4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2" name="Equation" r:id="rId6" imgW="1460160" imgH="266400" progId="Equation.3">
                  <p:embed/>
                </p:oleObj>
              </mc:Choice>
              <mc:Fallback>
                <p:oleObj name="Equation" r:id="rId6" imgW="146016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400" y="3492500"/>
                        <a:ext cx="2743200" cy="4350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097521"/>
              </p:ext>
            </p:extLst>
          </p:nvPr>
        </p:nvGraphicFramePr>
        <p:xfrm>
          <a:off x="1179513" y="4035425"/>
          <a:ext cx="27193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3" name="Equation" r:id="rId8" imgW="1447560" imgH="266400" progId="Equation.3">
                  <p:embed/>
                </p:oleObj>
              </mc:Choice>
              <mc:Fallback>
                <p:oleObj name="Equation" r:id="rId8" imgW="144756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513" y="4035425"/>
                        <a:ext cx="2719387" cy="4349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Freeform 24"/>
          <p:cNvSpPr/>
          <p:nvPr/>
        </p:nvSpPr>
        <p:spPr>
          <a:xfrm>
            <a:off x="3619500" y="2662767"/>
            <a:ext cx="800100" cy="220133"/>
          </a:xfrm>
          <a:custGeom>
            <a:avLst/>
            <a:gdLst>
              <a:gd name="connsiteX0" fmla="*/ 0 w 800100"/>
              <a:gd name="connsiteY0" fmla="*/ 220133 h 220133"/>
              <a:gd name="connsiteX1" fmla="*/ 419100 w 800100"/>
              <a:gd name="connsiteY1" fmla="*/ 16933 h 220133"/>
              <a:gd name="connsiteX2" fmla="*/ 800100 w 800100"/>
              <a:gd name="connsiteY2" fmla="*/ 118533 h 22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220133">
                <a:moveTo>
                  <a:pt x="0" y="220133"/>
                </a:moveTo>
                <a:cubicBezTo>
                  <a:pt x="142875" y="126999"/>
                  <a:pt x="285750" y="33866"/>
                  <a:pt x="419100" y="16933"/>
                </a:cubicBezTo>
                <a:cubicBezTo>
                  <a:pt x="552450" y="0"/>
                  <a:pt x="734483" y="110066"/>
                  <a:pt x="800100" y="118533"/>
                </a:cubicBezTo>
              </a:path>
            </a:pathLst>
          </a:custGeom>
          <a:ln w="190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5"/>
          <p:cNvSpPr txBox="1">
            <a:spLocks/>
          </p:cNvSpPr>
          <p:nvPr/>
        </p:nvSpPr>
        <p:spPr>
          <a:xfrm>
            <a:off x="1169988" y="4661612"/>
            <a:ext cx="43434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Menentukan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Magnitude Vector:</a:t>
            </a:r>
          </a:p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500" dirty="0" smtClean="0">
              <a:latin typeface="Comic Sans MS" pitchFamily="66" charset="0"/>
            </a:endParaRPr>
          </a:p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500" dirty="0" smtClean="0">
              <a:latin typeface="Comic Sans MS" pitchFamily="66" charset="0"/>
            </a:endParaRPr>
          </a:p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aphicFrame>
        <p:nvGraphicFramePr>
          <p:cNvPr id="2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2569917"/>
              </p:ext>
            </p:extLst>
          </p:nvPr>
        </p:nvGraphicFramePr>
        <p:xfrm>
          <a:off x="1460501" y="4965700"/>
          <a:ext cx="2222499" cy="1345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4" name="Equation" r:id="rId10" imgW="1384200" imgH="965160" progId="Equation.3">
                  <p:embed/>
                </p:oleObj>
              </mc:Choice>
              <mc:Fallback>
                <p:oleObj name="Equation" r:id="rId10" imgW="138420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501" y="4965700"/>
                        <a:ext cx="2222499" cy="1345999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99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7123162"/>
              </p:ext>
            </p:extLst>
          </p:nvPr>
        </p:nvGraphicFramePr>
        <p:xfrm>
          <a:off x="5312103" y="5207000"/>
          <a:ext cx="3913707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5" name="Equation" r:id="rId12" imgW="1854000" imgH="533160" progId="Equation.3">
                  <p:embed/>
                </p:oleObj>
              </mc:Choice>
              <mc:Fallback>
                <p:oleObj name="Equation" r:id="rId12" imgW="18540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2103" y="5207000"/>
                        <a:ext cx="3913707" cy="9779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99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610653"/>
              </p:ext>
            </p:extLst>
          </p:nvPr>
        </p:nvGraphicFramePr>
        <p:xfrm>
          <a:off x="1168400" y="2959100"/>
          <a:ext cx="269557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6" name="Equation" r:id="rId14" imgW="1434960" imgH="266400" progId="Equation.3">
                  <p:embed/>
                </p:oleObj>
              </mc:Choice>
              <mc:Fallback>
                <p:oleObj name="Equation" r:id="rId14" imgW="143496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400" y="2959100"/>
                        <a:ext cx="2695575" cy="4349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561054"/>
              </p:ext>
            </p:extLst>
          </p:nvPr>
        </p:nvGraphicFramePr>
        <p:xfrm>
          <a:off x="9256713" y="3225800"/>
          <a:ext cx="1030287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7" name="Equation" r:id="rId16" imgW="647640" imgH="241200" progId="Equation.3">
                  <p:embed/>
                </p:oleObj>
              </mc:Choice>
              <mc:Fallback>
                <p:oleObj name="Equation" r:id="rId16" imgW="6476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6713" y="3225800"/>
                        <a:ext cx="1030287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594428"/>
              </p:ext>
            </p:extLst>
          </p:nvPr>
        </p:nvGraphicFramePr>
        <p:xfrm>
          <a:off x="4937125" y="3934763"/>
          <a:ext cx="1679575" cy="34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8" name="Equation" r:id="rId18" imgW="1015920" imgH="241200" progId="Equation.3">
                  <p:embed/>
                </p:oleObj>
              </mc:Choice>
              <mc:Fallback>
                <p:oleObj name="Equation" r:id="rId18" imgW="10159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125" y="3934763"/>
                        <a:ext cx="1679575" cy="34513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Content Placeholder 5"/>
          <p:cNvSpPr txBox="1">
            <a:spLocks/>
          </p:cNvSpPr>
          <p:nvPr/>
        </p:nvSpPr>
        <p:spPr>
          <a:xfrm>
            <a:off x="5054600" y="4483100"/>
            <a:ext cx="43434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Menentukan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vektor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satuan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searah</a:t>
            </a:r>
            <a:r>
              <a:rPr kumimoji="0" lang="en-US" sz="1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vektor</a:t>
            </a:r>
            <a:r>
              <a:rPr kumimoji="0" lang="en-US" sz="1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Ā</a:t>
            </a:r>
            <a:endParaRPr kumimoji="0" lang="en-US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73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28800" y="1809772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/>
              <a:t>Latihan</a:t>
            </a:r>
            <a:r>
              <a:rPr lang="en-US" sz="1900" b="1" dirty="0"/>
              <a:t> </a:t>
            </a:r>
            <a:r>
              <a:rPr lang="en-US" sz="1900" b="1" dirty="0" err="1"/>
              <a:t>Soal</a:t>
            </a:r>
            <a:endParaRPr lang="en-US" sz="1900" b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65300" y="1981200"/>
            <a:ext cx="8153400" cy="3505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d-ID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228600" lvl="0" indent="-2286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sv-SE" dirty="0"/>
              <a:t>Gambarkan vektor berikut dalam sistem koordinat </a:t>
            </a:r>
            <a:r>
              <a:rPr lang="id-ID" dirty="0" smtClean="0"/>
              <a:t>kartesian</a:t>
            </a:r>
            <a:endParaRPr lang="sv-SE" dirty="0"/>
          </a:p>
          <a:p>
            <a:pPr marL="685800" lvl="0" indent="-381000">
              <a:spcBef>
                <a:spcPct val="20000"/>
              </a:spcBef>
              <a:buFont typeface="Wingdings" pitchFamily="2" charset="2"/>
              <a:buAutoNum type="alphaLcParenR"/>
              <a:defRPr/>
            </a:pPr>
            <a:r>
              <a:rPr lang="sv-SE" b="1" dirty="0"/>
              <a:t>A = </a:t>
            </a:r>
            <a:r>
              <a:rPr lang="sv-SE" dirty="0" smtClean="0"/>
              <a:t>3</a:t>
            </a:r>
            <a:r>
              <a:rPr lang="sv-SE" b="1" dirty="0" smtClean="0"/>
              <a:t>a</a:t>
            </a:r>
            <a:r>
              <a:rPr lang="id-ID" b="1" i="1" baseline="-25000" dirty="0" smtClean="0">
                <a:sym typeface="Symbol" pitchFamily="18" charset="2"/>
              </a:rPr>
              <a:t>x</a:t>
            </a:r>
            <a:r>
              <a:rPr lang="sv-SE" i="1" dirty="0" smtClean="0"/>
              <a:t> </a:t>
            </a:r>
            <a:r>
              <a:rPr lang="sv-SE" i="1" dirty="0"/>
              <a:t>+ </a:t>
            </a:r>
            <a:r>
              <a:rPr lang="sv-SE" i="1" dirty="0" smtClean="0"/>
              <a:t>2</a:t>
            </a:r>
            <a:r>
              <a:rPr lang="sv-SE" b="1" i="1" dirty="0" smtClean="0"/>
              <a:t>a</a:t>
            </a:r>
            <a:r>
              <a:rPr lang="id-ID" b="1" i="1" baseline="-25000" dirty="0" smtClean="0">
                <a:sym typeface="Symbol" pitchFamily="18" charset="2"/>
              </a:rPr>
              <a:t>y</a:t>
            </a:r>
            <a:r>
              <a:rPr lang="sv-SE" i="1" dirty="0" smtClean="0"/>
              <a:t> </a:t>
            </a:r>
            <a:r>
              <a:rPr lang="sv-SE" i="1" dirty="0"/>
              <a:t>+ </a:t>
            </a:r>
            <a:r>
              <a:rPr lang="sv-SE" b="1" i="1" dirty="0"/>
              <a:t>a</a:t>
            </a:r>
            <a:r>
              <a:rPr lang="sv-SE" b="1" i="1" baseline="-25000" dirty="0"/>
              <a:t>z</a:t>
            </a:r>
            <a:r>
              <a:rPr lang="sv-SE" dirty="0"/>
              <a:t> berpangkal di </a:t>
            </a:r>
            <a:r>
              <a:rPr lang="sv-SE" dirty="0" smtClean="0"/>
              <a:t>M(</a:t>
            </a:r>
            <a:r>
              <a:rPr lang="id-ID" dirty="0" smtClean="0"/>
              <a:t>0</a:t>
            </a:r>
            <a:r>
              <a:rPr lang="sv-SE" dirty="0" smtClean="0"/>
              <a:t>,0,</a:t>
            </a:r>
            <a:r>
              <a:rPr lang="id-ID" dirty="0" smtClean="0"/>
              <a:t>2</a:t>
            </a:r>
            <a:r>
              <a:rPr lang="sv-SE" dirty="0" smtClean="0"/>
              <a:t>)</a:t>
            </a:r>
            <a:endParaRPr lang="sv-SE" dirty="0"/>
          </a:p>
          <a:p>
            <a:pPr marL="685800" lvl="0" indent="-381000">
              <a:spcBef>
                <a:spcPct val="20000"/>
              </a:spcBef>
              <a:buFont typeface="Wingdings" pitchFamily="2" charset="2"/>
              <a:buAutoNum type="alphaLcParenR"/>
              <a:defRPr/>
            </a:pPr>
            <a:r>
              <a:rPr lang="sv-SE" b="1" dirty="0"/>
              <a:t>B = </a:t>
            </a:r>
            <a:r>
              <a:rPr lang="sv-SE" dirty="0" smtClean="0"/>
              <a:t>3</a:t>
            </a:r>
            <a:r>
              <a:rPr lang="sv-SE" b="1" dirty="0" smtClean="0"/>
              <a:t>a</a:t>
            </a:r>
            <a:r>
              <a:rPr lang="id-ID" b="1" i="1" baseline="-25000" dirty="0" smtClean="0">
                <a:sym typeface="Symbol" pitchFamily="18" charset="2"/>
              </a:rPr>
              <a:t>x</a:t>
            </a:r>
            <a:r>
              <a:rPr lang="sv-SE" i="1" dirty="0" smtClean="0"/>
              <a:t> </a:t>
            </a:r>
            <a:r>
              <a:rPr lang="sv-SE" i="1" dirty="0"/>
              <a:t>+ </a:t>
            </a:r>
            <a:r>
              <a:rPr lang="sv-SE" i="1" dirty="0" smtClean="0"/>
              <a:t>2</a:t>
            </a:r>
            <a:r>
              <a:rPr lang="sv-SE" b="1" i="1" dirty="0" smtClean="0"/>
              <a:t>a</a:t>
            </a:r>
            <a:r>
              <a:rPr lang="id-ID" b="1" i="1" baseline="-25000" dirty="0" smtClean="0">
                <a:sym typeface="Symbol" pitchFamily="18" charset="2"/>
              </a:rPr>
              <a:t>y</a:t>
            </a:r>
            <a:r>
              <a:rPr lang="sv-SE" i="1" dirty="0" smtClean="0"/>
              <a:t> </a:t>
            </a:r>
            <a:r>
              <a:rPr lang="sv-SE" i="1" dirty="0"/>
              <a:t>+ </a:t>
            </a:r>
            <a:r>
              <a:rPr lang="sv-SE" b="1" i="1" dirty="0"/>
              <a:t>a</a:t>
            </a:r>
            <a:r>
              <a:rPr lang="sv-SE" b="1" i="1" baseline="-25000" dirty="0"/>
              <a:t>z</a:t>
            </a:r>
            <a:r>
              <a:rPr lang="sv-SE" dirty="0"/>
              <a:t> berpangkal di </a:t>
            </a:r>
            <a:r>
              <a:rPr lang="sv-SE" dirty="0" smtClean="0"/>
              <a:t>N(</a:t>
            </a:r>
            <a:r>
              <a:rPr lang="id-ID" dirty="0" smtClean="0"/>
              <a:t>0</a:t>
            </a:r>
            <a:r>
              <a:rPr lang="sv-SE" dirty="0" smtClean="0"/>
              <a:t>,</a:t>
            </a:r>
            <a:r>
              <a:rPr lang="id-ID" dirty="0">
                <a:sym typeface="Symbol" pitchFamily="18" charset="2"/>
              </a:rPr>
              <a:t>2</a:t>
            </a:r>
            <a:r>
              <a:rPr lang="sv-SE" dirty="0" smtClean="0"/>
              <a:t>,0)</a:t>
            </a:r>
            <a:endParaRPr lang="id-ID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sv-SE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Gambarkan vektor berikut dalam sistem koordinat</a:t>
            </a:r>
            <a:r>
              <a:rPr kumimoji="0" lang="sv-SE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sv-SE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silinder</a:t>
            </a:r>
          </a:p>
          <a:p>
            <a:pPr marL="685800" lvl="0" indent="-381000">
              <a:spcBef>
                <a:spcPct val="20000"/>
              </a:spcBef>
              <a:buFont typeface="Wingdings" pitchFamily="2" charset="2"/>
              <a:buAutoNum type="alphaLcParenR"/>
              <a:defRPr/>
            </a:pPr>
            <a:r>
              <a:rPr lang="sv-SE" b="1" dirty="0" smtClean="0"/>
              <a:t>A = </a:t>
            </a:r>
            <a:r>
              <a:rPr lang="sv-SE" dirty="0" smtClean="0"/>
              <a:t>3</a:t>
            </a:r>
            <a:r>
              <a:rPr lang="sv-SE" b="1" dirty="0" smtClean="0"/>
              <a:t>a</a:t>
            </a:r>
            <a:r>
              <a:rPr lang="en-US" b="1" i="1" baseline="-25000" dirty="0" smtClean="0">
                <a:sym typeface="Symbol" pitchFamily="18" charset="2"/>
              </a:rPr>
              <a:t></a:t>
            </a:r>
            <a:r>
              <a:rPr lang="sv-SE" i="1" dirty="0" smtClean="0"/>
              <a:t> + 2</a:t>
            </a:r>
            <a:r>
              <a:rPr lang="sv-SE" b="1" i="1" dirty="0" smtClean="0"/>
              <a:t>a</a:t>
            </a:r>
            <a:r>
              <a:rPr lang="en-US" b="1" i="1" baseline="-25000" dirty="0" smtClean="0">
                <a:sym typeface="Symbol" pitchFamily="18" charset="2"/>
              </a:rPr>
              <a:t></a:t>
            </a:r>
            <a:r>
              <a:rPr lang="sv-SE" i="1" dirty="0" smtClean="0"/>
              <a:t> + </a:t>
            </a:r>
            <a:r>
              <a:rPr lang="sv-SE" b="1" i="1" dirty="0" smtClean="0"/>
              <a:t>a</a:t>
            </a:r>
            <a:r>
              <a:rPr lang="sv-SE" b="1" i="1" baseline="-25000" dirty="0" smtClean="0"/>
              <a:t>z</a:t>
            </a:r>
            <a:r>
              <a:rPr lang="sv-SE" dirty="0" smtClean="0"/>
              <a:t> berpangkal di M(2,0,0)</a:t>
            </a:r>
          </a:p>
          <a:p>
            <a:pPr marL="685800" lvl="0" indent="-381000">
              <a:spcBef>
                <a:spcPct val="20000"/>
              </a:spcBef>
              <a:buFont typeface="Wingdings" pitchFamily="2" charset="2"/>
              <a:buAutoNum type="alphaLcParenR"/>
              <a:defRPr/>
            </a:pPr>
            <a:r>
              <a:rPr lang="sv-SE" b="1" dirty="0" smtClean="0"/>
              <a:t>B = </a:t>
            </a:r>
            <a:r>
              <a:rPr lang="sv-SE" dirty="0" smtClean="0"/>
              <a:t>3</a:t>
            </a:r>
            <a:r>
              <a:rPr lang="sv-SE" b="1" dirty="0" smtClean="0"/>
              <a:t>a</a:t>
            </a:r>
            <a:r>
              <a:rPr lang="en-US" b="1" i="1" baseline="-25000" dirty="0" smtClean="0">
                <a:sym typeface="Symbol" pitchFamily="18" charset="2"/>
              </a:rPr>
              <a:t></a:t>
            </a:r>
            <a:r>
              <a:rPr lang="sv-SE" i="1" dirty="0" smtClean="0"/>
              <a:t> + 2</a:t>
            </a:r>
            <a:r>
              <a:rPr lang="sv-SE" b="1" i="1" dirty="0" smtClean="0"/>
              <a:t>a</a:t>
            </a:r>
            <a:r>
              <a:rPr lang="en-US" b="1" i="1" baseline="-25000" dirty="0" smtClean="0">
                <a:sym typeface="Symbol" pitchFamily="18" charset="2"/>
              </a:rPr>
              <a:t></a:t>
            </a:r>
            <a:r>
              <a:rPr lang="sv-SE" i="1" dirty="0" smtClean="0"/>
              <a:t> + </a:t>
            </a:r>
            <a:r>
              <a:rPr lang="sv-SE" b="1" i="1" dirty="0" smtClean="0"/>
              <a:t>a</a:t>
            </a:r>
            <a:r>
              <a:rPr lang="sv-SE" b="1" i="1" baseline="-25000" dirty="0" smtClean="0"/>
              <a:t>z</a:t>
            </a:r>
            <a:r>
              <a:rPr lang="sv-SE" dirty="0" smtClean="0"/>
              <a:t> berpangkal di N(2,</a:t>
            </a:r>
            <a:r>
              <a:rPr lang="en-US" dirty="0" smtClean="0">
                <a:sym typeface="Symbol" pitchFamily="18" charset="2"/>
              </a:rPr>
              <a:t></a:t>
            </a:r>
            <a:r>
              <a:rPr lang="sv-SE" dirty="0" smtClean="0"/>
              <a:t>/2,0)</a:t>
            </a:r>
          </a:p>
          <a:p>
            <a:pPr marL="228600" indent="-228600">
              <a:spcBef>
                <a:spcPct val="20000"/>
              </a:spcBef>
            </a:pPr>
            <a:r>
              <a:rPr lang="id-ID" dirty="0" smtClean="0"/>
              <a:t>3. </a:t>
            </a:r>
            <a:r>
              <a:rPr lang="sv-SE" dirty="0" smtClean="0"/>
              <a:t>Gambarkan vektor berikut pada sistem koordinat bola </a:t>
            </a:r>
          </a:p>
          <a:p>
            <a:pPr marL="685800" indent="-381000">
              <a:spcBef>
                <a:spcPct val="20000"/>
              </a:spcBef>
              <a:buFont typeface="Wingdings" pitchFamily="2" charset="2"/>
              <a:buAutoNum type="alphaLcParenR"/>
              <a:defRPr/>
            </a:pPr>
            <a:r>
              <a:rPr lang="sv-SE" b="1" dirty="0" smtClean="0"/>
              <a:t>C= 3a</a:t>
            </a:r>
            <a:r>
              <a:rPr lang="sv-SE" b="1" baseline="-25000" dirty="0" smtClean="0"/>
              <a:t>r</a:t>
            </a:r>
            <a:r>
              <a:rPr lang="sv-SE" b="1" dirty="0" smtClean="0"/>
              <a:t> + 2a</a:t>
            </a:r>
            <a:r>
              <a:rPr lang="en-US" b="1" baseline="-25000" dirty="0" smtClean="0">
                <a:sym typeface="Symbol" pitchFamily="18" charset="2"/>
              </a:rPr>
              <a:t></a:t>
            </a:r>
            <a:r>
              <a:rPr lang="sv-SE" b="1" dirty="0" smtClean="0"/>
              <a:t> </a:t>
            </a:r>
            <a:r>
              <a:rPr lang="sv-SE" b="1" dirty="0"/>
              <a:t>+ a</a:t>
            </a:r>
            <a:r>
              <a:rPr lang="en-US" b="1" baseline="-25000" dirty="0">
                <a:sym typeface="Symbol" pitchFamily="18" charset="2"/>
              </a:rPr>
              <a:t></a:t>
            </a:r>
            <a:r>
              <a:rPr lang="sv-SE" b="1" dirty="0" smtClean="0"/>
              <a:t> </a:t>
            </a:r>
            <a:r>
              <a:rPr lang="id-ID" b="1" dirty="0" smtClean="0"/>
              <a:t>  </a:t>
            </a:r>
            <a:r>
              <a:rPr lang="sv-SE" dirty="0" smtClean="0"/>
              <a:t>berpangkal di M(2, </a:t>
            </a:r>
            <a:r>
              <a:rPr lang="en-US" dirty="0" smtClean="0">
                <a:sym typeface="Symbol" pitchFamily="18" charset="2"/>
              </a:rPr>
              <a:t></a:t>
            </a:r>
            <a:r>
              <a:rPr lang="sv-SE" dirty="0" smtClean="0"/>
              <a:t>/2, 0) </a:t>
            </a:r>
          </a:p>
          <a:p>
            <a:pPr marL="685800" indent="-381000">
              <a:spcBef>
                <a:spcPct val="20000"/>
              </a:spcBef>
              <a:buFont typeface="Wingdings" pitchFamily="2" charset="2"/>
              <a:buAutoNum type="alphaLcParenR"/>
              <a:defRPr/>
            </a:pPr>
            <a:r>
              <a:rPr lang="sv-SE" b="1" dirty="0" smtClean="0"/>
              <a:t>D=  3a</a:t>
            </a:r>
            <a:r>
              <a:rPr lang="sv-SE" b="1" baseline="-25000" dirty="0" smtClean="0"/>
              <a:t>r</a:t>
            </a:r>
            <a:r>
              <a:rPr lang="sv-SE" b="1" dirty="0" smtClean="0"/>
              <a:t> + 2a</a:t>
            </a:r>
            <a:r>
              <a:rPr lang="en-US" b="1" baseline="-25000" dirty="0" smtClean="0">
                <a:sym typeface="Symbol" pitchFamily="18" charset="2"/>
              </a:rPr>
              <a:t></a:t>
            </a:r>
            <a:r>
              <a:rPr lang="sv-SE" b="1" dirty="0" smtClean="0"/>
              <a:t> </a:t>
            </a:r>
            <a:r>
              <a:rPr lang="sv-SE" b="1" dirty="0"/>
              <a:t>+ a</a:t>
            </a:r>
            <a:r>
              <a:rPr lang="en-US" b="1" baseline="-25000" dirty="0">
                <a:sym typeface="Symbol" pitchFamily="18" charset="2"/>
              </a:rPr>
              <a:t></a:t>
            </a:r>
            <a:r>
              <a:rPr lang="sv-SE" b="1" dirty="0" smtClean="0"/>
              <a:t> </a:t>
            </a:r>
            <a:r>
              <a:rPr lang="id-ID" b="1" dirty="0" smtClean="0"/>
              <a:t> </a:t>
            </a:r>
            <a:r>
              <a:rPr lang="sv-SE" dirty="0" smtClean="0"/>
              <a:t>berpangkal di N(2, </a:t>
            </a:r>
            <a:r>
              <a:rPr lang="en-US" dirty="0" smtClean="0">
                <a:sym typeface="Symbol" pitchFamily="18" charset="2"/>
              </a:rPr>
              <a:t></a:t>
            </a:r>
            <a:r>
              <a:rPr lang="sv-SE" dirty="0" smtClean="0"/>
              <a:t>/2, </a:t>
            </a:r>
            <a:r>
              <a:rPr lang="en-US" dirty="0" smtClean="0">
                <a:sym typeface="Symbol" pitchFamily="18" charset="2"/>
              </a:rPr>
              <a:t></a:t>
            </a:r>
            <a:r>
              <a:rPr lang="sv-SE" dirty="0" smtClean="0"/>
              <a:t>/2)</a:t>
            </a:r>
          </a:p>
        </p:txBody>
      </p:sp>
    </p:spTree>
    <p:extLst>
      <p:ext uri="{BB962C8B-B14F-4D97-AF65-F5344CB8AC3E}">
        <p14:creationId xmlns:p14="http://schemas.microsoft.com/office/powerpoint/2010/main" val="287208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POKOK BAHASAN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US" sz="2000" dirty="0" err="1" smtClean="0"/>
              <a:t>Skalar</a:t>
            </a:r>
            <a:r>
              <a:rPr lang="en-US" sz="2000" dirty="0" smtClean="0"/>
              <a:t>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Vektor</a:t>
            </a:r>
            <a:endParaRPr lang="en-US" sz="20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sz="2000" dirty="0" err="1" smtClean="0"/>
              <a:t>Aljabar</a:t>
            </a:r>
            <a:r>
              <a:rPr lang="en-US" sz="2000" dirty="0" smtClean="0"/>
              <a:t> </a:t>
            </a:r>
            <a:r>
              <a:rPr lang="en-US" sz="2000" dirty="0" err="1" smtClean="0"/>
              <a:t>Vektor</a:t>
            </a:r>
            <a:endParaRPr lang="en-US" sz="20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sz="2000" dirty="0" err="1" smtClean="0"/>
              <a:t>Sistem</a:t>
            </a:r>
            <a:r>
              <a:rPr lang="en-US" sz="2000" dirty="0" smtClean="0"/>
              <a:t> </a:t>
            </a:r>
            <a:r>
              <a:rPr lang="en-US" sz="2000" dirty="0" err="1" smtClean="0"/>
              <a:t>Koordinat</a:t>
            </a:r>
            <a:endParaRPr lang="en-US" sz="20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sz="2000" dirty="0" err="1" smtClean="0"/>
              <a:t>Perhitungan</a:t>
            </a:r>
            <a:r>
              <a:rPr lang="en-US" sz="2000" dirty="0" smtClean="0"/>
              <a:t> </a:t>
            </a:r>
            <a:r>
              <a:rPr lang="en-US" sz="2000" dirty="0" err="1" smtClean="0"/>
              <a:t>Skalar</a:t>
            </a:r>
            <a:r>
              <a:rPr lang="en-US" sz="2000" dirty="0" smtClean="0"/>
              <a:t>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Vektor</a:t>
            </a:r>
            <a:r>
              <a:rPr lang="en-US" sz="2000" dirty="0" smtClean="0"/>
              <a:t> (Gradient, </a:t>
            </a:r>
            <a:r>
              <a:rPr lang="en-US" sz="2000" dirty="0" err="1" smtClean="0"/>
              <a:t>Divergen</a:t>
            </a:r>
            <a:r>
              <a:rPr lang="en-US" sz="2000" dirty="0" smtClean="0"/>
              <a:t>, Curl)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 err="1" smtClean="0"/>
              <a:t>Teorema</a:t>
            </a:r>
            <a:r>
              <a:rPr lang="en-US" sz="2000" dirty="0" smtClean="0"/>
              <a:t> </a:t>
            </a:r>
            <a:r>
              <a:rPr lang="en-US" sz="2000" dirty="0" err="1" smtClean="0"/>
              <a:t>Divergen</a:t>
            </a:r>
            <a:endParaRPr lang="en-US" sz="20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sz="2000" dirty="0" err="1" smtClean="0"/>
              <a:t>Teorema</a:t>
            </a:r>
            <a:r>
              <a:rPr lang="en-US" sz="2000" dirty="0" smtClean="0"/>
              <a:t> Stoke</a:t>
            </a:r>
          </a:p>
          <a:p>
            <a:pPr marL="914400" lvl="1" indent="-457200">
              <a:buFont typeface="+mj-lt"/>
              <a:buAutoNum type="arabicPeriod"/>
            </a:pPr>
            <a:endParaRPr lang="id-ID" sz="1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28800" y="1809772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/>
              <a:t>Latihan</a:t>
            </a:r>
            <a:r>
              <a:rPr lang="en-US" sz="1900" b="1" dirty="0"/>
              <a:t> </a:t>
            </a:r>
            <a:r>
              <a:rPr lang="en-US" sz="1900" b="1" dirty="0" err="1"/>
              <a:t>Soal</a:t>
            </a:r>
            <a:endParaRPr lang="en-US" sz="1900" b="1" dirty="0"/>
          </a:p>
        </p:txBody>
      </p:sp>
      <p:graphicFrame>
        <p:nvGraphicFramePr>
          <p:cNvPr id="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333699"/>
              </p:ext>
            </p:extLst>
          </p:nvPr>
        </p:nvGraphicFramePr>
        <p:xfrm>
          <a:off x="1260804" y="3962400"/>
          <a:ext cx="313531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6" name="Equation" r:id="rId6" imgW="1815840" imgH="609480" progId="Equation.3">
                  <p:embed/>
                </p:oleObj>
              </mc:Choice>
              <mc:Fallback>
                <p:oleObj name="Equation" r:id="rId6" imgW="181584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0804" y="3962400"/>
                        <a:ext cx="3135313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373535"/>
              </p:ext>
            </p:extLst>
          </p:nvPr>
        </p:nvGraphicFramePr>
        <p:xfrm>
          <a:off x="5240283" y="3962400"/>
          <a:ext cx="4373617" cy="86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7" name="Equation" r:id="rId8" imgW="2286000" imgH="520560" progId="Equation.3">
                  <p:embed/>
                </p:oleObj>
              </mc:Choice>
              <mc:Fallback>
                <p:oleObj name="Equation" r:id="rId8" imgW="2286000" imgH="520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0283" y="3962400"/>
                        <a:ext cx="4373617" cy="865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973392"/>
              </p:ext>
            </p:extLst>
          </p:nvPr>
        </p:nvGraphicFramePr>
        <p:xfrm>
          <a:off x="1384300" y="2776954"/>
          <a:ext cx="239934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8" name="Equation" r:id="rId10" imgW="1041120" imgH="266400" progId="Equation.3">
                  <p:embed/>
                </p:oleObj>
              </mc:Choice>
              <mc:Fallback>
                <p:oleObj name="Equation" r:id="rId10" imgW="104112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300" y="2776954"/>
                        <a:ext cx="239934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39783" y="2438400"/>
            <a:ext cx="800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 smtClean="0"/>
              <a:t>Carilah Magnitude dan vektor satuan dari vektor dibawah ini 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218762" y="3352800"/>
            <a:ext cx="800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 smtClean="0">
                <a:solidFill>
                  <a:srgbClr val="0B02BE"/>
                </a:solidFill>
              </a:rPr>
              <a:t>Jawab :</a:t>
            </a:r>
            <a:endParaRPr lang="en-US" sz="1600" b="1" dirty="0">
              <a:solidFill>
                <a:srgbClr val="0B02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5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129056" y="1796124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id-ID" sz="1900" b="1" dirty="0" smtClean="0"/>
              <a:t>Transformasi Titik Koordinat</a:t>
            </a:r>
            <a:endParaRPr lang="en-US" sz="1900" b="1" dirty="0"/>
          </a:p>
        </p:txBody>
      </p:sp>
      <p:sp>
        <p:nvSpPr>
          <p:cNvPr id="21" name="Rectangle 20"/>
          <p:cNvSpPr/>
          <p:nvPr/>
        </p:nvSpPr>
        <p:spPr>
          <a:xfrm>
            <a:off x="2142699" y="2102656"/>
            <a:ext cx="797029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 err="1" smtClean="0"/>
              <a:t>Transformasi</a:t>
            </a:r>
            <a:r>
              <a:rPr lang="en-US" sz="1900" dirty="0" smtClean="0"/>
              <a:t> </a:t>
            </a:r>
            <a:r>
              <a:rPr lang="en-US" sz="1900" dirty="0" err="1" smtClean="0"/>
              <a:t>dari</a:t>
            </a:r>
            <a:r>
              <a:rPr lang="en-US" sz="1900" dirty="0" smtClean="0"/>
              <a:t> </a:t>
            </a:r>
            <a:r>
              <a:rPr lang="en-US" sz="1900" dirty="0" err="1" smtClean="0"/>
              <a:t>lokasi</a:t>
            </a:r>
            <a:r>
              <a:rPr lang="en-US" sz="1900" dirty="0" smtClean="0"/>
              <a:t> </a:t>
            </a:r>
            <a:r>
              <a:rPr lang="en-US" sz="1900" dirty="0" err="1" smtClean="0"/>
              <a:t>titik</a:t>
            </a:r>
            <a:r>
              <a:rPr lang="en-US" sz="1900" dirty="0" smtClean="0"/>
              <a:t>/</a:t>
            </a:r>
            <a:r>
              <a:rPr lang="en-US" sz="1900" dirty="0" err="1" smtClean="0"/>
              <a:t>koordinat</a:t>
            </a:r>
            <a:r>
              <a:rPr lang="en-US" sz="1900" dirty="0" smtClean="0"/>
              <a:t> </a:t>
            </a:r>
            <a:r>
              <a:rPr lang="en-US" sz="1900" dirty="0" err="1" smtClean="0"/>
              <a:t>dalam</a:t>
            </a:r>
            <a:r>
              <a:rPr lang="en-US" sz="1900" dirty="0" smtClean="0"/>
              <a:t> </a:t>
            </a:r>
            <a:r>
              <a:rPr lang="en-US" sz="1900" dirty="0" err="1" smtClean="0"/>
              <a:t>aturan</a:t>
            </a:r>
            <a:r>
              <a:rPr lang="en-US" sz="1900" dirty="0" smtClean="0"/>
              <a:t> </a:t>
            </a:r>
            <a:r>
              <a:rPr lang="en-US" sz="1900" dirty="0" err="1" smtClean="0"/>
              <a:t>koordinat</a:t>
            </a:r>
            <a:r>
              <a:rPr lang="en-US" sz="1900" dirty="0" smtClean="0"/>
              <a:t> </a:t>
            </a:r>
            <a:r>
              <a:rPr lang="en-US" sz="1900" dirty="0" err="1" smtClean="0"/>
              <a:t>kartesian</a:t>
            </a:r>
            <a:r>
              <a:rPr lang="en-US" sz="1900" u="sng" dirty="0" smtClean="0">
                <a:solidFill>
                  <a:srgbClr val="0B02BE"/>
                </a:solidFill>
              </a:rPr>
              <a:t> </a:t>
            </a:r>
            <a:r>
              <a:rPr lang="en-US" sz="1900" dirty="0" err="1" smtClean="0"/>
              <a:t>ke</a:t>
            </a:r>
            <a:r>
              <a:rPr lang="en-US" sz="1900" dirty="0" smtClean="0"/>
              <a:t> </a:t>
            </a:r>
            <a:r>
              <a:rPr lang="en-US" sz="1900" dirty="0" err="1" smtClean="0"/>
              <a:t>koordinat</a:t>
            </a:r>
            <a:r>
              <a:rPr lang="en-US" sz="1900" dirty="0" smtClean="0"/>
              <a:t> </a:t>
            </a:r>
            <a:r>
              <a:rPr lang="en-US" sz="1900" dirty="0" err="1" smtClean="0"/>
              <a:t>silinder</a:t>
            </a:r>
            <a:r>
              <a:rPr lang="en-US" sz="1900" dirty="0" smtClean="0"/>
              <a:t> </a:t>
            </a:r>
            <a:r>
              <a:rPr lang="en-US" sz="1900" dirty="0" err="1" smtClean="0"/>
              <a:t>atau</a:t>
            </a:r>
            <a:r>
              <a:rPr lang="en-US" sz="1900" dirty="0" smtClean="0"/>
              <a:t> </a:t>
            </a:r>
            <a:r>
              <a:rPr lang="en-US" sz="1900" dirty="0" err="1" smtClean="0"/>
              <a:t>koordinat</a:t>
            </a:r>
            <a:r>
              <a:rPr lang="en-US" sz="1900" dirty="0" smtClean="0"/>
              <a:t> spherical </a:t>
            </a:r>
            <a:r>
              <a:rPr lang="en-US" sz="1900" dirty="0" err="1" smtClean="0"/>
              <a:t>atau</a:t>
            </a:r>
            <a:r>
              <a:rPr lang="en-US" sz="1900" dirty="0" smtClean="0"/>
              <a:t> verse versa.</a:t>
            </a:r>
            <a:endParaRPr lang="sv-SE" sz="1900" dirty="0"/>
          </a:p>
        </p:txBody>
      </p:sp>
      <p:grpSp>
        <p:nvGrpSpPr>
          <p:cNvPr id="3" name="Group 42"/>
          <p:cNvGrpSpPr/>
          <p:nvPr/>
        </p:nvGrpSpPr>
        <p:grpSpPr>
          <a:xfrm>
            <a:off x="2456038" y="3085168"/>
            <a:ext cx="7279924" cy="3097268"/>
            <a:chOff x="228600" y="2184400"/>
            <a:chExt cx="6324600" cy="2590800"/>
          </a:xfrm>
        </p:grpSpPr>
        <p:pic>
          <p:nvPicPr>
            <p:cNvPr id="44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28600" y="2209800"/>
              <a:ext cx="3128962" cy="2457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7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352800" y="2209800"/>
              <a:ext cx="3124200" cy="2445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48" name="Object 8"/>
            <p:cNvGraphicFramePr>
              <a:graphicFrameLocks noChangeAspect="1"/>
            </p:cNvGraphicFramePr>
            <p:nvPr/>
          </p:nvGraphicFramePr>
          <p:xfrm>
            <a:off x="4724400" y="3238500"/>
            <a:ext cx="260350" cy="266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02" name="Equation" r:id="rId8" imgW="139579" imgH="164957" progId="Equation.3">
                    <p:embed/>
                  </p:oleObj>
                </mc:Choice>
                <mc:Fallback>
                  <p:oleObj name="Equation" r:id="rId8" imgW="139579" imgH="16495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24400" y="3238500"/>
                          <a:ext cx="260350" cy="266700"/>
                        </a:xfrm>
                        <a:prstGeom prst="rect">
                          <a:avLst/>
                        </a:prstGeom>
                        <a:solidFill>
                          <a:srgbClr val="FFFF00">
                            <a:alpha val="49019"/>
                          </a:srgb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9"/>
            <p:cNvGraphicFramePr>
              <a:graphicFrameLocks noChangeAspect="1"/>
            </p:cNvGraphicFramePr>
            <p:nvPr/>
          </p:nvGraphicFramePr>
          <p:xfrm>
            <a:off x="1371600" y="2971800"/>
            <a:ext cx="312737" cy="2707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03" name="Equation" r:id="rId10" imgW="126725" imgH="126725" progId="Equation.3">
                    <p:embed/>
                  </p:oleObj>
                </mc:Choice>
                <mc:Fallback>
                  <p:oleObj name="Equation" r:id="rId10" imgW="126725" imgH="12672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1600" y="2971800"/>
                          <a:ext cx="312737" cy="270760"/>
                        </a:xfrm>
                        <a:prstGeom prst="rect">
                          <a:avLst/>
                        </a:prstGeom>
                        <a:solidFill>
                          <a:srgbClr val="FFFF00">
                            <a:alpha val="41960"/>
                          </a:srgb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10"/>
            <p:cNvGraphicFramePr>
              <a:graphicFrameLocks noChangeAspect="1"/>
            </p:cNvGraphicFramePr>
            <p:nvPr/>
          </p:nvGraphicFramePr>
          <p:xfrm>
            <a:off x="1879600" y="3200400"/>
            <a:ext cx="236537" cy="287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04" name="Equation" r:id="rId12" imgW="126725" imgH="177415" progId="Equation.3">
                    <p:embed/>
                  </p:oleObj>
                </mc:Choice>
                <mc:Fallback>
                  <p:oleObj name="Equation" r:id="rId12" imgW="126725" imgH="17741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9600" y="3200400"/>
                          <a:ext cx="236537" cy="287338"/>
                        </a:xfrm>
                        <a:prstGeom prst="rect">
                          <a:avLst/>
                        </a:prstGeom>
                        <a:solidFill>
                          <a:srgbClr val="FFFF00">
                            <a:alpha val="49019"/>
                          </a:srgb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11"/>
            <p:cNvGraphicFramePr>
              <a:graphicFrameLocks noChangeAspect="1"/>
            </p:cNvGraphicFramePr>
            <p:nvPr/>
          </p:nvGraphicFramePr>
          <p:xfrm>
            <a:off x="2286000" y="2514600"/>
            <a:ext cx="304800" cy="2880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05" name="Equation" r:id="rId14" imgW="152268" imgH="164957" progId="Equation.3">
                    <p:embed/>
                  </p:oleObj>
                </mc:Choice>
                <mc:Fallback>
                  <p:oleObj name="Equation" r:id="rId14" imgW="152268" imgH="16495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6000" y="2514600"/>
                          <a:ext cx="304800" cy="288010"/>
                        </a:xfrm>
                        <a:prstGeom prst="rect">
                          <a:avLst/>
                        </a:prstGeom>
                        <a:solidFill>
                          <a:srgbClr val="FFFF00">
                            <a:alpha val="41960"/>
                          </a:srgb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Object 12"/>
            <p:cNvGraphicFramePr>
              <a:graphicFrameLocks noChangeAspect="1"/>
            </p:cNvGraphicFramePr>
            <p:nvPr/>
          </p:nvGraphicFramePr>
          <p:xfrm>
            <a:off x="4343400" y="2971800"/>
            <a:ext cx="233312" cy="223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06" name="Equation" r:id="rId16" imgW="126835" imgH="139518" progId="Equation.3">
                    <p:embed/>
                  </p:oleObj>
                </mc:Choice>
                <mc:Fallback>
                  <p:oleObj name="Equation" r:id="rId16" imgW="126835" imgH="1395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3400" y="2971800"/>
                          <a:ext cx="233312" cy="223837"/>
                        </a:xfrm>
                        <a:prstGeom prst="rect">
                          <a:avLst/>
                        </a:prstGeom>
                        <a:solidFill>
                          <a:srgbClr val="FFFF00">
                            <a:alpha val="41960"/>
                          </a:srgb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13"/>
            <p:cNvGraphicFramePr>
              <a:graphicFrameLocks noChangeAspect="1"/>
            </p:cNvGraphicFramePr>
            <p:nvPr/>
          </p:nvGraphicFramePr>
          <p:xfrm>
            <a:off x="4543425" y="3544887"/>
            <a:ext cx="257175" cy="265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07" name="Equation" r:id="rId18" imgW="139579" imgH="164957" progId="Equation.3">
                    <p:embed/>
                  </p:oleObj>
                </mc:Choice>
                <mc:Fallback>
                  <p:oleObj name="Equation" r:id="rId18" imgW="139579" imgH="16495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43425" y="3544887"/>
                          <a:ext cx="257175" cy="265113"/>
                        </a:xfrm>
                        <a:prstGeom prst="rect">
                          <a:avLst/>
                        </a:prstGeom>
                        <a:solidFill>
                          <a:srgbClr val="FFFF00">
                            <a:alpha val="41960"/>
                          </a:srgb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14"/>
            <p:cNvGraphicFramePr>
              <a:graphicFrameLocks noChangeAspect="1"/>
            </p:cNvGraphicFramePr>
            <p:nvPr/>
          </p:nvGraphicFramePr>
          <p:xfrm>
            <a:off x="5181600" y="2971800"/>
            <a:ext cx="304800" cy="287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08" name="Equation" r:id="rId20" imgW="152268" imgH="164957" progId="Equation.3">
                    <p:embed/>
                  </p:oleObj>
                </mc:Choice>
                <mc:Fallback>
                  <p:oleObj name="Equation" r:id="rId20" imgW="152268" imgH="16495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1600" y="2971800"/>
                          <a:ext cx="304800" cy="287338"/>
                        </a:xfrm>
                        <a:prstGeom prst="rect">
                          <a:avLst/>
                        </a:prstGeom>
                        <a:solidFill>
                          <a:srgbClr val="FFFF00">
                            <a:alpha val="41960"/>
                          </a:srgb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" name="Rectangle 54"/>
            <p:cNvSpPr/>
            <p:nvPr/>
          </p:nvSpPr>
          <p:spPr>
            <a:xfrm>
              <a:off x="228600" y="2184400"/>
              <a:ext cx="6324600" cy="2590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56" name="Object 21"/>
            <p:cNvGraphicFramePr>
              <a:graphicFrameLocks noChangeAspect="1"/>
            </p:cNvGraphicFramePr>
            <p:nvPr/>
          </p:nvGraphicFramePr>
          <p:xfrm>
            <a:off x="2370138" y="3309938"/>
            <a:ext cx="280987" cy="27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09" name="Equation" r:id="rId21" imgW="114102" imgH="126780" progId="Equation.3">
                    <p:embed/>
                  </p:oleObj>
                </mc:Choice>
                <mc:Fallback>
                  <p:oleObj name="Equation" r:id="rId21" imgW="114102" imgH="1267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70138" y="3309938"/>
                          <a:ext cx="280987" cy="271462"/>
                        </a:xfrm>
                        <a:prstGeom prst="rect">
                          <a:avLst/>
                        </a:prstGeom>
                        <a:solidFill>
                          <a:srgbClr val="FFFF00">
                            <a:alpha val="41960"/>
                          </a:srgb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54996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129056" y="1796124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id-ID" sz="1900" b="1" dirty="0" smtClean="0"/>
              <a:t>Trasformasi Titik Koordinat</a:t>
            </a:r>
            <a:endParaRPr lang="en-US" sz="19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317856" y="2335294"/>
            <a:ext cx="1828800" cy="261610"/>
          </a:xfrm>
          <a:prstGeom prst="rect">
            <a:avLst/>
          </a:prstGeom>
          <a:solidFill>
            <a:srgbClr val="FFFF00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omic Sans MS" pitchFamily="66" charset="0"/>
              </a:rPr>
              <a:t>Cartesian </a:t>
            </a:r>
            <a:r>
              <a:rPr lang="en-US" sz="1100" b="1" dirty="0" err="1">
                <a:latin typeface="Comic Sans MS" pitchFamily="66" charset="0"/>
              </a:rPr>
              <a:t>ke</a:t>
            </a:r>
            <a:r>
              <a:rPr lang="en-US" sz="1100" b="1" dirty="0">
                <a:latin typeface="Comic Sans MS" pitchFamily="66" charset="0"/>
              </a:rPr>
              <a:t> Cylindrical</a:t>
            </a:r>
          </a:p>
        </p:txBody>
      </p:sp>
      <p:graphicFrame>
        <p:nvGraphicFramePr>
          <p:cNvPr id="23" name="Object 17"/>
          <p:cNvGraphicFramePr>
            <a:graphicFrameLocks noChangeAspect="1"/>
          </p:cNvGraphicFramePr>
          <p:nvPr/>
        </p:nvGraphicFramePr>
        <p:xfrm>
          <a:off x="2317856" y="2616085"/>
          <a:ext cx="1752600" cy="259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4" name="Equation" r:id="rId6" imgW="1193800" imgH="203200" progId="Equation.3">
                  <p:embed/>
                </p:oleObj>
              </mc:Choice>
              <mc:Fallback>
                <p:oleObj name="Equation" r:id="rId6" imgW="1193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856" y="2616085"/>
                        <a:ext cx="1752600" cy="25923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"/>
          <p:cNvGraphicFramePr>
            <a:graphicFrameLocks noChangeAspect="1"/>
          </p:cNvGraphicFramePr>
          <p:nvPr/>
        </p:nvGraphicFramePr>
        <p:xfrm>
          <a:off x="2317856" y="2944250"/>
          <a:ext cx="1143000" cy="1222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5" name="Equation" r:id="rId8" imgW="20412119" imgH="21936152" progId="Equation.3">
                  <p:embed/>
                </p:oleObj>
              </mc:Choice>
              <mc:Fallback>
                <p:oleObj name="Equation" r:id="rId8" imgW="20412119" imgH="2193615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856" y="2944250"/>
                        <a:ext cx="1143000" cy="1222823"/>
                      </a:xfrm>
                      <a:prstGeom prst="rect">
                        <a:avLst/>
                      </a:prstGeom>
                      <a:solidFill>
                        <a:srgbClr val="0080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336588" y="4440064"/>
            <a:ext cx="1828800" cy="261610"/>
          </a:xfrm>
          <a:prstGeom prst="rect">
            <a:avLst/>
          </a:prstGeom>
          <a:solidFill>
            <a:srgbClr val="FFFF00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omic Sans MS" pitchFamily="66" charset="0"/>
              </a:rPr>
              <a:t>Cylindrical </a:t>
            </a:r>
            <a:r>
              <a:rPr lang="en-US" sz="1100" b="1" dirty="0" err="1">
                <a:latin typeface="Comic Sans MS" pitchFamily="66" charset="0"/>
              </a:rPr>
              <a:t>ke</a:t>
            </a:r>
            <a:r>
              <a:rPr lang="en-US" sz="1100" b="1" dirty="0">
                <a:latin typeface="Comic Sans MS" pitchFamily="66" charset="0"/>
              </a:rPr>
              <a:t> Cartesian</a:t>
            </a:r>
          </a:p>
        </p:txBody>
      </p:sp>
      <p:graphicFrame>
        <p:nvGraphicFramePr>
          <p:cNvPr id="26" name="Object 17"/>
          <p:cNvGraphicFramePr>
            <a:graphicFrameLocks noChangeAspect="1"/>
          </p:cNvGraphicFramePr>
          <p:nvPr/>
        </p:nvGraphicFramePr>
        <p:xfrm>
          <a:off x="2336588" y="4720855"/>
          <a:ext cx="1828800" cy="270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6" name="Equation" r:id="rId10" imgW="1193800" imgH="203200" progId="Equation.3">
                  <p:embed/>
                </p:oleObj>
              </mc:Choice>
              <mc:Fallback>
                <p:oleObj name="Equation" r:id="rId10" imgW="1193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6588" y="4720855"/>
                        <a:ext cx="1828800" cy="27050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4"/>
          <p:cNvGraphicFramePr>
            <a:graphicFrameLocks noChangeAspect="1"/>
          </p:cNvGraphicFramePr>
          <p:nvPr/>
        </p:nvGraphicFramePr>
        <p:xfrm>
          <a:off x="2336588" y="5049664"/>
          <a:ext cx="1600200" cy="1195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7" name="Equation" r:id="rId12" imgW="18583269" imgH="14011172" progId="Equation.3">
                  <p:embed/>
                </p:oleObj>
              </mc:Choice>
              <mc:Fallback>
                <p:oleObj name="Equation" r:id="rId12" imgW="18583269" imgH="1401117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6588" y="5049664"/>
                        <a:ext cx="1600200" cy="1195056"/>
                      </a:xfrm>
                      <a:prstGeom prst="rect">
                        <a:avLst/>
                      </a:prstGeom>
                      <a:solidFill>
                        <a:srgbClr val="008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8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5237584" y="2338272"/>
            <a:ext cx="1714500" cy="261610"/>
          </a:xfrm>
          <a:prstGeom prst="rect">
            <a:avLst/>
          </a:prstGeom>
          <a:solidFill>
            <a:srgbClr val="FFFF00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omic Sans MS" pitchFamily="66" charset="0"/>
              </a:rPr>
              <a:t>Cartesian </a:t>
            </a:r>
            <a:r>
              <a:rPr lang="en-US" sz="1100" b="1" dirty="0" err="1">
                <a:latin typeface="Comic Sans MS" pitchFamily="66" charset="0"/>
              </a:rPr>
              <a:t>ke</a:t>
            </a:r>
            <a:r>
              <a:rPr lang="en-US" sz="1100" b="1" dirty="0">
                <a:latin typeface="Comic Sans MS" pitchFamily="66" charset="0"/>
              </a:rPr>
              <a:t> Spherical</a:t>
            </a:r>
          </a:p>
        </p:txBody>
      </p:sp>
      <p:graphicFrame>
        <p:nvGraphicFramePr>
          <p:cNvPr id="31" name="Object 17"/>
          <p:cNvGraphicFramePr>
            <a:graphicFrameLocks noChangeAspect="1"/>
          </p:cNvGraphicFramePr>
          <p:nvPr/>
        </p:nvGraphicFramePr>
        <p:xfrm>
          <a:off x="5247110" y="2619261"/>
          <a:ext cx="1692733" cy="252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8" name="Equation" r:id="rId14" imgW="1180588" imgH="203112" progId="Equation.3">
                  <p:embed/>
                </p:oleObj>
              </mc:Choice>
              <mc:Fallback>
                <p:oleObj name="Equation" r:id="rId14" imgW="1180588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7110" y="2619261"/>
                        <a:ext cx="1692733" cy="2524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"/>
          <p:cNvGraphicFramePr>
            <a:graphicFrameLocks noChangeAspect="1"/>
          </p:cNvGraphicFramePr>
          <p:nvPr/>
        </p:nvGraphicFramePr>
        <p:xfrm>
          <a:off x="5275684" y="2922472"/>
          <a:ext cx="1371600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9" name="Equation" r:id="rId16" imgW="32603998" imgH="31384907" progId="Equation.3">
                  <p:embed/>
                </p:oleObj>
              </mc:Choice>
              <mc:Fallback>
                <p:oleObj name="Equation" r:id="rId16" imgW="32603998" imgH="313849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5684" y="2922472"/>
                        <a:ext cx="1371600" cy="1314450"/>
                      </a:xfrm>
                      <a:prstGeom prst="rect">
                        <a:avLst/>
                      </a:prstGeom>
                      <a:solidFill>
                        <a:srgbClr val="0080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10"/>
          <p:cNvGraphicFramePr>
            <a:graphicFrameLocks noChangeAspect="1"/>
          </p:cNvGraphicFramePr>
          <p:nvPr/>
        </p:nvGraphicFramePr>
        <p:xfrm>
          <a:off x="5303256" y="5049664"/>
          <a:ext cx="1752600" cy="98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60" name="Equation" r:id="rId18" imgW="27117720" imgH="15230462" progId="Equation.3">
                  <p:embed/>
                </p:oleObj>
              </mc:Choice>
              <mc:Fallback>
                <p:oleObj name="Equation" r:id="rId18" imgW="27117720" imgH="152304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3256" y="5049664"/>
                        <a:ext cx="1752600" cy="986912"/>
                      </a:xfrm>
                      <a:prstGeom prst="rect">
                        <a:avLst/>
                      </a:prstGeom>
                      <a:solidFill>
                        <a:srgbClr val="0080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5277856" y="4440064"/>
            <a:ext cx="1714500" cy="261610"/>
          </a:xfrm>
          <a:prstGeom prst="rect">
            <a:avLst/>
          </a:prstGeom>
          <a:solidFill>
            <a:srgbClr val="FFFF00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omic Sans MS" pitchFamily="66" charset="0"/>
              </a:rPr>
              <a:t>Spherical </a:t>
            </a:r>
            <a:r>
              <a:rPr lang="en-US" sz="1100" b="1" dirty="0" err="1">
                <a:latin typeface="Comic Sans MS" pitchFamily="66" charset="0"/>
              </a:rPr>
              <a:t>ke</a:t>
            </a:r>
            <a:r>
              <a:rPr lang="en-US" sz="1100" b="1" dirty="0">
                <a:latin typeface="Comic Sans MS" pitchFamily="66" charset="0"/>
              </a:rPr>
              <a:t> Cartesian </a:t>
            </a:r>
          </a:p>
        </p:txBody>
      </p:sp>
      <p:graphicFrame>
        <p:nvGraphicFramePr>
          <p:cNvPr id="60" name="Object 17"/>
          <p:cNvGraphicFramePr>
            <a:graphicFrameLocks noChangeAspect="1"/>
          </p:cNvGraphicFramePr>
          <p:nvPr/>
        </p:nvGraphicFramePr>
        <p:xfrm>
          <a:off x="5287382" y="4721053"/>
          <a:ext cx="1692733" cy="252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61" name="Equation" r:id="rId20" imgW="1180588" imgH="203112" progId="Equation.3">
                  <p:embed/>
                </p:oleObj>
              </mc:Choice>
              <mc:Fallback>
                <p:oleObj name="Equation" r:id="rId20" imgW="1180588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7382" y="4721053"/>
                        <a:ext cx="1692733" cy="2524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8009140" y="2337192"/>
            <a:ext cx="1828800" cy="261610"/>
          </a:xfrm>
          <a:prstGeom prst="rect">
            <a:avLst/>
          </a:prstGeom>
          <a:solidFill>
            <a:srgbClr val="FFFF00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omic Sans MS" pitchFamily="66" charset="0"/>
              </a:rPr>
              <a:t>Cylindrical </a:t>
            </a:r>
            <a:r>
              <a:rPr lang="en-US" sz="1100" b="1" dirty="0" err="1">
                <a:latin typeface="Comic Sans MS" pitchFamily="66" charset="0"/>
              </a:rPr>
              <a:t>ke</a:t>
            </a:r>
            <a:r>
              <a:rPr lang="en-US" sz="1100" b="1" dirty="0">
                <a:latin typeface="Comic Sans MS" pitchFamily="66" charset="0"/>
              </a:rPr>
              <a:t> Spherical</a:t>
            </a:r>
          </a:p>
        </p:txBody>
      </p:sp>
      <p:graphicFrame>
        <p:nvGraphicFramePr>
          <p:cNvPr id="62" name="Object 17"/>
          <p:cNvGraphicFramePr>
            <a:graphicFrameLocks noChangeAspect="1"/>
          </p:cNvGraphicFramePr>
          <p:nvPr/>
        </p:nvGraphicFramePr>
        <p:xfrm>
          <a:off x="7999615" y="2618180"/>
          <a:ext cx="1771650" cy="25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62" name="Equation" r:id="rId22" imgW="1206500" imgH="203200" progId="Equation.3">
                  <p:embed/>
                </p:oleObj>
              </mc:Choice>
              <mc:Fallback>
                <p:oleObj name="Equation" r:id="rId22" imgW="1206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9615" y="2618180"/>
                        <a:ext cx="1771650" cy="2587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8073257" y="4440562"/>
            <a:ext cx="1828800" cy="261610"/>
          </a:xfrm>
          <a:prstGeom prst="rect">
            <a:avLst/>
          </a:prstGeom>
          <a:solidFill>
            <a:srgbClr val="FFFF00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omic Sans MS" pitchFamily="66" charset="0"/>
              </a:rPr>
              <a:t>Spherical </a:t>
            </a:r>
            <a:r>
              <a:rPr lang="en-US" sz="1100" b="1" dirty="0" err="1">
                <a:latin typeface="Comic Sans MS" pitchFamily="66" charset="0"/>
              </a:rPr>
              <a:t>ke</a:t>
            </a:r>
            <a:r>
              <a:rPr lang="en-US" sz="1100" b="1" dirty="0">
                <a:latin typeface="Comic Sans MS" pitchFamily="66" charset="0"/>
              </a:rPr>
              <a:t> Cylindrical </a:t>
            </a:r>
          </a:p>
        </p:txBody>
      </p:sp>
      <p:graphicFrame>
        <p:nvGraphicFramePr>
          <p:cNvPr id="64" name="Object 17"/>
          <p:cNvGraphicFramePr>
            <a:graphicFrameLocks noChangeAspect="1"/>
          </p:cNvGraphicFramePr>
          <p:nvPr/>
        </p:nvGraphicFramePr>
        <p:xfrm>
          <a:off x="8063732" y="4721550"/>
          <a:ext cx="1771650" cy="25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63" name="Equation" r:id="rId24" imgW="1206500" imgH="203200" progId="Equation.3">
                  <p:embed/>
                </p:oleObj>
              </mc:Choice>
              <mc:Fallback>
                <p:oleObj name="Equation" r:id="rId24" imgW="1206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3732" y="4721550"/>
                        <a:ext cx="1771650" cy="2587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10"/>
          <p:cNvGraphicFramePr>
            <a:graphicFrameLocks noChangeAspect="1"/>
          </p:cNvGraphicFramePr>
          <p:nvPr/>
        </p:nvGraphicFramePr>
        <p:xfrm>
          <a:off x="8072640" y="2929332"/>
          <a:ext cx="1117370" cy="1236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64" name="Equation" r:id="rId26" imgW="20716882" imgH="22850417" progId="Equation.3">
                  <p:embed/>
                </p:oleObj>
              </mc:Choice>
              <mc:Fallback>
                <p:oleObj name="Equation" r:id="rId26" imgW="20716882" imgH="2285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2640" y="2929332"/>
                        <a:ext cx="1117370" cy="1236661"/>
                      </a:xfrm>
                      <a:prstGeom prst="rect">
                        <a:avLst/>
                      </a:prstGeom>
                      <a:solidFill>
                        <a:srgbClr val="0080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5"/>
          <p:cNvGraphicFramePr>
            <a:graphicFrameLocks noChangeAspect="1"/>
          </p:cNvGraphicFramePr>
          <p:nvPr/>
        </p:nvGraphicFramePr>
        <p:xfrm>
          <a:off x="8063733" y="5005713"/>
          <a:ext cx="838200" cy="786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65" name="Equation" r:id="rId28" imgW="16144894" imgH="15230462" progId="Equation.3">
                  <p:embed/>
                </p:oleObj>
              </mc:Choice>
              <mc:Fallback>
                <p:oleObj name="Equation" r:id="rId28" imgW="16144894" imgH="152304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3733" y="5005713"/>
                        <a:ext cx="838200" cy="786731"/>
                      </a:xfrm>
                      <a:prstGeom prst="rect">
                        <a:avLst/>
                      </a:prstGeom>
                      <a:solidFill>
                        <a:srgbClr val="0080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660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28800" y="1796124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/>
              <a:t>Latihan</a:t>
            </a:r>
            <a:r>
              <a:rPr lang="en-US" sz="1900" b="1" dirty="0"/>
              <a:t> </a:t>
            </a:r>
            <a:r>
              <a:rPr lang="en-US" sz="1900" b="1" dirty="0" err="1"/>
              <a:t>Soal</a:t>
            </a:r>
            <a:endParaRPr lang="en-US" sz="1900" b="1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39900" y="2387600"/>
            <a:ext cx="7924800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42900" indent="-342900">
              <a:spcBef>
                <a:spcPct val="0"/>
              </a:spcBef>
              <a:buFont typeface="+mj-lt"/>
              <a:buAutoNum type="arabicPeriod"/>
            </a:pPr>
            <a:r>
              <a:rPr lang="en-US" sz="2000" dirty="0" err="1"/>
              <a:t>Titik</a:t>
            </a:r>
            <a:r>
              <a:rPr lang="en-US" sz="2000" dirty="0"/>
              <a:t> </a:t>
            </a:r>
            <a:r>
              <a:rPr lang="en-US" sz="2000" dirty="0" smtClean="0"/>
              <a:t>A(-3,-3,2) </a:t>
            </a:r>
            <a:r>
              <a:rPr lang="en-US" sz="2000" dirty="0" err="1"/>
              <a:t>terletak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koordinat</a:t>
            </a:r>
            <a:r>
              <a:rPr lang="en-US" sz="2000" dirty="0"/>
              <a:t> </a:t>
            </a:r>
            <a:r>
              <a:rPr lang="en-US" sz="2000" dirty="0" err="1"/>
              <a:t>Cartesius</a:t>
            </a:r>
            <a:r>
              <a:rPr lang="en-US" sz="2000" dirty="0"/>
              <a:t>. </a:t>
            </a:r>
            <a:r>
              <a:rPr lang="en-US" sz="2000" dirty="0" err="1" smtClean="0"/>
              <a:t>Tentukan</a:t>
            </a:r>
            <a:r>
              <a:rPr lang="en-US" sz="2000" dirty="0" smtClean="0"/>
              <a:t> :</a:t>
            </a:r>
          </a:p>
          <a:p>
            <a:pPr marL="800100" lvl="1" indent="-342900">
              <a:spcBef>
                <a:spcPct val="0"/>
              </a:spcBef>
              <a:buFont typeface="+mj-lt"/>
              <a:buAutoNum type="alphaLcPeriod"/>
            </a:pPr>
            <a:r>
              <a:rPr lang="en-US" sz="2000" dirty="0" err="1" smtClean="0"/>
              <a:t>Tentukan</a:t>
            </a:r>
            <a:r>
              <a:rPr lang="en-US" sz="2000" dirty="0" smtClean="0"/>
              <a:t> </a:t>
            </a:r>
            <a:r>
              <a:rPr lang="en-US" sz="2000" dirty="0" err="1" smtClean="0"/>
              <a:t>koordinat</a:t>
            </a:r>
            <a:r>
              <a:rPr lang="en-US" sz="2000" dirty="0" smtClean="0"/>
              <a:t> </a:t>
            </a:r>
            <a:r>
              <a:rPr lang="en-US" sz="2000" dirty="0" err="1" smtClean="0"/>
              <a:t>titik</a:t>
            </a:r>
            <a:r>
              <a:rPr lang="en-US" sz="2000" dirty="0" smtClean="0"/>
              <a:t> </a:t>
            </a:r>
            <a:r>
              <a:rPr lang="en-US" sz="2000" dirty="0" err="1" smtClean="0"/>
              <a:t>tersebut</a:t>
            </a:r>
            <a:r>
              <a:rPr lang="en-US" sz="2000" dirty="0" smtClean="0"/>
              <a:t> </a:t>
            </a:r>
            <a:r>
              <a:rPr lang="en-US" sz="2000" dirty="0" err="1" smtClean="0"/>
              <a:t>pada</a:t>
            </a:r>
            <a:r>
              <a:rPr lang="en-US" sz="2000" dirty="0" smtClean="0"/>
              <a:t> </a:t>
            </a:r>
            <a:r>
              <a:rPr lang="en-US" sz="2000" dirty="0" err="1" smtClean="0"/>
              <a:t>koordinat</a:t>
            </a:r>
            <a:r>
              <a:rPr lang="en-US" sz="2000" dirty="0" smtClean="0"/>
              <a:t> </a:t>
            </a:r>
            <a:r>
              <a:rPr lang="en-US" sz="2000" dirty="0" err="1" smtClean="0"/>
              <a:t>tabung</a:t>
            </a:r>
            <a:endParaRPr lang="en-US" sz="2000" dirty="0" smtClean="0"/>
          </a:p>
          <a:p>
            <a:pPr marL="800100" lvl="1" indent="-342900">
              <a:spcBef>
                <a:spcPct val="0"/>
              </a:spcBef>
              <a:buFont typeface="+mj-lt"/>
              <a:buAutoNum type="alphaLcPeriod"/>
            </a:pPr>
            <a:r>
              <a:rPr lang="en-US" sz="2000" dirty="0" err="1" smtClean="0"/>
              <a:t>Tentukan</a:t>
            </a:r>
            <a:r>
              <a:rPr lang="en-US" sz="2000" dirty="0" smtClean="0"/>
              <a:t> </a:t>
            </a:r>
            <a:r>
              <a:rPr lang="en-US" sz="2000" dirty="0" err="1" smtClean="0"/>
              <a:t>koordinat</a:t>
            </a:r>
            <a:r>
              <a:rPr lang="en-US" sz="2000" dirty="0" smtClean="0"/>
              <a:t> </a:t>
            </a:r>
            <a:r>
              <a:rPr lang="en-US" sz="2000" dirty="0" err="1" smtClean="0"/>
              <a:t>titik</a:t>
            </a:r>
            <a:r>
              <a:rPr lang="en-US" sz="2000" dirty="0" smtClean="0"/>
              <a:t> </a:t>
            </a:r>
            <a:r>
              <a:rPr lang="en-US" sz="2000" dirty="0" err="1" smtClean="0"/>
              <a:t>tersebut</a:t>
            </a:r>
            <a:r>
              <a:rPr lang="en-US" sz="2000" dirty="0" smtClean="0"/>
              <a:t> </a:t>
            </a:r>
            <a:r>
              <a:rPr lang="en-US" sz="2000" dirty="0" err="1" smtClean="0"/>
              <a:t>pada</a:t>
            </a:r>
            <a:r>
              <a:rPr lang="en-US" sz="2000" dirty="0" smtClean="0"/>
              <a:t> </a:t>
            </a:r>
            <a:r>
              <a:rPr lang="en-US" sz="2000" dirty="0" err="1" smtClean="0"/>
              <a:t>koordinat</a:t>
            </a:r>
            <a:r>
              <a:rPr lang="en-US" sz="2000" dirty="0" smtClean="0"/>
              <a:t> bola</a:t>
            </a:r>
          </a:p>
          <a:p>
            <a:pPr marL="800100" lvl="1" indent="-342900">
              <a:spcBef>
                <a:spcPct val="0"/>
              </a:spcBef>
              <a:buFont typeface="+mj-lt"/>
              <a:buAutoNum type="alphaLcPeriod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26934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28800" y="1796124"/>
            <a:ext cx="80772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 smtClean="0"/>
              <a:t>Transformasi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Vektor</a:t>
            </a:r>
            <a:endParaRPr lang="en-US" sz="1900" b="1" dirty="0"/>
          </a:p>
        </p:txBody>
      </p:sp>
      <p:sp>
        <p:nvSpPr>
          <p:cNvPr id="9" name="Rectangle 8"/>
          <p:cNvSpPr/>
          <p:nvPr/>
        </p:nvSpPr>
        <p:spPr>
          <a:xfrm>
            <a:off x="1206500" y="2232680"/>
            <a:ext cx="1003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dirty="0" smtClean="0"/>
              <a:t>Bagaimanakah cara mentransformasikan suatu vektor dalam koordinat kartesian, diubah/direpresentasikan dalam koordinat tabung dan bola, atau sebaliknya??</a:t>
            </a:r>
            <a:endParaRPr lang="sv-SE" dirty="0" smtClean="0"/>
          </a:p>
        </p:txBody>
      </p:sp>
      <p:sp>
        <p:nvSpPr>
          <p:cNvPr id="10" name="Bent-Up Arrow 9"/>
          <p:cNvSpPr/>
          <p:nvPr/>
        </p:nvSpPr>
        <p:spPr>
          <a:xfrm rot="5400000">
            <a:off x="1390649" y="3575053"/>
            <a:ext cx="1079502" cy="838200"/>
          </a:xfrm>
          <a:prstGeom prst="bentUpArrow">
            <a:avLst>
              <a:gd name="adj1" fmla="val 12037"/>
              <a:gd name="adj2" fmla="val 25000"/>
              <a:gd name="adj3" fmla="val 30555"/>
            </a:avLst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30300" y="2875290"/>
            <a:ext cx="4038600" cy="369332"/>
          </a:xfrm>
          <a:prstGeom prst="rect">
            <a:avLst/>
          </a:prstGeom>
          <a:solidFill>
            <a:srgbClr val="FFFF00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Vektor</a:t>
            </a:r>
            <a:r>
              <a:rPr lang="en-US" b="1" dirty="0" smtClean="0"/>
              <a:t> </a:t>
            </a:r>
            <a:r>
              <a:rPr lang="id-ID" b="1" dirty="0" smtClean="0"/>
              <a:t>pada</a:t>
            </a:r>
            <a:r>
              <a:rPr lang="en-US" b="1" dirty="0" smtClean="0"/>
              <a:t> </a:t>
            </a:r>
            <a:r>
              <a:rPr lang="en-US" b="1" dirty="0" err="1" smtClean="0"/>
              <a:t>Koordinat</a:t>
            </a:r>
            <a:r>
              <a:rPr lang="en-US" b="1" dirty="0" smtClean="0"/>
              <a:t> Cartesian 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590800" y="4210738"/>
            <a:ext cx="3632200" cy="369332"/>
          </a:xfrm>
          <a:prstGeom prst="rect">
            <a:avLst/>
          </a:prstGeom>
          <a:solidFill>
            <a:srgbClr val="FFFF00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Vektor</a:t>
            </a:r>
            <a:r>
              <a:rPr lang="en-US" b="1" dirty="0" smtClean="0"/>
              <a:t> </a:t>
            </a:r>
            <a:r>
              <a:rPr lang="id-ID" b="1" dirty="0" smtClean="0"/>
              <a:t>pada</a:t>
            </a:r>
            <a:r>
              <a:rPr lang="en-US" b="1" dirty="0" smtClean="0"/>
              <a:t> </a:t>
            </a:r>
            <a:r>
              <a:rPr lang="en-US" b="1" dirty="0" err="1" smtClean="0"/>
              <a:t>Koordinat</a:t>
            </a:r>
            <a:r>
              <a:rPr lang="en-US" b="1" dirty="0" smtClean="0"/>
              <a:t> </a:t>
            </a:r>
            <a:r>
              <a:rPr lang="en-US" b="1" dirty="0" err="1" smtClean="0"/>
              <a:t>Silinder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451100" y="5422900"/>
            <a:ext cx="3276600" cy="369332"/>
          </a:xfrm>
          <a:prstGeom prst="rect">
            <a:avLst/>
          </a:prstGeom>
          <a:solidFill>
            <a:srgbClr val="FFFF00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Vektor</a:t>
            </a:r>
            <a:r>
              <a:rPr lang="en-US" b="1" dirty="0" smtClean="0"/>
              <a:t> Field </a:t>
            </a:r>
            <a:r>
              <a:rPr lang="en-US" b="1" dirty="0" err="1" smtClean="0"/>
              <a:t>di</a:t>
            </a:r>
            <a:r>
              <a:rPr lang="en-US" b="1" dirty="0" smtClean="0"/>
              <a:t> </a:t>
            </a:r>
            <a:r>
              <a:rPr lang="en-US" b="1" dirty="0" err="1" smtClean="0"/>
              <a:t>Koordinat</a:t>
            </a:r>
            <a:r>
              <a:rPr lang="en-US" b="1" dirty="0" smtClean="0"/>
              <a:t> Bola </a:t>
            </a:r>
            <a:endParaRPr lang="en-US" b="1" dirty="0"/>
          </a:p>
        </p:txBody>
      </p:sp>
      <p:sp>
        <p:nvSpPr>
          <p:cNvPr id="14" name="Bent-Up Arrow 13"/>
          <p:cNvSpPr/>
          <p:nvPr/>
        </p:nvSpPr>
        <p:spPr>
          <a:xfrm rot="5400000">
            <a:off x="1244600" y="4724400"/>
            <a:ext cx="1371600" cy="838200"/>
          </a:xfrm>
          <a:prstGeom prst="bentUpArrow">
            <a:avLst>
              <a:gd name="adj1" fmla="val 12037"/>
              <a:gd name="adj2" fmla="val 25000"/>
              <a:gd name="adj3" fmla="val 30555"/>
            </a:avLst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2260296"/>
              </p:ext>
            </p:extLst>
          </p:nvPr>
        </p:nvGraphicFramePr>
        <p:xfrm>
          <a:off x="2489200" y="4677406"/>
          <a:ext cx="5105400" cy="603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5" name="Equation" r:id="rId6" imgW="1955520" imgH="266400" progId="Equation.3">
                  <p:embed/>
                </p:oleObj>
              </mc:Choice>
              <mc:Fallback>
                <p:oleObj name="Equation" r:id="rId6" imgW="195552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200" y="4677406"/>
                        <a:ext cx="5105400" cy="603232"/>
                      </a:xfrm>
                      <a:prstGeom prst="rect">
                        <a:avLst/>
                      </a:prstGeom>
                      <a:noFill/>
                      <a:ln w="57150" cmpd="thinThick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944839"/>
              </p:ext>
            </p:extLst>
          </p:nvPr>
        </p:nvGraphicFramePr>
        <p:xfrm>
          <a:off x="2451100" y="5804712"/>
          <a:ext cx="4838700" cy="57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6" name="Equation" r:id="rId8" imgW="1955520" imgH="266400" progId="Equation.3">
                  <p:embed/>
                </p:oleObj>
              </mc:Choice>
              <mc:Fallback>
                <p:oleObj name="Equation" r:id="rId8" imgW="195552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1100" y="5804712"/>
                        <a:ext cx="4838700" cy="5717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880309"/>
              </p:ext>
            </p:extLst>
          </p:nvPr>
        </p:nvGraphicFramePr>
        <p:xfrm>
          <a:off x="1849085" y="3327400"/>
          <a:ext cx="4988311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7" name="Equation" r:id="rId10" imgW="1892160" imgH="266400" progId="Equation.3">
                  <p:embed/>
                </p:oleObj>
              </mc:Choice>
              <mc:Fallback>
                <p:oleObj name="Equation" r:id="rId10" imgW="189216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9085" y="3327400"/>
                        <a:ext cx="4988311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695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8800" y="1796124"/>
            <a:ext cx="51816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 smtClean="0"/>
              <a:t>Transformasi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Vektor</a:t>
            </a:r>
            <a:endParaRPr lang="en-US" sz="1900" b="1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828800" y="2309401"/>
            <a:ext cx="5181600" cy="1848177"/>
            <a:chOff x="304800" y="2095500"/>
            <a:chExt cx="5943600" cy="2119968"/>
          </a:xfrm>
        </p:grpSpPr>
        <p:pic>
          <p:nvPicPr>
            <p:cNvPr id="10" name="Picture 2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1000" y="2209800"/>
              <a:ext cx="2057400" cy="2005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1" name="Group 44"/>
            <p:cNvGrpSpPr>
              <a:grpSpLocks noChangeAspect="1"/>
            </p:cNvGrpSpPr>
            <p:nvPr/>
          </p:nvGrpSpPr>
          <p:grpSpPr>
            <a:xfrm>
              <a:off x="4038600" y="2133600"/>
              <a:ext cx="2133600" cy="1771650"/>
              <a:chOff x="228600" y="3962400"/>
              <a:chExt cx="3200400" cy="2657475"/>
            </a:xfrm>
          </p:grpSpPr>
          <p:pic>
            <p:nvPicPr>
              <p:cNvPr id="18" name="Picture 22" descr="D:\KULIAH\MATERI KULIAH\D3\ELECTROMAGNETIK TERAPAN\Pictures\njwhil7itfimph3s.D.0.cartesian-spherical.jp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28600" y="3962400"/>
                <a:ext cx="3200400" cy="2657475"/>
              </a:xfrm>
              <a:prstGeom prst="rect">
                <a:avLst/>
              </a:prstGeom>
              <a:noFill/>
            </p:spPr>
          </p:pic>
          <p:graphicFrame>
            <p:nvGraphicFramePr>
              <p:cNvPr id="22" name="Object 28"/>
              <p:cNvGraphicFramePr>
                <a:graphicFrameLocks noChangeAspect="1"/>
              </p:cNvGraphicFramePr>
              <p:nvPr/>
            </p:nvGraphicFramePr>
            <p:xfrm>
              <a:off x="2362200" y="3967163"/>
              <a:ext cx="396875" cy="452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8143" name="Equation" r:id="rId8" imgW="164885" imgH="215619" progId="Equation.3">
                      <p:embed/>
                    </p:oleObj>
                  </mc:Choice>
                  <mc:Fallback>
                    <p:oleObj name="Equation" r:id="rId8" imgW="164885" imgH="215619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62200" y="3967163"/>
                            <a:ext cx="396875" cy="4524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00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" name="Object 29"/>
              <p:cNvGraphicFramePr>
                <a:graphicFrameLocks noChangeAspect="1"/>
              </p:cNvGraphicFramePr>
              <p:nvPr/>
            </p:nvGraphicFramePr>
            <p:xfrm>
              <a:off x="2667000" y="4421187"/>
              <a:ext cx="383171" cy="4556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8144" name="Equation" r:id="rId10" imgW="177646" imgH="241091" progId="Equation.3">
                      <p:embed/>
                    </p:oleObj>
                  </mc:Choice>
                  <mc:Fallback>
                    <p:oleObj name="Equation" r:id="rId10" imgW="177646" imgH="241091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67000" y="4421187"/>
                            <a:ext cx="383171" cy="45561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00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" name="Object 30"/>
              <p:cNvGraphicFramePr>
                <a:graphicFrameLocks noChangeAspect="1"/>
              </p:cNvGraphicFramePr>
              <p:nvPr/>
            </p:nvGraphicFramePr>
            <p:xfrm>
              <a:off x="2245056" y="5267370"/>
              <a:ext cx="411162" cy="463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8145" name="Equation" r:id="rId12" imgW="177646" imgH="228402" progId="Equation.3">
                      <p:embed/>
                    </p:oleObj>
                  </mc:Choice>
                  <mc:Fallback>
                    <p:oleObj name="Equation" r:id="rId12" imgW="177646" imgH="228402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45056" y="5267370"/>
                            <a:ext cx="411162" cy="4635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00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2" name="Group 54"/>
            <p:cNvGrpSpPr>
              <a:grpSpLocks noChangeAspect="1"/>
            </p:cNvGrpSpPr>
            <p:nvPr/>
          </p:nvGrpSpPr>
          <p:grpSpPr>
            <a:xfrm>
              <a:off x="2362200" y="2133600"/>
              <a:ext cx="1981200" cy="1909512"/>
              <a:chOff x="304800" y="4114800"/>
              <a:chExt cx="2658417" cy="2562224"/>
            </a:xfrm>
          </p:grpSpPr>
          <p:pic>
            <p:nvPicPr>
              <p:cNvPr id="14" name="Picture 26" descr="D:\KULIAH\MATERI KULIAH\D3\ELECTROMAGNETIK TERAPAN\Pictures\CoordinateSystems.jpg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304800" y="4114800"/>
                <a:ext cx="2658417" cy="2562224"/>
              </a:xfrm>
              <a:prstGeom prst="rect">
                <a:avLst/>
              </a:prstGeom>
              <a:noFill/>
            </p:spPr>
          </p:pic>
          <p:graphicFrame>
            <p:nvGraphicFramePr>
              <p:cNvPr id="15" name="Object 28"/>
              <p:cNvGraphicFramePr>
                <a:graphicFrameLocks noChangeAspect="1"/>
              </p:cNvGraphicFramePr>
              <p:nvPr/>
            </p:nvGraphicFramePr>
            <p:xfrm>
              <a:off x="2286000" y="5105400"/>
              <a:ext cx="457200" cy="5058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8146" name="Equation" r:id="rId15" imgW="190417" imgH="241195" progId="Equation.3">
                      <p:embed/>
                    </p:oleObj>
                  </mc:Choice>
                  <mc:Fallback>
                    <p:oleObj name="Equation" r:id="rId15" imgW="190417" imgH="241195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86000" y="5105400"/>
                            <a:ext cx="457200" cy="50588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00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29"/>
              <p:cNvGraphicFramePr>
                <a:graphicFrameLocks noChangeAspect="1"/>
              </p:cNvGraphicFramePr>
              <p:nvPr/>
            </p:nvGraphicFramePr>
            <p:xfrm>
              <a:off x="2362200" y="4572000"/>
              <a:ext cx="383171" cy="4556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8147" name="Equation" r:id="rId17" imgW="177646" imgH="241091" progId="Equation.3">
                      <p:embed/>
                    </p:oleObj>
                  </mc:Choice>
                  <mc:Fallback>
                    <p:oleObj name="Equation" r:id="rId17" imgW="177646" imgH="241091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62200" y="4572000"/>
                            <a:ext cx="383171" cy="45561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00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30"/>
              <p:cNvGraphicFramePr>
                <a:graphicFrameLocks noChangeAspect="1"/>
              </p:cNvGraphicFramePr>
              <p:nvPr/>
            </p:nvGraphicFramePr>
            <p:xfrm>
              <a:off x="1752600" y="4362245"/>
              <a:ext cx="381000" cy="43835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8148" name="Equation" r:id="rId18" imgW="164885" imgH="215619" progId="Equation.3">
                      <p:embed/>
                    </p:oleObj>
                  </mc:Choice>
                  <mc:Fallback>
                    <p:oleObj name="Equation" r:id="rId18" imgW="164885" imgH="215619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52600" y="4362245"/>
                            <a:ext cx="381000" cy="43835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00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3" name="Rectangle 12"/>
            <p:cNvSpPr/>
            <p:nvPr/>
          </p:nvSpPr>
          <p:spPr>
            <a:xfrm>
              <a:off x="304800" y="2095500"/>
              <a:ext cx="5943600" cy="20955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266392" y="2332584"/>
            <a:ext cx="1828800" cy="261610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omic Sans MS" pitchFamily="66" charset="0"/>
              </a:rPr>
              <a:t>Cartesian </a:t>
            </a:r>
            <a:r>
              <a:rPr lang="en-US" sz="1100" b="1" dirty="0" err="1">
                <a:latin typeface="Comic Sans MS" pitchFamily="66" charset="0"/>
              </a:rPr>
              <a:t>ke</a:t>
            </a:r>
            <a:r>
              <a:rPr lang="en-US" sz="1100" b="1" dirty="0">
                <a:latin typeface="Comic Sans MS" pitchFamily="66" charset="0"/>
              </a:rPr>
              <a:t> Cylindrical</a:t>
            </a:r>
          </a:p>
        </p:txBody>
      </p:sp>
      <p:graphicFrame>
        <p:nvGraphicFramePr>
          <p:cNvPr id="26" name="Object 17"/>
          <p:cNvGraphicFramePr>
            <a:graphicFrameLocks noChangeAspect="1"/>
          </p:cNvGraphicFramePr>
          <p:nvPr/>
        </p:nvGraphicFramePr>
        <p:xfrm>
          <a:off x="7266392" y="2637385"/>
          <a:ext cx="1752600" cy="259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49" name="Equation" r:id="rId20" imgW="1193800" imgH="203200" progId="Equation.3">
                  <p:embed/>
                </p:oleObj>
              </mc:Choice>
              <mc:Fallback>
                <p:oleObj name="Equation" r:id="rId20" imgW="1193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92" y="2637385"/>
                        <a:ext cx="1752600" cy="25923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9780992" y="2332584"/>
            <a:ext cx="1828800" cy="261610"/>
          </a:xfrm>
          <a:prstGeom prst="rect">
            <a:avLst/>
          </a:prstGeom>
          <a:solidFill>
            <a:srgbClr val="FFFF00">
              <a:alpha val="7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omic Sans MS" pitchFamily="66" charset="0"/>
              </a:rPr>
              <a:t>Cylindrical </a:t>
            </a:r>
            <a:r>
              <a:rPr lang="en-US" sz="1100" b="1" dirty="0" err="1">
                <a:latin typeface="Comic Sans MS" pitchFamily="66" charset="0"/>
              </a:rPr>
              <a:t>ke</a:t>
            </a:r>
            <a:r>
              <a:rPr lang="en-US" sz="1100" b="1" dirty="0">
                <a:latin typeface="Comic Sans MS" pitchFamily="66" charset="0"/>
              </a:rPr>
              <a:t> Cartesian</a:t>
            </a:r>
          </a:p>
        </p:txBody>
      </p:sp>
      <p:graphicFrame>
        <p:nvGraphicFramePr>
          <p:cNvPr id="28" name="Object 17"/>
          <p:cNvGraphicFramePr>
            <a:graphicFrameLocks noChangeAspect="1"/>
          </p:cNvGraphicFramePr>
          <p:nvPr/>
        </p:nvGraphicFramePr>
        <p:xfrm>
          <a:off x="9780992" y="2608182"/>
          <a:ext cx="1828800" cy="270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50" name="Equation" r:id="rId22" imgW="1193800" imgH="203200" progId="Equation.3">
                  <p:embed/>
                </p:oleObj>
              </mc:Choice>
              <mc:Fallback>
                <p:oleObj name="Equation" r:id="rId22" imgW="1193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80992" y="2608182"/>
                        <a:ext cx="1828800" cy="27050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8"/>
          <p:cNvGraphicFramePr>
            <a:graphicFrameLocks noChangeAspect="1"/>
          </p:cNvGraphicFramePr>
          <p:nvPr/>
        </p:nvGraphicFramePr>
        <p:xfrm>
          <a:off x="7226706" y="2942185"/>
          <a:ext cx="2441575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51" name="Equation" r:id="rId24" imgW="37480750" imgH="17059262" progId="Equation.3">
                  <p:embed/>
                </p:oleObj>
              </mc:Choice>
              <mc:Fallback>
                <p:oleObj name="Equation" r:id="rId24" imgW="37480750" imgH="170592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6706" y="2942185"/>
                        <a:ext cx="2441575" cy="1116013"/>
                      </a:xfrm>
                      <a:prstGeom prst="rect">
                        <a:avLst/>
                      </a:prstGeom>
                      <a:solidFill>
                        <a:srgbClr val="009900"/>
                      </a:solidFill>
                      <a:ln w="9525">
                        <a:solidFill>
                          <a:srgbClr val="0099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8"/>
          <p:cNvGraphicFramePr>
            <a:graphicFrameLocks noChangeAspect="1"/>
          </p:cNvGraphicFramePr>
          <p:nvPr/>
        </p:nvGraphicFramePr>
        <p:xfrm>
          <a:off x="9741305" y="2926309"/>
          <a:ext cx="2366962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52" name="Equation" r:id="rId26" imgW="35652171" imgH="17059262" progId="Equation.3">
                  <p:embed/>
                </p:oleObj>
              </mc:Choice>
              <mc:Fallback>
                <p:oleObj name="Equation" r:id="rId26" imgW="35652171" imgH="170592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1305" y="2926309"/>
                        <a:ext cx="2366962" cy="1117600"/>
                      </a:xfrm>
                      <a:prstGeom prst="rect">
                        <a:avLst/>
                      </a:prstGeom>
                      <a:solidFill>
                        <a:srgbClr val="009900"/>
                      </a:solidFill>
                      <a:ln w="9525">
                        <a:solidFill>
                          <a:srgbClr val="0099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2"/>
          <p:cNvGraphicFramePr>
            <a:graphicFrameLocks noChangeAspect="1"/>
          </p:cNvGraphicFramePr>
          <p:nvPr/>
        </p:nvGraphicFramePr>
        <p:xfrm>
          <a:off x="1828800" y="4395540"/>
          <a:ext cx="3325812" cy="120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53" name="Equation" r:id="rId28" imgW="1968500" imgH="825500" progId="Equation.3">
                  <p:embed/>
                </p:oleObj>
              </mc:Choice>
              <mc:Fallback>
                <p:oleObj name="Equation" r:id="rId28" imgW="1968500" imgH="825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395540"/>
                        <a:ext cx="3325812" cy="1208088"/>
                      </a:xfrm>
                      <a:prstGeom prst="rect">
                        <a:avLst/>
                      </a:prstGeom>
                      <a:noFill/>
                      <a:ln w="57150" cmpd="thinThick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399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8800" y="1796124"/>
            <a:ext cx="51816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 smtClean="0"/>
              <a:t>Transformasi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Vektor</a:t>
            </a:r>
            <a:endParaRPr lang="en-US" sz="19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845768" y="2457170"/>
            <a:ext cx="1714500" cy="261610"/>
          </a:xfrm>
          <a:prstGeom prst="rect">
            <a:avLst/>
          </a:prstGeom>
          <a:solidFill>
            <a:srgbClr val="FFFF00">
              <a:alpha val="7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omic Sans MS" pitchFamily="66" charset="0"/>
              </a:rPr>
              <a:t>Cartesian </a:t>
            </a:r>
            <a:r>
              <a:rPr lang="en-US" sz="1100" b="1" dirty="0" err="1">
                <a:latin typeface="Comic Sans MS" pitchFamily="66" charset="0"/>
              </a:rPr>
              <a:t>ke</a:t>
            </a:r>
            <a:r>
              <a:rPr lang="en-US" sz="1100" b="1" dirty="0">
                <a:latin typeface="Comic Sans MS" pitchFamily="66" charset="0"/>
              </a:rPr>
              <a:t> Spherical</a:t>
            </a:r>
          </a:p>
        </p:txBody>
      </p:sp>
      <p:graphicFrame>
        <p:nvGraphicFramePr>
          <p:cNvPr id="33" name="Object 17"/>
          <p:cNvGraphicFramePr>
            <a:graphicFrameLocks noChangeAspect="1"/>
          </p:cNvGraphicFramePr>
          <p:nvPr/>
        </p:nvGraphicFramePr>
        <p:xfrm>
          <a:off x="3582036" y="2457239"/>
          <a:ext cx="1692733" cy="252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46" name="Equation" r:id="rId6" imgW="1180588" imgH="203112" progId="Equation.3">
                  <p:embed/>
                </p:oleObj>
              </mc:Choice>
              <mc:Fallback>
                <p:oleObj name="Equation" r:id="rId6" imgW="1180588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2036" y="2457239"/>
                        <a:ext cx="1692733" cy="2524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1845768" y="4322968"/>
            <a:ext cx="1714500" cy="26161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omic Sans MS" pitchFamily="66" charset="0"/>
              </a:rPr>
              <a:t>Spherical </a:t>
            </a:r>
            <a:r>
              <a:rPr lang="en-US" sz="1100" b="1" dirty="0" err="1">
                <a:latin typeface="Comic Sans MS" pitchFamily="66" charset="0"/>
              </a:rPr>
              <a:t>ke</a:t>
            </a:r>
            <a:r>
              <a:rPr lang="en-US" sz="1100" b="1" dirty="0">
                <a:latin typeface="Comic Sans MS" pitchFamily="66" charset="0"/>
              </a:rPr>
              <a:t> Cartesian </a:t>
            </a:r>
          </a:p>
        </p:txBody>
      </p:sp>
      <p:graphicFrame>
        <p:nvGraphicFramePr>
          <p:cNvPr id="35" name="Object 17"/>
          <p:cNvGraphicFramePr>
            <a:graphicFrameLocks noChangeAspect="1"/>
          </p:cNvGraphicFramePr>
          <p:nvPr/>
        </p:nvGraphicFramePr>
        <p:xfrm>
          <a:off x="3560269" y="4335668"/>
          <a:ext cx="1692733" cy="252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47" name="Equation" r:id="rId8" imgW="1180588" imgH="203112" progId="Equation.3">
                  <p:embed/>
                </p:oleObj>
              </mc:Choice>
              <mc:Fallback>
                <p:oleObj name="Equation" r:id="rId8" imgW="1180588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0269" y="4335668"/>
                        <a:ext cx="1692733" cy="2524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8"/>
          <p:cNvGraphicFramePr>
            <a:graphicFrameLocks noChangeAspect="1"/>
          </p:cNvGraphicFramePr>
          <p:nvPr/>
        </p:nvGraphicFramePr>
        <p:xfrm>
          <a:off x="1845769" y="2804606"/>
          <a:ext cx="3419475" cy="10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48" name="Equation" r:id="rId10" imgW="64912951" imgH="17668772" progId="Equation.3">
                  <p:embed/>
                </p:oleObj>
              </mc:Choice>
              <mc:Fallback>
                <p:oleObj name="Equation" r:id="rId10" imgW="64912951" imgH="1766877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5769" y="2804606"/>
                        <a:ext cx="3419475" cy="1095275"/>
                      </a:xfrm>
                      <a:prstGeom prst="rect">
                        <a:avLst/>
                      </a:prstGeom>
                      <a:solidFill>
                        <a:srgbClr val="009900"/>
                      </a:solidFill>
                      <a:ln w="9525">
                        <a:solidFill>
                          <a:srgbClr val="0099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5"/>
          <p:cNvGraphicFramePr>
            <a:graphicFrameLocks noChangeAspect="1"/>
          </p:cNvGraphicFramePr>
          <p:nvPr/>
        </p:nvGraphicFramePr>
        <p:xfrm>
          <a:off x="1845768" y="4627768"/>
          <a:ext cx="3417888" cy="909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49" name="Equation" r:id="rId12" imgW="65217715" imgH="17059262" progId="Equation.3">
                  <p:embed/>
                </p:oleObj>
              </mc:Choice>
              <mc:Fallback>
                <p:oleObj name="Equation" r:id="rId12" imgW="65217715" imgH="170592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5768" y="4627768"/>
                        <a:ext cx="3417888" cy="90990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8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6303548" y="2466628"/>
            <a:ext cx="1790700" cy="261610"/>
          </a:xfrm>
          <a:prstGeom prst="rect">
            <a:avLst/>
          </a:prstGeom>
          <a:solidFill>
            <a:srgbClr val="FFFF00">
              <a:alpha val="7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omic Sans MS" pitchFamily="66" charset="0"/>
              </a:rPr>
              <a:t>Cylindrical </a:t>
            </a:r>
            <a:r>
              <a:rPr lang="en-US" sz="1100" b="1" dirty="0" err="1">
                <a:latin typeface="Comic Sans MS" pitchFamily="66" charset="0"/>
              </a:rPr>
              <a:t>ke</a:t>
            </a:r>
            <a:r>
              <a:rPr lang="en-US" sz="1100" b="1" dirty="0">
                <a:latin typeface="Comic Sans MS" pitchFamily="66" charset="0"/>
              </a:rPr>
              <a:t> Spherical</a:t>
            </a:r>
          </a:p>
        </p:txBody>
      </p:sp>
      <p:graphicFrame>
        <p:nvGraphicFramePr>
          <p:cNvPr id="39" name="Object 17"/>
          <p:cNvGraphicFramePr>
            <a:graphicFrameLocks noChangeAspect="1"/>
          </p:cNvGraphicFramePr>
          <p:nvPr/>
        </p:nvGraphicFramePr>
        <p:xfrm>
          <a:off x="8076787" y="2453929"/>
          <a:ext cx="1728787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50" name="Equation" r:id="rId14" imgW="1206500" imgH="203200" progId="Equation.3">
                  <p:embed/>
                </p:oleObj>
              </mc:Choice>
              <mc:Fallback>
                <p:oleObj name="Equation" r:id="rId14" imgW="1206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6787" y="2453929"/>
                        <a:ext cx="1728787" cy="2524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8"/>
          <p:cNvGraphicFramePr>
            <a:graphicFrameLocks noChangeAspect="1"/>
          </p:cNvGraphicFramePr>
          <p:nvPr/>
        </p:nvGraphicFramePr>
        <p:xfrm>
          <a:off x="6314352" y="2784129"/>
          <a:ext cx="2057400" cy="1117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51" name="Equation" r:id="rId16" imgW="34737611" imgH="17364017" progId="Equation.3">
                  <p:embed/>
                </p:oleObj>
              </mc:Choice>
              <mc:Fallback>
                <p:oleObj name="Equation" r:id="rId16" imgW="34737611" imgH="173640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4352" y="2784129"/>
                        <a:ext cx="2057400" cy="1117722"/>
                      </a:xfrm>
                      <a:prstGeom prst="rect">
                        <a:avLst/>
                      </a:prstGeom>
                      <a:solidFill>
                        <a:srgbClr val="0099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99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6320040" y="4351540"/>
            <a:ext cx="1790700" cy="261610"/>
          </a:xfrm>
          <a:prstGeom prst="rect">
            <a:avLst/>
          </a:prstGeom>
          <a:solidFill>
            <a:srgbClr val="FFFF00">
              <a:alpha val="7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omic Sans MS" pitchFamily="66" charset="0"/>
              </a:rPr>
              <a:t>Spherical </a:t>
            </a:r>
            <a:r>
              <a:rPr lang="en-US" sz="1100" b="1" dirty="0" err="1">
                <a:latin typeface="Comic Sans MS" pitchFamily="66" charset="0"/>
              </a:rPr>
              <a:t>ke</a:t>
            </a:r>
            <a:r>
              <a:rPr lang="en-US" sz="1100" b="1" dirty="0">
                <a:latin typeface="Comic Sans MS" pitchFamily="66" charset="0"/>
              </a:rPr>
              <a:t> Cylindrical </a:t>
            </a:r>
          </a:p>
        </p:txBody>
      </p:sp>
      <p:graphicFrame>
        <p:nvGraphicFramePr>
          <p:cNvPr id="42" name="Object 17"/>
          <p:cNvGraphicFramePr>
            <a:graphicFrameLocks noChangeAspect="1"/>
          </p:cNvGraphicFramePr>
          <p:nvPr/>
        </p:nvGraphicFramePr>
        <p:xfrm>
          <a:off x="8174240" y="4338841"/>
          <a:ext cx="1727200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52" name="Equation" r:id="rId18" imgW="1206500" imgH="203200" progId="Equation.3">
                  <p:embed/>
                </p:oleObj>
              </mc:Choice>
              <mc:Fallback>
                <p:oleObj name="Equation" r:id="rId18" imgW="1206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4240" y="4338841"/>
                        <a:ext cx="1727200" cy="2524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8"/>
          <p:cNvGraphicFramePr>
            <a:graphicFrameLocks noChangeAspect="1"/>
          </p:cNvGraphicFramePr>
          <p:nvPr/>
        </p:nvGraphicFramePr>
        <p:xfrm>
          <a:off x="6328000" y="4719840"/>
          <a:ext cx="214183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53" name="Equation" r:id="rId20" imgW="34737611" imgH="17059262" progId="Equation.3">
                  <p:embed/>
                </p:oleObj>
              </mc:Choice>
              <mc:Fallback>
                <p:oleObj name="Equation" r:id="rId20" imgW="34737611" imgH="170592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8000" y="4719840"/>
                        <a:ext cx="2141838" cy="1143000"/>
                      </a:xfrm>
                      <a:prstGeom prst="rect">
                        <a:avLst/>
                      </a:prstGeom>
                      <a:solidFill>
                        <a:srgbClr val="0099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99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768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28800" y="1796124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/>
              <a:t>Latihan</a:t>
            </a:r>
            <a:r>
              <a:rPr lang="en-US" sz="1900" b="1" dirty="0"/>
              <a:t> </a:t>
            </a:r>
            <a:r>
              <a:rPr lang="en-US" sz="1900" b="1" dirty="0" err="1" smtClean="0"/>
              <a:t>Soal</a:t>
            </a:r>
            <a:endParaRPr lang="en-US" sz="1900" b="1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828800" y="2454364"/>
            <a:ext cx="7924800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42900" indent="-342900">
              <a:spcBef>
                <a:spcPct val="0"/>
              </a:spcBef>
              <a:buFont typeface="+mj-lt"/>
              <a:buAutoNum type="arabicPeriod"/>
            </a:pPr>
            <a:r>
              <a:rPr lang="en-US" sz="2000" dirty="0" err="1" smtClean="0"/>
              <a:t>Vektor</a:t>
            </a:r>
            <a:r>
              <a:rPr lang="en-US" sz="2000" dirty="0" smtClean="0"/>
              <a:t> Ā = 3â</a:t>
            </a:r>
            <a:r>
              <a:rPr lang="en-US" sz="2000" baseline="-25000" dirty="0" smtClean="0">
                <a:sym typeface="Symbol" pitchFamily="18" charset="2"/>
              </a:rPr>
              <a:t></a:t>
            </a:r>
            <a:r>
              <a:rPr lang="en-US" sz="2000" dirty="0" smtClean="0"/>
              <a:t>+4â</a:t>
            </a:r>
            <a:r>
              <a:rPr lang="en-US" sz="2000" baseline="-25000" dirty="0" smtClean="0">
                <a:sym typeface="Symbol" pitchFamily="18" charset="2"/>
              </a:rPr>
              <a:t></a:t>
            </a:r>
            <a:r>
              <a:rPr lang="en-US" sz="2000" dirty="0" smtClean="0"/>
              <a:t>+5â</a:t>
            </a:r>
            <a:r>
              <a:rPr lang="en-US" sz="2000" baseline="-25000" dirty="0" smtClean="0"/>
              <a:t>z</a:t>
            </a:r>
            <a:r>
              <a:rPr lang="en-US" sz="2000" dirty="0" smtClean="0"/>
              <a:t> </a:t>
            </a:r>
            <a:r>
              <a:rPr lang="en-US" sz="2000" dirty="0" err="1" smtClean="0"/>
              <a:t>berada</a:t>
            </a:r>
            <a:r>
              <a:rPr lang="en-US" sz="2000" dirty="0" smtClean="0"/>
              <a:t> </a:t>
            </a:r>
            <a:r>
              <a:rPr lang="en-US" sz="2000" dirty="0" err="1" smtClean="0"/>
              <a:t>pada</a:t>
            </a:r>
            <a:r>
              <a:rPr lang="en-US" sz="2000" dirty="0" smtClean="0"/>
              <a:t> </a:t>
            </a:r>
            <a:r>
              <a:rPr lang="en-US" sz="2000" dirty="0" err="1" smtClean="0"/>
              <a:t>sistem</a:t>
            </a:r>
            <a:r>
              <a:rPr lang="en-US" sz="2000" dirty="0" smtClean="0"/>
              <a:t> </a:t>
            </a:r>
            <a:r>
              <a:rPr lang="en-US" sz="2000" dirty="0" err="1" smtClean="0"/>
              <a:t>koordinat</a:t>
            </a:r>
            <a:r>
              <a:rPr lang="en-US" sz="2000" dirty="0" smtClean="0"/>
              <a:t> </a:t>
            </a:r>
            <a:r>
              <a:rPr lang="en-US" sz="2000" dirty="0" err="1" smtClean="0"/>
              <a:t>silinder</a:t>
            </a:r>
            <a:r>
              <a:rPr lang="en-US" sz="2000" dirty="0" smtClean="0"/>
              <a:t>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</a:t>
            </a:r>
            <a:r>
              <a:rPr lang="en-US" sz="2000" dirty="0" err="1" smtClean="0"/>
              <a:t>titik</a:t>
            </a:r>
            <a:r>
              <a:rPr lang="en-US" sz="2000" dirty="0" smtClean="0"/>
              <a:t> </a:t>
            </a:r>
            <a:r>
              <a:rPr lang="en-US" sz="2000" dirty="0" err="1" smtClean="0"/>
              <a:t>pangkal</a:t>
            </a:r>
            <a:r>
              <a:rPr lang="en-US" sz="2000" dirty="0" smtClean="0"/>
              <a:t> </a:t>
            </a:r>
            <a:r>
              <a:rPr lang="en-US" sz="2000" dirty="0" err="1" smtClean="0"/>
              <a:t>di</a:t>
            </a:r>
            <a:r>
              <a:rPr lang="en-US" sz="2000" dirty="0" smtClean="0"/>
              <a:t> (10,</a:t>
            </a:r>
            <a:r>
              <a:rPr lang="en-US" sz="2000" dirty="0" smtClean="0">
                <a:sym typeface="Symbol" pitchFamily="18" charset="2"/>
              </a:rPr>
              <a:t></a:t>
            </a:r>
            <a:r>
              <a:rPr lang="en-US" sz="2000" dirty="0" smtClean="0"/>
              <a:t>/2,0). </a:t>
            </a:r>
            <a:r>
              <a:rPr lang="en-US" sz="2000" dirty="0" err="1" smtClean="0"/>
              <a:t>Tentukan</a:t>
            </a:r>
            <a:r>
              <a:rPr lang="en-US" sz="2000" dirty="0" smtClean="0"/>
              <a:t> </a:t>
            </a:r>
            <a:r>
              <a:rPr lang="en-US" sz="2000" dirty="0" err="1" smtClean="0"/>
              <a:t>penulisan</a:t>
            </a:r>
            <a:r>
              <a:rPr lang="en-US" sz="2000" dirty="0" smtClean="0"/>
              <a:t> </a:t>
            </a:r>
            <a:r>
              <a:rPr lang="en-US" sz="2000" dirty="0" err="1" smtClean="0"/>
              <a:t>vektor</a:t>
            </a:r>
            <a:r>
              <a:rPr lang="en-US" sz="2000" dirty="0" smtClean="0"/>
              <a:t> </a:t>
            </a:r>
            <a:r>
              <a:rPr lang="en-US" sz="2000" dirty="0" err="1" smtClean="0"/>
              <a:t>ini</a:t>
            </a:r>
            <a:r>
              <a:rPr lang="en-US" sz="2000" dirty="0" smtClean="0"/>
              <a:t> </a:t>
            </a:r>
            <a:r>
              <a:rPr lang="en-US" sz="2000" dirty="0" err="1" smtClean="0"/>
              <a:t>pada</a:t>
            </a:r>
            <a:r>
              <a:rPr lang="en-US" sz="2000" dirty="0" smtClean="0"/>
              <a:t> </a:t>
            </a:r>
            <a:r>
              <a:rPr lang="en-US" sz="2000" dirty="0" err="1" smtClean="0"/>
              <a:t>sistem</a:t>
            </a:r>
            <a:r>
              <a:rPr lang="en-US" sz="2000" dirty="0" smtClean="0"/>
              <a:t> </a:t>
            </a:r>
            <a:r>
              <a:rPr lang="en-US" sz="2000" dirty="0" err="1" smtClean="0"/>
              <a:t>koordinat</a:t>
            </a:r>
            <a:r>
              <a:rPr lang="en-US" sz="2000" dirty="0" smtClean="0"/>
              <a:t> </a:t>
            </a:r>
            <a:r>
              <a:rPr lang="en-US" sz="2000" dirty="0" err="1" smtClean="0"/>
              <a:t>kartesian</a:t>
            </a:r>
            <a:r>
              <a:rPr lang="en-US" sz="2000" dirty="0" smtClean="0"/>
              <a:t>!</a:t>
            </a:r>
          </a:p>
          <a:p>
            <a:pPr marL="800100" lvl="1" indent="-342900">
              <a:spcBef>
                <a:spcPct val="0"/>
              </a:spcBef>
              <a:buFont typeface="+mj-lt"/>
              <a:buAutoNum type="alphaLcPeriod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24333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8800" y="1796124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 smtClean="0"/>
              <a:t>Aljabar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vektor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pada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sistem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koordinat</a:t>
            </a:r>
            <a:endParaRPr lang="en-US" sz="1900" b="1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803400" y="2228957"/>
            <a:ext cx="3759200" cy="6771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1900" dirty="0" err="1"/>
              <a:t>Misalnya</a:t>
            </a:r>
            <a:r>
              <a:rPr lang="en-US" sz="1900" dirty="0"/>
              <a:t> </a:t>
            </a:r>
            <a:r>
              <a:rPr lang="en-US" sz="1900" dirty="0" err="1"/>
              <a:t>kita</a:t>
            </a:r>
            <a:r>
              <a:rPr lang="en-US" sz="1900" dirty="0"/>
              <a:t> </a:t>
            </a:r>
            <a:r>
              <a:rPr lang="en-US" sz="1900" dirty="0" err="1"/>
              <a:t>memiliki</a:t>
            </a:r>
            <a:r>
              <a:rPr lang="en-US" sz="1900" dirty="0"/>
              <a:t> </a:t>
            </a:r>
            <a:r>
              <a:rPr lang="en-US" sz="1900" dirty="0" err="1"/>
              <a:t>dua</a:t>
            </a:r>
            <a:r>
              <a:rPr lang="en-US" sz="1900" dirty="0"/>
              <a:t> </a:t>
            </a:r>
            <a:r>
              <a:rPr lang="en-US" sz="1900" dirty="0" err="1"/>
              <a:t>buah</a:t>
            </a:r>
            <a:r>
              <a:rPr lang="en-US" sz="1900" dirty="0"/>
              <a:t> </a:t>
            </a:r>
            <a:r>
              <a:rPr lang="en-US" sz="1900" dirty="0" err="1"/>
              <a:t>vektor</a:t>
            </a:r>
            <a:r>
              <a:rPr lang="en-US" sz="1900" dirty="0"/>
              <a:t> </a:t>
            </a:r>
            <a:r>
              <a:rPr lang="en-US" sz="1900" dirty="0" err="1"/>
              <a:t>pada</a:t>
            </a:r>
            <a:r>
              <a:rPr lang="en-US" sz="1900" dirty="0"/>
              <a:t> </a:t>
            </a:r>
            <a:r>
              <a:rPr lang="en-US" sz="1900" dirty="0" err="1"/>
              <a:t>koordinat</a:t>
            </a:r>
            <a:r>
              <a:rPr lang="en-US" sz="1900" dirty="0"/>
              <a:t> </a:t>
            </a:r>
            <a:r>
              <a:rPr lang="en-US" sz="1900" dirty="0" err="1"/>
              <a:t>kartesian</a:t>
            </a:r>
            <a:r>
              <a:rPr lang="en-US" sz="1900" dirty="0"/>
              <a:t> :</a:t>
            </a:r>
            <a:endParaRPr lang="en-US" sz="1900" baseline="-250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4568" y="2689454"/>
            <a:ext cx="2057400" cy="937104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0" y="4331462"/>
            <a:ext cx="3505200" cy="87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28802" y="5205496"/>
            <a:ext cx="3505199" cy="81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5819704" y="3990809"/>
            <a:ext cx="2510624" cy="307777"/>
          </a:xfrm>
          <a:prstGeom prst="rect">
            <a:avLst/>
          </a:prstGeom>
          <a:solidFill>
            <a:srgbClr val="FFFF00">
              <a:alpha val="48000"/>
            </a:srgbClr>
          </a:solidFill>
          <a:ln w="38100">
            <a:noFill/>
          </a:ln>
        </p:spPr>
        <p:txBody>
          <a:bodyPr wrap="none">
            <a:spAutoFit/>
          </a:bodyPr>
          <a:lstStyle/>
          <a:p>
            <a:r>
              <a:rPr lang="en-US" sz="1400" dirty="0" err="1">
                <a:latin typeface="Comic Sans MS" pitchFamily="66" charset="0"/>
              </a:rPr>
              <a:t>Vektor</a:t>
            </a:r>
            <a:r>
              <a:rPr lang="en-US" sz="1400" dirty="0">
                <a:latin typeface="Comic Sans MS" pitchFamily="66" charset="0"/>
              </a:rPr>
              <a:t>-scalar multiplication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72104" y="4295608"/>
            <a:ext cx="2668014" cy="990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1752600" y="3978336"/>
            <a:ext cx="3733800" cy="22098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819704" y="3990808"/>
            <a:ext cx="3733800" cy="12954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774209" y="4008482"/>
            <a:ext cx="2302233" cy="307777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txBody>
          <a:bodyPr wrap="none">
            <a:spAutoFit/>
          </a:bodyPr>
          <a:lstStyle/>
          <a:p>
            <a:r>
              <a:rPr lang="en-US" sz="1400" dirty="0">
                <a:latin typeface="Comic Sans MS" pitchFamily="66" charset="0"/>
              </a:rPr>
              <a:t>Addition and Subtraction</a:t>
            </a:r>
          </a:p>
        </p:txBody>
      </p:sp>
    </p:spTree>
    <p:extLst>
      <p:ext uri="{BB962C8B-B14F-4D97-AF65-F5344CB8AC3E}">
        <p14:creationId xmlns:p14="http://schemas.microsoft.com/office/powerpoint/2010/main" val="95950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8800" y="1796124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 smtClean="0"/>
              <a:t>Aljabar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vektor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pada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sistem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koordinat</a:t>
            </a:r>
            <a:endParaRPr lang="en-US" sz="1900" b="1" dirty="0"/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2984" y="2894440"/>
            <a:ext cx="342154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8552984" y="3046840"/>
            <a:ext cx="2286000" cy="1143000"/>
          </a:xfrm>
          <a:prstGeom prst="rect">
            <a:avLst/>
          </a:prstGeom>
          <a:solidFill>
            <a:srgbClr val="00CC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14320" y="2588545"/>
            <a:ext cx="1197764" cy="307777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txBody>
          <a:bodyPr wrap="none">
            <a:spAutoFit/>
          </a:bodyPr>
          <a:lstStyle/>
          <a:p>
            <a:r>
              <a:rPr lang="en-US" sz="1400" dirty="0">
                <a:latin typeface="Comic Sans MS" pitchFamily="66" charset="0"/>
              </a:rPr>
              <a:t>Dot Product</a:t>
            </a: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/>
          <a:srcRect b="8571"/>
          <a:stretch>
            <a:fillRect/>
          </a:stretch>
        </p:blipFill>
        <p:spPr bwMode="auto">
          <a:xfrm>
            <a:off x="914320" y="2969544"/>
            <a:ext cx="333375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8"/>
          <a:srcRect l="21739" t="-7417"/>
          <a:stretch>
            <a:fillRect/>
          </a:stretch>
        </p:blipFill>
        <p:spPr bwMode="auto">
          <a:xfrm>
            <a:off x="4114720" y="4633244"/>
            <a:ext cx="137160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5955128" y="2586664"/>
            <a:ext cx="1353256" cy="307777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txBody>
          <a:bodyPr wrap="none">
            <a:spAutoFit/>
          </a:bodyPr>
          <a:lstStyle/>
          <a:p>
            <a:r>
              <a:rPr lang="en-US" sz="1400" dirty="0">
                <a:latin typeface="Comic Sans MS" pitchFamily="66" charset="0"/>
              </a:rPr>
              <a:t>Cross Product</a:t>
            </a:r>
          </a:p>
        </p:txBody>
      </p:sp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22686" y="4964540"/>
            <a:ext cx="402889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Rectangle 26"/>
          <p:cNvSpPr/>
          <p:nvPr/>
        </p:nvSpPr>
        <p:spPr>
          <a:xfrm>
            <a:off x="5936784" y="2575992"/>
            <a:ext cx="4953000" cy="28194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Object 10"/>
          <p:cNvGraphicFramePr>
            <a:graphicFrameLocks noChangeAspect="1"/>
          </p:cNvGraphicFramePr>
          <p:nvPr/>
        </p:nvGraphicFramePr>
        <p:xfrm>
          <a:off x="8552985" y="3110340"/>
          <a:ext cx="1735137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29" name="Equation" r:id="rId10" imgW="1181100" imgH="787400" progId="Equation.3">
                  <p:embed/>
                </p:oleObj>
              </mc:Choice>
              <mc:Fallback>
                <p:oleObj name="Equation" r:id="rId10" imgW="1181100" imgH="787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2985" y="3110340"/>
                        <a:ext cx="1735137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8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1"/>
          <p:cNvGraphicFramePr>
            <a:graphicFrameLocks noChangeAspect="1"/>
          </p:cNvGraphicFramePr>
          <p:nvPr/>
        </p:nvGraphicFramePr>
        <p:xfrm>
          <a:off x="10280184" y="3161140"/>
          <a:ext cx="3175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30" name="Equation" r:id="rId12" imgW="215806" imgH="228501" progId="Equation.3">
                  <p:embed/>
                </p:oleObj>
              </mc:Choice>
              <mc:Fallback>
                <p:oleObj name="Equation" r:id="rId12" imgW="215806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0184" y="3161140"/>
                        <a:ext cx="3175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8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2"/>
          <p:cNvGraphicFramePr>
            <a:graphicFrameLocks noChangeAspect="1"/>
          </p:cNvGraphicFramePr>
          <p:nvPr/>
        </p:nvGraphicFramePr>
        <p:xfrm>
          <a:off x="10511959" y="3153204"/>
          <a:ext cx="33655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31" name="Equation" r:id="rId14" imgW="228600" imgH="241300" progId="Equation.3">
                  <p:embed/>
                </p:oleObj>
              </mc:Choice>
              <mc:Fallback>
                <p:oleObj name="Equation" r:id="rId14" imgW="228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11959" y="3153204"/>
                        <a:ext cx="33655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8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3"/>
          <p:cNvGraphicFramePr>
            <a:graphicFrameLocks noChangeAspect="1"/>
          </p:cNvGraphicFramePr>
          <p:nvPr/>
        </p:nvGraphicFramePr>
        <p:xfrm>
          <a:off x="10457984" y="3465941"/>
          <a:ext cx="354012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32" name="Equation" r:id="rId16" imgW="241195" imgH="241195" progId="Equation.3">
                  <p:embed/>
                </p:oleObj>
              </mc:Choice>
              <mc:Fallback>
                <p:oleObj name="Equation" r:id="rId16" imgW="241195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57984" y="3465941"/>
                        <a:ext cx="354012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8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14"/>
          <p:cNvGraphicFramePr>
            <a:graphicFrameLocks noChangeAspect="1"/>
          </p:cNvGraphicFramePr>
          <p:nvPr/>
        </p:nvGraphicFramePr>
        <p:xfrm>
          <a:off x="10229384" y="3465940"/>
          <a:ext cx="33655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33" name="Equation" r:id="rId18" imgW="228600" imgH="228600" progId="Equation.3">
                  <p:embed/>
                </p:oleObj>
              </mc:Choice>
              <mc:Fallback>
                <p:oleObj name="Equation" r:id="rId18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29384" y="3465940"/>
                        <a:ext cx="33655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8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15"/>
          <p:cNvGraphicFramePr>
            <a:graphicFrameLocks noChangeAspect="1"/>
          </p:cNvGraphicFramePr>
          <p:nvPr/>
        </p:nvGraphicFramePr>
        <p:xfrm>
          <a:off x="10229384" y="3808840"/>
          <a:ext cx="33655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34" name="Equation" r:id="rId20" imgW="228600" imgH="228600" progId="Equation.3">
                  <p:embed/>
                </p:oleObj>
              </mc:Choice>
              <mc:Fallback>
                <p:oleObj name="Equation" r:id="rId20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29384" y="3808840"/>
                        <a:ext cx="33655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8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16"/>
          <p:cNvGraphicFramePr>
            <a:graphicFrameLocks noChangeAspect="1"/>
          </p:cNvGraphicFramePr>
          <p:nvPr/>
        </p:nvGraphicFramePr>
        <p:xfrm>
          <a:off x="10457984" y="3805666"/>
          <a:ext cx="3556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35" name="Equation" r:id="rId22" imgW="241195" imgH="241195" progId="Equation.3">
                  <p:embed/>
                </p:oleObj>
              </mc:Choice>
              <mc:Fallback>
                <p:oleObj name="Equation" r:id="rId22" imgW="241195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57984" y="3805666"/>
                        <a:ext cx="3556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8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Connector 34"/>
          <p:cNvCxnSpPr/>
          <p:nvPr/>
        </p:nvCxnSpPr>
        <p:spPr>
          <a:xfrm rot="16200000" flipH="1">
            <a:off x="9353084" y="3313540"/>
            <a:ext cx="685800" cy="609600"/>
          </a:xfrm>
          <a:prstGeom prst="line">
            <a:avLst/>
          </a:prstGeom>
          <a:ln w="12700">
            <a:solidFill>
              <a:srgbClr val="0B02B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6200000" flipH="1">
            <a:off x="9657884" y="3313540"/>
            <a:ext cx="685800" cy="609600"/>
          </a:xfrm>
          <a:prstGeom prst="line">
            <a:avLst/>
          </a:prstGeom>
          <a:ln w="12700">
            <a:solidFill>
              <a:srgbClr val="0B02B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6200000" flipH="1">
            <a:off x="9962684" y="3313541"/>
            <a:ext cx="685800" cy="609600"/>
          </a:xfrm>
          <a:prstGeom prst="line">
            <a:avLst/>
          </a:prstGeom>
          <a:ln w="12700">
            <a:solidFill>
              <a:srgbClr val="0B02B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 flipV="1">
            <a:off x="9429284" y="3313540"/>
            <a:ext cx="609600" cy="5334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 flipV="1">
            <a:off x="9721383" y="3300841"/>
            <a:ext cx="609600" cy="558801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 flipH="1" flipV="1">
            <a:off x="9949985" y="3300839"/>
            <a:ext cx="685801" cy="635004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Object 17"/>
          <p:cNvGraphicFramePr>
            <a:graphicFrameLocks noChangeAspect="1"/>
          </p:cNvGraphicFramePr>
          <p:nvPr/>
        </p:nvGraphicFramePr>
        <p:xfrm>
          <a:off x="9467385" y="3046840"/>
          <a:ext cx="242887" cy="22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36" name="Equation" r:id="rId24" imgW="164814" imgH="177492" progId="Equation.3">
                  <p:embed/>
                </p:oleObj>
              </mc:Choice>
              <mc:Fallback>
                <p:oleObj name="Equation" r:id="rId24" imgW="164814" imgH="17749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67385" y="3046840"/>
                        <a:ext cx="242887" cy="227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8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18"/>
          <p:cNvGraphicFramePr>
            <a:graphicFrameLocks noChangeAspect="1"/>
          </p:cNvGraphicFramePr>
          <p:nvPr/>
        </p:nvGraphicFramePr>
        <p:xfrm>
          <a:off x="9681696" y="3048428"/>
          <a:ext cx="242888" cy="22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37" name="Equation" r:id="rId26" imgW="164814" imgH="177492" progId="Equation.3">
                  <p:embed/>
                </p:oleObj>
              </mc:Choice>
              <mc:Fallback>
                <p:oleObj name="Equation" r:id="rId26" imgW="164814" imgH="17749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1696" y="3048428"/>
                        <a:ext cx="242888" cy="227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8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19"/>
          <p:cNvGraphicFramePr>
            <a:graphicFrameLocks noChangeAspect="1"/>
          </p:cNvGraphicFramePr>
          <p:nvPr/>
        </p:nvGraphicFramePr>
        <p:xfrm>
          <a:off x="9924584" y="3048428"/>
          <a:ext cx="242888" cy="22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38" name="Equation" r:id="rId28" imgW="164814" imgH="177492" progId="Equation.3">
                  <p:embed/>
                </p:oleObj>
              </mc:Choice>
              <mc:Fallback>
                <p:oleObj name="Equation" r:id="rId28" imgW="164814" imgH="17749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4584" y="3048428"/>
                        <a:ext cx="242888" cy="227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8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20"/>
          <p:cNvGraphicFramePr>
            <a:graphicFrameLocks noChangeAspect="1"/>
          </p:cNvGraphicFramePr>
          <p:nvPr/>
        </p:nvGraphicFramePr>
        <p:xfrm>
          <a:off x="9391185" y="4093004"/>
          <a:ext cx="187325" cy="96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39" name="Equation" r:id="rId29" imgW="126670" imgH="76002" progId="Equation.3">
                  <p:embed/>
                </p:oleObj>
              </mc:Choice>
              <mc:Fallback>
                <p:oleObj name="Equation" r:id="rId29" imgW="126670" imgH="760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1185" y="4093004"/>
                        <a:ext cx="187325" cy="96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8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21"/>
          <p:cNvGraphicFramePr>
            <a:graphicFrameLocks noChangeAspect="1"/>
          </p:cNvGraphicFramePr>
          <p:nvPr/>
        </p:nvGraphicFramePr>
        <p:xfrm>
          <a:off x="9619785" y="4093002"/>
          <a:ext cx="187325" cy="9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40" name="Equation" r:id="rId31" imgW="126670" imgH="76002" progId="Equation.3">
                  <p:embed/>
                </p:oleObj>
              </mc:Choice>
              <mc:Fallback>
                <p:oleObj name="Equation" r:id="rId31" imgW="126670" imgH="760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19785" y="4093002"/>
                        <a:ext cx="187325" cy="9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8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22"/>
          <p:cNvGraphicFramePr>
            <a:graphicFrameLocks noChangeAspect="1"/>
          </p:cNvGraphicFramePr>
          <p:nvPr/>
        </p:nvGraphicFramePr>
        <p:xfrm>
          <a:off x="9889660" y="4093002"/>
          <a:ext cx="187325" cy="9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41" name="Equation" r:id="rId32" imgW="126670" imgH="76002" progId="Equation.3">
                  <p:embed/>
                </p:oleObj>
              </mc:Choice>
              <mc:Fallback>
                <p:oleObj name="Equation" r:id="rId32" imgW="126670" imgH="760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89660" y="4093002"/>
                        <a:ext cx="187325" cy="9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8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angle 46"/>
          <p:cNvSpPr/>
          <p:nvPr/>
        </p:nvSpPr>
        <p:spPr>
          <a:xfrm>
            <a:off x="906438" y="2558969"/>
            <a:ext cx="4566313" cy="242246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8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PERSAMAAN MAXWELL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6"/>
          <a:srcRect b="20914"/>
          <a:stretch>
            <a:fillRect/>
          </a:stretch>
        </p:blipFill>
        <p:spPr bwMode="auto">
          <a:xfrm>
            <a:off x="1712610" y="4322160"/>
            <a:ext cx="2089836" cy="198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978620" y="1741350"/>
            <a:ext cx="6705600" cy="4191000"/>
          </a:xfrm>
          <a:prstGeom prst="cloudCallout">
            <a:avLst>
              <a:gd name="adj1" fmla="val -53721"/>
              <a:gd name="adj2" fmla="val 35129"/>
            </a:avLst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en-US" b="0"/>
          </a:p>
        </p:txBody>
      </p:sp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5214060" y="2320970"/>
          <a:ext cx="19050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7" name="Microsoft Equation 3.0" r:id="rId7" imgW="495085" imgH="241195" progId="Equation.3">
                  <p:embed/>
                </p:oleObj>
              </mc:Choice>
              <mc:Fallback>
                <p:oleObj name="Microsoft Equation 3.0" r:id="rId7" imgW="495085" imgH="241195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060" y="2320970"/>
                        <a:ext cx="19050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7423860" y="1939970"/>
          <a:ext cx="2209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8" name="Equation" r:id="rId9" imgW="850900" imgH="368300" progId="Equation.3">
                  <p:embed/>
                </p:oleObj>
              </mc:Choice>
              <mc:Fallback>
                <p:oleObj name="Equation" r:id="rId9" imgW="850900" imgH="368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3860" y="1939970"/>
                        <a:ext cx="22098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5061660" y="2930570"/>
          <a:ext cx="20574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9" name="Equation" r:id="rId11" imgW="482391" imgH="253890" progId="Equation.3">
                  <p:embed/>
                </p:oleObj>
              </mc:Choice>
              <mc:Fallback>
                <p:oleObj name="Equation" r:id="rId11" imgW="482391" imgH="25389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1660" y="2930570"/>
                        <a:ext cx="20574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7423860" y="2778170"/>
          <a:ext cx="25146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0" name="Microsoft Equation 3.0" r:id="rId13" imgW="583947" imgH="368140" progId="Equation.3">
                  <p:embed/>
                </p:oleObj>
              </mc:Choice>
              <mc:Fallback>
                <p:oleObj name="Microsoft Equation 3.0" r:id="rId13" imgW="583947" imgH="3681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3860" y="2778170"/>
                        <a:ext cx="2514600" cy="825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4833060" y="3387770"/>
          <a:ext cx="2057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1" name="Equation" r:id="rId15" imgW="761669" imgH="406224" progId="Equation.3">
                  <p:embed/>
                </p:oleObj>
              </mc:Choice>
              <mc:Fallback>
                <p:oleObj name="Equation" r:id="rId15" imgW="761669" imgH="406224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3060" y="3387770"/>
                        <a:ext cx="20574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0" name="Object 6"/>
          <p:cNvGraphicFramePr>
            <a:graphicFrameLocks noChangeAspect="1"/>
          </p:cNvGraphicFramePr>
          <p:nvPr/>
        </p:nvGraphicFramePr>
        <p:xfrm>
          <a:off x="7500060" y="3235370"/>
          <a:ext cx="25908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2" name="Microsoft Equation 3.0" r:id="rId17" imgW="1104900" imgH="457200" progId="Equation.3">
                  <p:embed/>
                </p:oleObj>
              </mc:Choice>
              <mc:Fallback>
                <p:oleObj name="Microsoft Equation 3.0" r:id="rId17" imgW="1104900" imgH="457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060" y="3235370"/>
                        <a:ext cx="25908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1" name="Object 7"/>
          <p:cNvGraphicFramePr>
            <a:graphicFrameLocks noChangeAspect="1"/>
          </p:cNvGraphicFramePr>
          <p:nvPr/>
        </p:nvGraphicFramePr>
        <p:xfrm>
          <a:off x="4528260" y="4149770"/>
          <a:ext cx="25146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3" name="Microsoft Equation 3.0" r:id="rId19" imgW="1117115" imgH="406224" progId="Equation.3">
                  <p:embed/>
                </p:oleObj>
              </mc:Choice>
              <mc:Fallback>
                <p:oleObj name="Microsoft Equation 3.0" r:id="rId19" imgW="1117115" imgH="406224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8260" y="4149770"/>
                        <a:ext cx="25146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2" name="Object 8"/>
          <p:cNvGraphicFramePr>
            <a:graphicFrameLocks noChangeAspect="1"/>
          </p:cNvGraphicFramePr>
          <p:nvPr/>
        </p:nvGraphicFramePr>
        <p:xfrm>
          <a:off x="7214303" y="3952875"/>
          <a:ext cx="2887662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4" name="Equation" r:id="rId21" imgW="1523880" imgH="495000" progId="Equation.3">
                  <p:embed/>
                </p:oleObj>
              </mc:Choice>
              <mc:Fallback>
                <p:oleObj name="Equation" r:id="rId21" imgW="1523880" imgH="4950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4303" y="3952875"/>
                        <a:ext cx="2887662" cy="1155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747540" y="5996064"/>
            <a:ext cx="380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http://www.glenlair.org.uk/who-was-james-clerk-maxwell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8396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28800" y="1796124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/>
              <a:t>Latihan</a:t>
            </a:r>
            <a:r>
              <a:rPr lang="en-US" sz="1900" b="1" dirty="0"/>
              <a:t> </a:t>
            </a:r>
            <a:r>
              <a:rPr lang="en-US" sz="1900" b="1" dirty="0" err="1" smtClean="0"/>
              <a:t>Soal</a:t>
            </a:r>
            <a:endParaRPr lang="en-US" sz="1900" b="1" dirty="0"/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1905000" y="2317857"/>
            <a:ext cx="7924800" cy="272382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42900" indent="-342900">
              <a:spcBef>
                <a:spcPct val="0"/>
              </a:spcBef>
              <a:buFont typeface="+mj-lt"/>
              <a:buAutoNum type="arabicPeriod"/>
            </a:pPr>
            <a:r>
              <a:rPr lang="en-US" sz="1900" dirty="0" err="1"/>
              <a:t>Diberikan</a:t>
            </a:r>
            <a:r>
              <a:rPr lang="en-US" sz="1900" dirty="0"/>
              <a:t> </a:t>
            </a:r>
            <a:r>
              <a:rPr lang="en-US" sz="1900" dirty="0" err="1"/>
              <a:t>tiga</a:t>
            </a:r>
            <a:r>
              <a:rPr lang="en-US" sz="1900" dirty="0"/>
              <a:t> </a:t>
            </a:r>
            <a:r>
              <a:rPr lang="en-US" sz="1900" dirty="0" err="1"/>
              <a:t>vektor</a:t>
            </a:r>
            <a:r>
              <a:rPr lang="en-US" sz="1900" dirty="0"/>
              <a:t> </a:t>
            </a:r>
            <a:r>
              <a:rPr lang="en-US" sz="1900" dirty="0" err="1"/>
              <a:t>pada</a:t>
            </a:r>
            <a:r>
              <a:rPr lang="en-US" sz="1900" dirty="0"/>
              <a:t> </a:t>
            </a:r>
            <a:r>
              <a:rPr lang="en-US" sz="1900" dirty="0" err="1"/>
              <a:t>sistem</a:t>
            </a:r>
            <a:r>
              <a:rPr lang="en-US" sz="1900" dirty="0"/>
              <a:t> </a:t>
            </a:r>
            <a:r>
              <a:rPr lang="en-US" sz="1900" dirty="0" err="1"/>
              <a:t>koordinat</a:t>
            </a:r>
            <a:r>
              <a:rPr lang="en-US" sz="1900" dirty="0"/>
              <a:t> </a:t>
            </a:r>
            <a:r>
              <a:rPr lang="en-US" sz="1900" dirty="0" err="1"/>
              <a:t>k</a:t>
            </a:r>
            <a:r>
              <a:rPr lang="en-US" sz="1900" dirty="0" err="1" smtClean="0"/>
              <a:t>artesian</a:t>
            </a:r>
            <a:r>
              <a:rPr lang="en-US" sz="1900" dirty="0" smtClean="0"/>
              <a:t> </a:t>
            </a:r>
            <a:r>
              <a:rPr lang="en-US" sz="1900" dirty="0" err="1" smtClean="0"/>
              <a:t>di</a:t>
            </a:r>
            <a:r>
              <a:rPr lang="en-US" sz="1900" dirty="0" smtClean="0"/>
              <a:t> </a:t>
            </a:r>
            <a:r>
              <a:rPr lang="en-US" sz="1900" dirty="0" err="1" smtClean="0"/>
              <a:t>bawah</a:t>
            </a:r>
            <a:r>
              <a:rPr lang="en-US" sz="1900" dirty="0" smtClean="0"/>
              <a:t> </a:t>
            </a:r>
            <a:r>
              <a:rPr lang="en-US" sz="1900" dirty="0" err="1"/>
              <a:t>ini</a:t>
            </a:r>
            <a:r>
              <a:rPr lang="en-US" sz="1900" dirty="0"/>
              <a:t> :</a:t>
            </a:r>
          </a:p>
          <a:p>
            <a:pPr marL="342900" indent="-342900">
              <a:spcBef>
                <a:spcPct val="0"/>
              </a:spcBef>
            </a:pPr>
            <a:r>
              <a:rPr lang="en-US" sz="1900" dirty="0"/>
              <a:t>	</a:t>
            </a:r>
          </a:p>
          <a:p>
            <a:pPr marL="342900" indent="-342900">
              <a:spcBef>
                <a:spcPct val="0"/>
              </a:spcBef>
            </a:pPr>
            <a:endParaRPr lang="en-US" sz="1900" dirty="0"/>
          </a:p>
          <a:p>
            <a:pPr marL="342900" indent="-342900">
              <a:spcBef>
                <a:spcPct val="0"/>
              </a:spcBef>
            </a:pPr>
            <a:endParaRPr lang="en-US" sz="1900" dirty="0"/>
          </a:p>
          <a:p>
            <a:pPr marL="342900" indent="-342900">
              <a:spcBef>
                <a:spcPct val="0"/>
              </a:spcBef>
            </a:pPr>
            <a:endParaRPr lang="en-US" sz="1900" dirty="0"/>
          </a:p>
          <a:p>
            <a:pPr marL="342900" indent="-342900">
              <a:spcBef>
                <a:spcPct val="0"/>
              </a:spcBef>
            </a:pPr>
            <a:endParaRPr lang="en-US" sz="1900" dirty="0"/>
          </a:p>
          <a:p>
            <a:pPr marL="342900" indent="-342900">
              <a:spcBef>
                <a:spcPct val="0"/>
              </a:spcBef>
            </a:pPr>
            <a:r>
              <a:rPr lang="en-US" sz="1900" dirty="0"/>
              <a:t>	</a:t>
            </a:r>
            <a:r>
              <a:rPr lang="en-US" sz="1900" dirty="0" err="1"/>
              <a:t>tentukan</a:t>
            </a:r>
            <a:r>
              <a:rPr lang="en-US" sz="1900" dirty="0"/>
              <a:t> </a:t>
            </a:r>
            <a:r>
              <a:rPr lang="en-US" sz="1900" dirty="0" err="1"/>
              <a:t>hasil</a:t>
            </a:r>
            <a:r>
              <a:rPr lang="en-US" sz="1900" dirty="0"/>
              <a:t> </a:t>
            </a:r>
            <a:r>
              <a:rPr lang="en-US" sz="1900" dirty="0" err="1"/>
              <a:t>dari</a:t>
            </a:r>
            <a:r>
              <a:rPr lang="en-US" sz="1900" dirty="0"/>
              <a:t> </a:t>
            </a:r>
            <a:r>
              <a:rPr lang="en-US" sz="1900" dirty="0" err="1"/>
              <a:t>operasi-operasi</a:t>
            </a:r>
            <a:r>
              <a:rPr lang="en-US" sz="1900" dirty="0"/>
              <a:t> </a:t>
            </a:r>
            <a:r>
              <a:rPr lang="en-US" sz="1900" dirty="0" err="1"/>
              <a:t>vektor</a:t>
            </a:r>
            <a:r>
              <a:rPr lang="en-US" sz="1900" dirty="0"/>
              <a:t> </a:t>
            </a:r>
            <a:r>
              <a:rPr lang="en-US" sz="1900" dirty="0" err="1" smtClean="0"/>
              <a:t>di</a:t>
            </a:r>
            <a:r>
              <a:rPr lang="en-US" sz="1900" dirty="0" smtClean="0"/>
              <a:t> </a:t>
            </a:r>
            <a:r>
              <a:rPr lang="en-US" sz="1900" dirty="0" err="1" smtClean="0"/>
              <a:t>bawah</a:t>
            </a:r>
            <a:r>
              <a:rPr lang="en-US" sz="1900" dirty="0" smtClean="0"/>
              <a:t> </a:t>
            </a:r>
            <a:r>
              <a:rPr lang="en-US" sz="1900" dirty="0" err="1"/>
              <a:t>ini</a:t>
            </a:r>
            <a:r>
              <a:rPr lang="en-US" sz="1900" dirty="0"/>
              <a:t> :</a:t>
            </a:r>
          </a:p>
          <a:p>
            <a:pPr marL="800100" lvl="1" indent="-342900">
              <a:spcBef>
                <a:spcPct val="0"/>
              </a:spcBef>
              <a:buFont typeface="+mj-lt"/>
              <a:buAutoNum type="alphaLcPeriod"/>
            </a:pPr>
            <a:endParaRPr lang="en-US" sz="1900" dirty="0"/>
          </a:p>
          <a:p>
            <a:pPr marL="800100" lvl="1" indent="-342900">
              <a:spcBef>
                <a:spcPct val="0"/>
              </a:spcBef>
              <a:buFont typeface="+mj-lt"/>
              <a:buAutoNum type="alphaLcPeriod"/>
            </a:pPr>
            <a:endParaRPr lang="en-US" sz="1900" dirty="0"/>
          </a:p>
        </p:txBody>
      </p:sp>
      <p:graphicFrame>
        <p:nvGraphicFramePr>
          <p:cNvPr id="22" name="Object 16"/>
          <p:cNvGraphicFramePr>
            <a:graphicFrameLocks noChangeAspect="1"/>
          </p:cNvGraphicFramePr>
          <p:nvPr/>
        </p:nvGraphicFramePr>
        <p:xfrm>
          <a:off x="2513013" y="4446414"/>
          <a:ext cx="1168400" cy="161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3" name="Equation" r:id="rId6" imgW="622080" imgH="990360" progId="Equation.3">
                  <p:embed/>
                </p:oleObj>
              </mc:Choice>
              <mc:Fallback>
                <p:oleObj name="Equation" r:id="rId6" imgW="622080" imgH="990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3013" y="4446414"/>
                        <a:ext cx="1168400" cy="161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8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1" name="Object 3"/>
          <p:cNvGraphicFramePr>
            <a:graphicFrameLocks noChangeAspect="1"/>
          </p:cNvGraphicFramePr>
          <p:nvPr/>
        </p:nvGraphicFramePr>
        <p:xfrm>
          <a:off x="2362200" y="2716296"/>
          <a:ext cx="21590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4" name="Equation" r:id="rId8" imgW="1155700" imgH="825500" progId="Equation.3">
                  <p:embed/>
                </p:oleObj>
              </mc:Choice>
              <mc:Fallback>
                <p:oleObj name="Equation" r:id="rId8" imgW="1155700" imgH="825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716296"/>
                        <a:ext cx="2159000" cy="134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8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2" name="Object 4"/>
          <p:cNvGraphicFramePr>
            <a:graphicFrameLocks noChangeAspect="1"/>
          </p:cNvGraphicFramePr>
          <p:nvPr/>
        </p:nvGraphicFramePr>
        <p:xfrm>
          <a:off x="4807940" y="4472793"/>
          <a:ext cx="1224412" cy="1204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5" name="Equation" r:id="rId10" imgW="774360" imgH="761760" progId="Equation.3">
                  <p:embed/>
                </p:oleObj>
              </mc:Choice>
              <mc:Fallback>
                <p:oleObj name="Equation" r:id="rId10" imgW="7743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7940" y="4472793"/>
                        <a:ext cx="1224412" cy="12043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587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28800" y="1788164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/>
              <a:t>Elemen</a:t>
            </a:r>
            <a:r>
              <a:rPr lang="en-US" sz="1900" b="1" dirty="0"/>
              <a:t> </a:t>
            </a:r>
            <a:r>
              <a:rPr lang="en-US" sz="1900" b="1" dirty="0" err="1"/>
              <a:t>Perpindahan</a:t>
            </a:r>
            <a:r>
              <a:rPr lang="en-US" sz="1900" b="1" dirty="0"/>
              <a:t>, </a:t>
            </a:r>
            <a:r>
              <a:rPr lang="en-US" sz="1900" b="1" dirty="0" err="1"/>
              <a:t>Elemen</a:t>
            </a:r>
            <a:r>
              <a:rPr lang="en-US" sz="1900" b="1" dirty="0"/>
              <a:t> </a:t>
            </a:r>
            <a:r>
              <a:rPr lang="en-US" sz="1900" b="1" dirty="0" err="1"/>
              <a:t>Luas</a:t>
            </a:r>
            <a:r>
              <a:rPr lang="en-US" sz="1900" b="1" dirty="0"/>
              <a:t>, </a:t>
            </a:r>
            <a:r>
              <a:rPr lang="en-US" sz="1900" b="1" dirty="0" err="1"/>
              <a:t>dan</a:t>
            </a:r>
            <a:r>
              <a:rPr lang="en-US" sz="1900" b="1" dirty="0"/>
              <a:t> </a:t>
            </a:r>
            <a:r>
              <a:rPr lang="en-US" sz="1900" b="1" dirty="0" err="1"/>
              <a:t>Elemen</a:t>
            </a:r>
            <a:r>
              <a:rPr lang="en-US" sz="1900" b="1" dirty="0"/>
              <a:t> Volume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/>
          <a:srcRect b="18106"/>
          <a:stretch>
            <a:fillRect/>
          </a:stretch>
        </p:blipFill>
        <p:spPr bwMode="auto">
          <a:xfrm>
            <a:off x="1676400" y="3197300"/>
            <a:ext cx="2743200" cy="193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/>
          <a:srcRect r="7915"/>
          <a:stretch>
            <a:fillRect/>
          </a:stretch>
        </p:blipFill>
        <p:spPr bwMode="auto">
          <a:xfrm>
            <a:off x="4343401" y="2386096"/>
            <a:ext cx="299027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7"/>
          <a:srcRect b="13092"/>
          <a:stretch>
            <a:fillRect/>
          </a:stretch>
        </p:blipFill>
        <p:spPr bwMode="auto">
          <a:xfrm>
            <a:off x="7162801" y="2233696"/>
            <a:ext cx="33432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1752600" y="2233696"/>
            <a:ext cx="8610600" cy="3048000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1524001" y="214428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866034" y="5377273"/>
            <a:ext cx="436728" cy="42308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1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5638805" y="5393196"/>
            <a:ext cx="436728" cy="42308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2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8698178" y="5381822"/>
            <a:ext cx="436728" cy="42308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3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16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SISTEM KOORDINAT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28800" y="1788164"/>
            <a:ext cx="8001000" cy="384721"/>
          </a:xfrm>
          <a:prstGeom prst="rect">
            <a:avLst/>
          </a:prstGeom>
          <a:solidFill>
            <a:srgbClr val="6EA92D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/>
              <a:t>Elemen</a:t>
            </a:r>
            <a:r>
              <a:rPr lang="en-US" sz="1900" b="1" dirty="0"/>
              <a:t> </a:t>
            </a:r>
            <a:r>
              <a:rPr lang="en-US" sz="1900" b="1" dirty="0" err="1"/>
              <a:t>Perpindahan</a:t>
            </a:r>
            <a:r>
              <a:rPr lang="en-US" sz="1900" b="1" dirty="0"/>
              <a:t>, </a:t>
            </a:r>
            <a:r>
              <a:rPr lang="en-US" sz="1900" b="1" dirty="0" err="1"/>
              <a:t>Elemen</a:t>
            </a:r>
            <a:r>
              <a:rPr lang="en-US" sz="1900" b="1" dirty="0"/>
              <a:t> </a:t>
            </a:r>
            <a:r>
              <a:rPr lang="en-US" sz="1900" b="1" dirty="0" err="1"/>
              <a:t>Luas</a:t>
            </a:r>
            <a:r>
              <a:rPr lang="en-US" sz="1900" b="1" dirty="0"/>
              <a:t>, </a:t>
            </a:r>
            <a:r>
              <a:rPr lang="en-US" sz="1900" b="1" dirty="0" err="1"/>
              <a:t>dan</a:t>
            </a:r>
            <a:r>
              <a:rPr lang="en-US" sz="1900" b="1" dirty="0"/>
              <a:t> </a:t>
            </a:r>
            <a:r>
              <a:rPr lang="en-US" sz="1900" b="1" dirty="0" err="1"/>
              <a:t>Elemen</a:t>
            </a:r>
            <a:r>
              <a:rPr lang="en-US" sz="1900" b="1" dirty="0"/>
              <a:t> Volume</a:t>
            </a:r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1524001" y="214428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1524000" y="-2027146"/>
            <a:ext cx="8991600" cy="6891854"/>
            <a:chOff x="0" y="-184666"/>
            <a:chExt cx="8991600" cy="6891854"/>
          </a:xfrm>
        </p:grpSpPr>
        <p:sp>
          <p:nvSpPr>
            <p:cNvPr id="56" name="Rectangle 13"/>
            <p:cNvSpPr>
              <a:spLocks noChangeArrowheads="1"/>
            </p:cNvSpPr>
            <p:nvPr/>
          </p:nvSpPr>
          <p:spPr bwMode="auto">
            <a:xfrm>
              <a:off x="152400" y="4648200"/>
              <a:ext cx="1752600" cy="276999"/>
            </a:xfrm>
            <a:prstGeom prst="rect">
              <a:avLst/>
            </a:prstGeom>
            <a:solidFill>
              <a:srgbClr val="FFFF00">
                <a:alpha val="65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err="1">
                  <a:latin typeface="Arial" pitchFamily="34" charset="0"/>
                  <a:ea typeface="Times New Roman" pitchFamily="18" charset="0"/>
                </a:rPr>
                <a:t>Elemen</a:t>
              </a:r>
              <a:r>
                <a:rPr lang="en-US" sz="1200" b="1" dirty="0">
                  <a:latin typeface="Arial" pitchFamily="34" charset="0"/>
                  <a:ea typeface="Times New Roman" pitchFamily="18" charset="0"/>
                </a:rPr>
                <a:t> </a:t>
              </a:r>
              <a:r>
                <a:rPr lang="en-US" sz="1200" b="1" dirty="0" err="1">
                  <a:latin typeface="Arial" pitchFamily="34" charset="0"/>
                  <a:ea typeface="Times New Roman" pitchFamily="18" charset="0"/>
                </a:rPr>
                <a:t>perpindahan</a:t>
              </a:r>
              <a:r>
                <a:rPr lang="en-US" sz="1200" b="1" dirty="0">
                  <a:latin typeface="Arial" pitchFamily="34" charset="0"/>
                  <a:ea typeface="Times New Roman" pitchFamily="18" charset="0"/>
                </a:rPr>
                <a:t> </a:t>
              </a:r>
              <a:endParaRPr lang="en-US" sz="900" b="1" dirty="0">
                <a:latin typeface="Arial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52400" y="5334000"/>
              <a:ext cx="1219200" cy="276999"/>
            </a:xfrm>
            <a:prstGeom prst="rect">
              <a:avLst/>
            </a:prstGeom>
            <a:solidFill>
              <a:srgbClr val="FFFF00">
                <a:alpha val="52000"/>
              </a:srgbClr>
            </a:solidFill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err="1">
                  <a:latin typeface="Arial" pitchFamily="34" charset="0"/>
                  <a:ea typeface="Times New Roman" pitchFamily="18" charset="0"/>
                </a:rPr>
                <a:t>Elemen</a:t>
              </a:r>
              <a:r>
                <a:rPr lang="en-US" sz="1200" b="1" dirty="0">
                  <a:latin typeface="Arial" pitchFamily="34" charset="0"/>
                  <a:ea typeface="Times New Roman" pitchFamily="18" charset="0"/>
                </a:rPr>
                <a:t> </a:t>
              </a:r>
              <a:r>
                <a:rPr lang="en-US" sz="1200" b="1" dirty="0" err="1">
                  <a:latin typeface="Arial" pitchFamily="34" charset="0"/>
                  <a:ea typeface="Times New Roman" pitchFamily="18" charset="0"/>
                </a:rPr>
                <a:t>luas</a:t>
              </a:r>
              <a:endParaRPr lang="en-US" sz="1200" b="1" dirty="0">
                <a:latin typeface="Arial" pitchFamily="34" charset="0"/>
                <a:ea typeface="Times New Roman" pitchFamily="18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52400" y="6047601"/>
              <a:ext cx="1313180" cy="276999"/>
            </a:xfrm>
            <a:prstGeom prst="rect">
              <a:avLst/>
            </a:prstGeom>
            <a:solidFill>
              <a:srgbClr val="FFFF00">
                <a:alpha val="61000"/>
              </a:srgbClr>
            </a:solidFill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err="1">
                  <a:latin typeface="Arial" pitchFamily="34" charset="0"/>
                  <a:ea typeface="Times New Roman" pitchFamily="18" charset="0"/>
                </a:rPr>
                <a:t>Elemen</a:t>
              </a:r>
              <a:r>
                <a:rPr lang="en-US" sz="1200" b="1" dirty="0">
                  <a:latin typeface="Arial" pitchFamily="34" charset="0"/>
                  <a:ea typeface="Times New Roman" pitchFamily="18" charset="0"/>
                </a:rPr>
                <a:t> volume</a:t>
              </a:r>
            </a:p>
          </p:txBody>
        </p:sp>
        <p:sp>
          <p:nvSpPr>
            <p:cNvPr id="59" name="Rectangle 15"/>
            <p:cNvSpPr>
              <a:spLocks noChangeArrowheads="1"/>
            </p:cNvSpPr>
            <p:nvPr/>
          </p:nvSpPr>
          <p:spPr bwMode="auto">
            <a:xfrm>
              <a:off x="0" y="-184666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60" name="Object 14"/>
            <p:cNvGraphicFramePr>
              <a:graphicFrameLocks noChangeAspect="1"/>
            </p:cNvGraphicFramePr>
            <p:nvPr/>
          </p:nvGraphicFramePr>
          <p:xfrm>
            <a:off x="330200" y="4902201"/>
            <a:ext cx="2336800" cy="424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91" name="Equation" r:id="rId6" imgW="1472561" imgH="266584" progId="Equation.3">
                    <p:embed/>
                  </p:oleObj>
                </mc:Choice>
                <mc:Fallback>
                  <p:oleObj name="Equation" r:id="rId6" imgW="1472561" imgH="26658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200" y="4902201"/>
                          <a:ext cx="2336800" cy="4248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" name="Rectangle 17"/>
            <p:cNvSpPr>
              <a:spLocks noChangeArrowheads="1"/>
            </p:cNvSpPr>
            <p:nvPr/>
          </p:nvSpPr>
          <p:spPr bwMode="auto">
            <a:xfrm>
              <a:off x="0" y="-184666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62" name="Object 16"/>
            <p:cNvGraphicFramePr>
              <a:graphicFrameLocks noChangeAspect="1"/>
            </p:cNvGraphicFramePr>
            <p:nvPr/>
          </p:nvGraphicFramePr>
          <p:xfrm>
            <a:off x="228601" y="5626100"/>
            <a:ext cx="1219200" cy="369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92" name="Equation" r:id="rId8" imgW="850680" imgH="253800" progId="Equation.3">
                    <p:embed/>
                  </p:oleObj>
                </mc:Choice>
                <mc:Fallback>
                  <p:oleObj name="Equation" r:id="rId8" imgW="85068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601" y="5626100"/>
                          <a:ext cx="1219200" cy="3698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" name="Rectangle 19"/>
            <p:cNvSpPr>
              <a:spLocks noChangeArrowheads="1"/>
            </p:cNvSpPr>
            <p:nvPr/>
          </p:nvSpPr>
          <p:spPr bwMode="auto">
            <a:xfrm>
              <a:off x="0" y="-184666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64" name="Object 18"/>
            <p:cNvGraphicFramePr>
              <a:graphicFrameLocks noChangeAspect="1"/>
            </p:cNvGraphicFramePr>
            <p:nvPr/>
          </p:nvGraphicFramePr>
          <p:xfrm>
            <a:off x="1524000" y="5383107"/>
            <a:ext cx="1066800" cy="3318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93" name="Equation" r:id="rId10" imgW="863225" imgH="266584" progId="Equation.3">
                    <p:embed/>
                  </p:oleObj>
                </mc:Choice>
                <mc:Fallback>
                  <p:oleObj name="Equation" r:id="rId10" imgW="863225" imgH="26658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4000" y="5383107"/>
                          <a:ext cx="1066800" cy="3318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" name="Rectangle 21"/>
            <p:cNvSpPr>
              <a:spLocks noChangeArrowheads="1"/>
            </p:cNvSpPr>
            <p:nvPr/>
          </p:nvSpPr>
          <p:spPr bwMode="auto">
            <a:xfrm>
              <a:off x="0" y="-184666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66" name="Object 20"/>
            <p:cNvGraphicFramePr>
              <a:graphicFrameLocks noChangeAspect="1"/>
            </p:cNvGraphicFramePr>
            <p:nvPr/>
          </p:nvGraphicFramePr>
          <p:xfrm>
            <a:off x="1524000" y="5715000"/>
            <a:ext cx="1085088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94" name="Equation" r:id="rId12" imgW="850531" imgH="241195" progId="Equation.3">
                    <p:embed/>
                  </p:oleObj>
                </mc:Choice>
                <mc:Fallback>
                  <p:oleObj name="Equation" r:id="rId12" imgW="850531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4000" y="5715000"/>
                          <a:ext cx="1085088" cy="304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7" name="Rectangle 23"/>
            <p:cNvSpPr>
              <a:spLocks noChangeArrowheads="1"/>
            </p:cNvSpPr>
            <p:nvPr/>
          </p:nvSpPr>
          <p:spPr bwMode="auto">
            <a:xfrm>
              <a:off x="0" y="-184666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68" name="Object 22"/>
            <p:cNvGraphicFramePr>
              <a:graphicFrameLocks noChangeAspect="1"/>
            </p:cNvGraphicFramePr>
            <p:nvPr/>
          </p:nvGraphicFramePr>
          <p:xfrm>
            <a:off x="381000" y="6400800"/>
            <a:ext cx="1262743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95" name="Equation" r:id="rId14" imgW="825500" imgH="203200" progId="Equation.3">
                    <p:embed/>
                  </p:oleObj>
                </mc:Choice>
                <mc:Fallback>
                  <p:oleObj name="Equation" r:id="rId14" imgW="8255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00" y="6400800"/>
                          <a:ext cx="1262743" cy="304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9" name="Rectangle 13"/>
            <p:cNvSpPr>
              <a:spLocks noChangeArrowheads="1"/>
            </p:cNvSpPr>
            <p:nvPr/>
          </p:nvSpPr>
          <p:spPr bwMode="auto">
            <a:xfrm>
              <a:off x="2895600" y="4724400"/>
              <a:ext cx="1752600" cy="276999"/>
            </a:xfrm>
            <a:prstGeom prst="rect">
              <a:avLst/>
            </a:prstGeom>
            <a:solidFill>
              <a:srgbClr val="FFFF00">
                <a:alpha val="65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err="1">
                  <a:latin typeface="Arial" pitchFamily="34" charset="0"/>
                  <a:ea typeface="Times New Roman" pitchFamily="18" charset="0"/>
                </a:rPr>
                <a:t>Elemen</a:t>
              </a:r>
              <a:r>
                <a:rPr lang="en-US" sz="1200" b="1" dirty="0">
                  <a:latin typeface="Arial" pitchFamily="34" charset="0"/>
                  <a:ea typeface="Times New Roman" pitchFamily="18" charset="0"/>
                </a:rPr>
                <a:t> </a:t>
              </a:r>
              <a:r>
                <a:rPr lang="en-US" sz="1200" b="1" dirty="0" err="1">
                  <a:latin typeface="Arial" pitchFamily="34" charset="0"/>
                  <a:ea typeface="Times New Roman" pitchFamily="18" charset="0"/>
                </a:rPr>
                <a:t>perpindahan</a:t>
              </a:r>
              <a:r>
                <a:rPr lang="en-US" sz="1200" b="1" dirty="0">
                  <a:latin typeface="Arial" pitchFamily="34" charset="0"/>
                  <a:ea typeface="Times New Roman" pitchFamily="18" charset="0"/>
                </a:rPr>
                <a:t> </a:t>
              </a:r>
              <a:endParaRPr lang="en-US" sz="900" b="1" dirty="0">
                <a:latin typeface="Arial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895600" y="5410200"/>
              <a:ext cx="1219200" cy="276999"/>
            </a:xfrm>
            <a:prstGeom prst="rect">
              <a:avLst/>
            </a:prstGeom>
            <a:solidFill>
              <a:srgbClr val="FFFF00">
                <a:alpha val="52000"/>
              </a:srgbClr>
            </a:solidFill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err="1">
                  <a:latin typeface="Arial" pitchFamily="34" charset="0"/>
                  <a:ea typeface="Times New Roman" pitchFamily="18" charset="0"/>
                </a:rPr>
                <a:t>Elemen</a:t>
              </a:r>
              <a:r>
                <a:rPr lang="en-US" sz="1200" b="1" dirty="0">
                  <a:latin typeface="Arial" pitchFamily="34" charset="0"/>
                  <a:ea typeface="Times New Roman" pitchFamily="18" charset="0"/>
                </a:rPr>
                <a:t> </a:t>
              </a:r>
              <a:r>
                <a:rPr lang="en-US" sz="1200" b="1" dirty="0" err="1">
                  <a:latin typeface="Arial" pitchFamily="34" charset="0"/>
                  <a:ea typeface="Times New Roman" pitchFamily="18" charset="0"/>
                </a:rPr>
                <a:t>luas</a:t>
              </a:r>
              <a:endParaRPr lang="en-US" sz="1200" b="1" dirty="0">
                <a:latin typeface="Arial" pitchFamily="34" charset="0"/>
                <a:ea typeface="Times New Roman" pitchFamily="18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895600" y="6019800"/>
              <a:ext cx="1313180" cy="276999"/>
            </a:xfrm>
            <a:prstGeom prst="rect">
              <a:avLst/>
            </a:prstGeom>
            <a:solidFill>
              <a:srgbClr val="FFFF00">
                <a:alpha val="61000"/>
              </a:srgbClr>
            </a:solidFill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err="1">
                  <a:latin typeface="Arial" pitchFamily="34" charset="0"/>
                  <a:ea typeface="Times New Roman" pitchFamily="18" charset="0"/>
                </a:rPr>
                <a:t>Elemen</a:t>
              </a:r>
              <a:r>
                <a:rPr lang="en-US" sz="1200" b="1" dirty="0">
                  <a:latin typeface="Arial" pitchFamily="34" charset="0"/>
                  <a:ea typeface="Times New Roman" pitchFamily="18" charset="0"/>
                </a:rPr>
                <a:t> volume</a:t>
              </a:r>
            </a:p>
          </p:txBody>
        </p:sp>
        <p:sp>
          <p:nvSpPr>
            <p:cNvPr id="72" name="Rectangle 13"/>
            <p:cNvSpPr>
              <a:spLocks noChangeArrowheads="1"/>
            </p:cNvSpPr>
            <p:nvPr/>
          </p:nvSpPr>
          <p:spPr bwMode="auto">
            <a:xfrm>
              <a:off x="5867400" y="4752201"/>
              <a:ext cx="1752600" cy="276999"/>
            </a:xfrm>
            <a:prstGeom prst="rect">
              <a:avLst/>
            </a:prstGeom>
            <a:solidFill>
              <a:srgbClr val="FFFF00">
                <a:alpha val="65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err="1">
                  <a:latin typeface="Arial" pitchFamily="34" charset="0"/>
                  <a:ea typeface="Times New Roman" pitchFamily="18" charset="0"/>
                </a:rPr>
                <a:t>Elemen</a:t>
              </a:r>
              <a:r>
                <a:rPr lang="en-US" sz="1200" b="1" dirty="0">
                  <a:latin typeface="Arial" pitchFamily="34" charset="0"/>
                  <a:ea typeface="Times New Roman" pitchFamily="18" charset="0"/>
                </a:rPr>
                <a:t> </a:t>
              </a:r>
              <a:r>
                <a:rPr lang="en-US" sz="1200" b="1" dirty="0" err="1">
                  <a:latin typeface="Arial" pitchFamily="34" charset="0"/>
                  <a:ea typeface="Times New Roman" pitchFamily="18" charset="0"/>
                </a:rPr>
                <a:t>perpindahan</a:t>
              </a:r>
              <a:r>
                <a:rPr lang="en-US" sz="1200" b="1" dirty="0">
                  <a:latin typeface="Arial" pitchFamily="34" charset="0"/>
                  <a:ea typeface="Times New Roman" pitchFamily="18" charset="0"/>
                </a:rPr>
                <a:t> </a:t>
              </a:r>
              <a:endParaRPr lang="en-US" sz="900" b="1" dirty="0">
                <a:latin typeface="Arial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867400" y="5410200"/>
              <a:ext cx="1219200" cy="276999"/>
            </a:xfrm>
            <a:prstGeom prst="rect">
              <a:avLst/>
            </a:prstGeom>
            <a:solidFill>
              <a:srgbClr val="FFFF00">
                <a:alpha val="52000"/>
              </a:srgbClr>
            </a:solidFill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err="1">
                  <a:latin typeface="Arial" pitchFamily="34" charset="0"/>
                  <a:ea typeface="Times New Roman" pitchFamily="18" charset="0"/>
                </a:rPr>
                <a:t>Elemen</a:t>
              </a:r>
              <a:r>
                <a:rPr lang="en-US" sz="1200" b="1" dirty="0">
                  <a:latin typeface="Arial" pitchFamily="34" charset="0"/>
                  <a:ea typeface="Times New Roman" pitchFamily="18" charset="0"/>
                </a:rPr>
                <a:t> </a:t>
              </a:r>
              <a:r>
                <a:rPr lang="en-US" sz="1200" b="1" dirty="0" err="1">
                  <a:latin typeface="Arial" pitchFamily="34" charset="0"/>
                  <a:ea typeface="Times New Roman" pitchFamily="18" charset="0"/>
                </a:rPr>
                <a:t>luas</a:t>
              </a:r>
              <a:endParaRPr lang="en-US" sz="1200" b="1" dirty="0">
                <a:latin typeface="Arial" pitchFamily="34" charset="0"/>
                <a:ea typeface="Times New Roman" pitchFamily="18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867400" y="6019800"/>
              <a:ext cx="1313180" cy="276999"/>
            </a:xfrm>
            <a:prstGeom prst="rect">
              <a:avLst/>
            </a:prstGeom>
            <a:solidFill>
              <a:srgbClr val="FFFF00">
                <a:alpha val="61000"/>
              </a:srgbClr>
            </a:solidFill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err="1">
                  <a:latin typeface="Arial" pitchFamily="34" charset="0"/>
                  <a:ea typeface="Times New Roman" pitchFamily="18" charset="0"/>
                </a:rPr>
                <a:t>Elemen</a:t>
              </a:r>
              <a:r>
                <a:rPr lang="en-US" sz="1200" b="1" dirty="0">
                  <a:latin typeface="Arial" pitchFamily="34" charset="0"/>
                  <a:ea typeface="Times New Roman" pitchFamily="18" charset="0"/>
                </a:rPr>
                <a:t> volume</a:t>
              </a:r>
            </a:p>
          </p:txBody>
        </p:sp>
        <p:sp>
          <p:nvSpPr>
            <p:cNvPr id="75" name="Rectangle 25"/>
            <p:cNvSpPr>
              <a:spLocks noChangeArrowheads="1"/>
            </p:cNvSpPr>
            <p:nvPr/>
          </p:nvSpPr>
          <p:spPr bwMode="auto">
            <a:xfrm>
              <a:off x="0" y="-184666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76" name="Object 24"/>
            <p:cNvGraphicFramePr>
              <a:graphicFrameLocks noChangeAspect="1"/>
            </p:cNvGraphicFramePr>
            <p:nvPr/>
          </p:nvGraphicFramePr>
          <p:xfrm>
            <a:off x="2887663" y="4986338"/>
            <a:ext cx="2225675" cy="347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96" name="Equation" r:id="rId16" imgW="1701800" imgH="266700" progId="Equation.3">
                    <p:embed/>
                  </p:oleObj>
                </mc:Choice>
                <mc:Fallback>
                  <p:oleObj name="Equation" r:id="rId16" imgW="1701800" imgH="266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7663" y="4986338"/>
                          <a:ext cx="2225675" cy="3476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7" name="Object 28"/>
            <p:cNvGraphicFramePr>
              <a:graphicFrameLocks noChangeAspect="1"/>
            </p:cNvGraphicFramePr>
            <p:nvPr/>
          </p:nvGraphicFramePr>
          <p:xfrm>
            <a:off x="2887663" y="5651500"/>
            <a:ext cx="1389062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97" name="Equation" r:id="rId18" imgW="990170" imgH="266584" progId="Equation.3">
                    <p:embed/>
                  </p:oleObj>
                </mc:Choice>
                <mc:Fallback>
                  <p:oleObj name="Equation" r:id="rId18" imgW="990170" imgH="26658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7663" y="5651500"/>
                          <a:ext cx="1389062" cy="368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8" name="Object 27"/>
            <p:cNvGraphicFramePr>
              <a:graphicFrameLocks noChangeAspect="1"/>
            </p:cNvGraphicFramePr>
            <p:nvPr/>
          </p:nvGraphicFramePr>
          <p:xfrm>
            <a:off x="4343400" y="5334000"/>
            <a:ext cx="1158875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98" name="Equation" r:id="rId20" imgW="888614" imgH="266584" progId="Equation.3">
                    <p:embed/>
                  </p:oleObj>
                </mc:Choice>
                <mc:Fallback>
                  <p:oleObj name="Equation" r:id="rId20" imgW="888614" imgH="26658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3400" y="5334000"/>
                          <a:ext cx="1158875" cy="342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9" name="Object 26"/>
            <p:cNvGraphicFramePr>
              <a:graphicFrameLocks noChangeAspect="1"/>
            </p:cNvGraphicFramePr>
            <p:nvPr/>
          </p:nvGraphicFramePr>
          <p:xfrm>
            <a:off x="4335463" y="5638800"/>
            <a:ext cx="1235075" cy="303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99" name="Equation" r:id="rId22" imgW="990170" imgH="241195" progId="Equation.3">
                    <p:embed/>
                  </p:oleObj>
                </mc:Choice>
                <mc:Fallback>
                  <p:oleObj name="Equation" r:id="rId22" imgW="990170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35463" y="5638800"/>
                          <a:ext cx="1235075" cy="3032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0" name="Rectangle 33"/>
            <p:cNvSpPr>
              <a:spLocks noChangeArrowheads="1"/>
            </p:cNvSpPr>
            <p:nvPr/>
          </p:nvSpPr>
          <p:spPr bwMode="auto">
            <a:xfrm>
              <a:off x="0" y="-184666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81" name="Object 32"/>
            <p:cNvGraphicFramePr>
              <a:graphicFrameLocks noChangeAspect="1"/>
            </p:cNvGraphicFramePr>
            <p:nvPr/>
          </p:nvGraphicFramePr>
          <p:xfrm>
            <a:off x="2886075" y="6324600"/>
            <a:ext cx="1620838" cy="33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300" name="Equation" r:id="rId24" imgW="952087" imgH="203112" progId="Equation.3">
                    <p:embed/>
                  </p:oleObj>
                </mc:Choice>
                <mc:Fallback>
                  <p:oleObj name="Equation" r:id="rId24" imgW="952087" imgH="20311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6075" y="6324600"/>
                          <a:ext cx="1620838" cy="3397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" name="Object 34"/>
            <p:cNvGraphicFramePr>
              <a:graphicFrameLocks noChangeAspect="1"/>
            </p:cNvGraphicFramePr>
            <p:nvPr/>
          </p:nvGraphicFramePr>
          <p:xfrm>
            <a:off x="5892800" y="5029200"/>
            <a:ext cx="2641600" cy="347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301" name="Equation" r:id="rId26" imgW="2019300" imgH="266700" progId="Equation.3">
                    <p:embed/>
                  </p:oleObj>
                </mc:Choice>
                <mc:Fallback>
                  <p:oleObj name="Equation" r:id="rId26" imgW="2019300" imgH="266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92800" y="5029200"/>
                          <a:ext cx="2641600" cy="3476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3" name="Object 35"/>
            <p:cNvGraphicFramePr>
              <a:graphicFrameLocks noChangeAspect="1"/>
            </p:cNvGraphicFramePr>
            <p:nvPr/>
          </p:nvGraphicFramePr>
          <p:xfrm>
            <a:off x="5791200" y="5651500"/>
            <a:ext cx="1746250" cy="333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302" name="Equation" r:id="rId28" imgW="1244600" imgH="241300" progId="Equation.3">
                    <p:embed/>
                  </p:oleObj>
                </mc:Choice>
                <mc:Fallback>
                  <p:oleObj name="Equation" r:id="rId28" imgW="12446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91200" y="5651500"/>
                          <a:ext cx="1746250" cy="333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4" name="Object 36"/>
            <p:cNvGraphicFramePr>
              <a:graphicFrameLocks noChangeAspect="1"/>
            </p:cNvGraphicFramePr>
            <p:nvPr/>
          </p:nvGraphicFramePr>
          <p:xfrm>
            <a:off x="7291388" y="5334000"/>
            <a:ext cx="1624012" cy="327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303" name="Equation" r:id="rId30" imgW="1244600" imgH="254000" progId="Equation.3">
                    <p:embed/>
                  </p:oleObj>
                </mc:Choice>
                <mc:Fallback>
                  <p:oleObj name="Equation" r:id="rId30" imgW="12446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91388" y="5334000"/>
                          <a:ext cx="1624012" cy="3270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5" name="Object 37"/>
            <p:cNvGraphicFramePr>
              <a:graphicFrameLocks noChangeAspect="1"/>
            </p:cNvGraphicFramePr>
            <p:nvPr/>
          </p:nvGraphicFramePr>
          <p:xfrm>
            <a:off x="7635875" y="5638800"/>
            <a:ext cx="1279525" cy="360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304" name="Equation" r:id="rId32" imgW="952087" imgH="266584" progId="Equation.3">
                    <p:embed/>
                  </p:oleObj>
                </mc:Choice>
                <mc:Fallback>
                  <p:oleObj name="Equation" r:id="rId32" imgW="952087" imgH="26658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35875" y="5638800"/>
                          <a:ext cx="1279525" cy="3603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6" name="Object 38"/>
            <p:cNvGraphicFramePr>
              <a:graphicFrameLocks noChangeAspect="1"/>
            </p:cNvGraphicFramePr>
            <p:nvPr/>
          </p:nvGraphicFramePr>
          <p:xfrm>
            <a:off x="5867400" y="6324600"/>
            <a:ext cx="2184400" cy="382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305" name="Equation" r:id="rId34" imgW="1282700" imgH="228600" progId="Equation.3">
                    <p:embed/>
                  </p:oleObj>
                </mc:Choice>
                <mc:Fallback>
                  <p:oleObj name="Equation" r:id="rId34" imgW="12827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7400" y="6324600"/>
                          <a:ext cx="2184400" cy="3825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7" name="Rectangle 86"/>
            <p:cNvSpPr/>
            <p:nvPr/>
          </p:nvSpPr>
          <p:spPr>
            <a:xfrm>
              <a:off x="152400" y="4648200"/>
              <a:ext cx="2514600" cy="20574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667000" y="4648200"/>
              <a:ext cx="2971800" cy="20574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38800" y="4648200"/>
              <a:ext cx="3352800" cy="20574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52400" y="5334000"/>
              <a:ext cx="2514600" cy="685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667000" y="5334000"/>
              <a:ext cx="2971800" cy="685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638800" y="5334000"/>
              <a:ext cx="3352800" cy="685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Oval 92"/>
          <p:cNvSpPr/>
          <p:nvPr/>
        </p:nvSpPr>
        <p:spPr>
          <a:xfrm>
            <a:off x="2620370" y="2265529"/>
            <a:ext cx="436728" cy="42308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1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5393141" y="2281452"/>
            <a:ext cx="436728" cy="42308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2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8452514" y="2270078"/>
            <a:ext cx="436728" cy="42308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3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00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KALKULUS SKALAR DAN VEKTOR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GRADIEN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id-ID" dirty="0" smtClean="0"/>
              <a:t> </a:t>
            </a:r>
            <a:r>
              <a:rPr lang="en-US" dirty="0" err="1" smtClean="0"/>
              <a:t>Gradien</a:t>
            </a:r>
            <a:r>
              <a:rPr lang="en-US" dirty="0" smtClean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scalar field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vektor</a:t>
            </a:r>
            <a:r>
              <a:rPr lang="en-US" dirty="0"/>
              <a:t> yang </a:t>
            </a:r>
            <a:r>
              <a:rPr lang="en-US" b="1" dirty="0" err="1"/>
              <a:t>magnitudenya</a:t>
            </a:r>
            <a:r>
              <a:rPr lang="en-US" dirty="0"/>
              <a:t> </a:t>
            </a:r>
            <a:r>
              <a:rPr lang="en-US" dirty="0" err="1"/>
              <a:t>menunjukkan</a:t>
            </a:r>
            <a:r>
              <a:rPr lang="en-US" dirty="0"/>
              <a:t> </a:t>
            </a:r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maksimum</a:t>
            </a:r>
            <a:r>
              <a:rPr lang="en-US" dirty="0"/>
              <a:t> scalar field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b="1" dirty="0" err="1"/>
              <a:t>arahnya</a:t>
            </a:r>
            <a:r>
              <a:rPr lang="en-US" dirty="0"/>
              <a:t> </a:t>
            </a:r>
            <a:r>
              <a:rPr lang="en-US" dirty="0" err="1"/>
              <a:t>menunjukkan</a:t>
            </a:r>
            <a:r>
              <a:rPr lang="en-US" dirty="0"/>
              <a:t> </a:t>
            </a:r>
            <a:r>
              <a:rPr lang="en-US" dirty="0" err="1"/>
              <a:t>arah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peningkatan</a:t>
            </a:r>
            <a:r>
              <a:rPr lang="en-US" dirty="0"/>
              <a:t> </a:t>
            </a:r>
            <a:r>
              <a:rPr lang="en-US" dirty="0" err="1"/>
              <a:t>tercepat</a:t>
            </a:r>
            <a:r>
              <a:rPr lang="en-US" dirty="0"/>
              <a:t> scalar field </a:t>
            </a:r>
            <a:r>
              <a:rPr lang="en-US" dirty="0" err="1" smtClean="0"/>
              <a:t>tersebut</a:t>
            </a:r>
            <a:r>
              <a:rPr lang="id-ID" dirty="0" smtClean="0"/>
              <a:t>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id-ID" dirty="0"/>
              <a:t> </a:t>
            </a:r>
            <a:r>
              <a:rPr lang="en-US" dirty="0" err="1"/>
              <a:t>Ilustrasi</a:t>
            </a:r>
            <a:r>
              <a:rPr lang="en-US" dirty="0"/>
              <a:t> 1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45568" y="3659676"/>
            <a:ext cx="2315980" cy="1586669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309141" y="5300532"/>
            <a:ext cx="86143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Suhu</a:t>
            </a:r>
            <a:r>
              <a:rPr lang="en-US" sz="2000" dirty="0"/>
              <a:t> </a:t>
            </a:r>
            <a:r>
              <a:rPr lang="en-US" sz="2000" dirty="0" err="1"/>
              <a:t>adalah</a:t>
            </a:r>
            <a:r>
              <a:rPr lang="en-US" sz="2000" dirty="0"/>
              <a:t> scalar field. </a:t>
            </a:r>
            <a:endParaRPr lang="id-ID" sz="2000" dirty="0" smtClean="0"/>
          </a:p>
          <a:p>
            <a:pPr algn="just"/>
            <a:r>
              <a:rPr lang="en-US" sz="2000" dirty="0" err="1" smtClean="0"/>
              <a:t>Jika</a:t>
            </a:r>
            <a:r>
              <a:rPr lang="en-US" sz="2000" dirty="0" smtClean="0"/>
              <a:t> </a:t>
            </a:r>
            <a:r>
              <a:rPr lang="en-US" sz="2000" dirty="0" err="1"/>
              <a:t>terukur</a:t>
            </a:r>
            <a:r>
              <a:rPr lang="en-US" sz="2000" dirty="0"/>
              <a:t> </a:t>
            </a:r>
            <a:r>
              <a:rPr lang="en-US" sz="2000" dirty="0" err="1"/>
              <a:t>suhu</a:t>
            </a:r>
            <a:r>
              <a:rPr lang="en-US" sz="2000" dirty="0"/>
              <a:t>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/>
              <a:t>suatu</a:t>
            </a:r>
            <a:r>
              <a:rPr lang="en-US" sz="2000" dirty="0"/>
              <a:t> </a:t>
            </a:r>
            <a:r>
              <a:rPr lang="en-US" sz="2000" dirty="0" err="1"/>
              <a:t>titik</a:t>
            </a:r>
            <a:r>
              <a:rPr lang="en-US" sz="2000" dirty="0"/>
              <a:t> X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sebuah</a:t>
            </a:r>
            <a:r>
              <a:rPr lang="en-US" sz="2000" dirty="0"/>
              <a:t> </a:t>
            </a:r>
            <a:r>
              <a:rPr lang="en-US" sz="2000" dirty="0" err="1"/>
              <a:t>sumber</a:t>
            </a:r>
            <a:r>
              <a:rPr lang="en-US" sz="2000" dirty="0"/>
              <a:t> </a:t>
            </a:r>
            <a:r>
              <a:rPr lang="en-US" sz="2000" dirty="0" err="1"/>
              <a:t>lilin</a:t>
            </a:r>
            <a:r>
              <a:rPr lang="en-US" sz="2000" dirty="0"/>
              <a:t>, </a:t>
            </a:r>
            <a:r>
              <a:rPr lang="en-US" sz="2000" dirty="0" err="1"/>
              <a:t>maka</a:t>
            </a:r>
            <a:r>
              <a:rPr lang="en-US" sz="2000" dirty="0"/>
              <a:t> </a:t>
            </a:r>
            <a:r>
              <a:rPr lang="en-US" sz="2000" dirty="0" err="1"/>
              <a:t>gradien</a:t>
            </a:r>
            <a:r>
              <a:rPr lang="en-US" sz="2000" dirty="0"/>
              <a:t> </a:t>
            </a:r>
            <a:r>
              <a:rPr lang="en-US" sz="2000" dirty="0" err="1"/>
              <a:t>terhadap</a:t>
            </a:r>
            <a:r>
              <a:rPr lang="en-US" sz="2000" dirty="0"/>
              <a:t> </a:t>
            </a:r>
            <a:r>
              <a:rPr lang="en-US" sz="2000" dirty="0" err="1"/>
              <a:t>suhu</a:t>
            </a:r>
            <a:r>
              <a:rPr lang="en-US" sz="2000" dirty="0"/>
              <a:t> di X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vektor</a:t>
            </a:r>
            <a:r>
              <a:rPr lang="en-US" sz="2000" dirty="0"/>
              <a:t> </a:t>
            </a:r>
            <a:r>
              <a:rPr lang="en-US" sz="2000" b="1" dirty="0" smtClean="0"/>
              <a:t>A</a:t>
            </a:r>
            <a:r>
              <a:rPr lang="id-ID" sz="2000" dirty="0" smtClean="0"/>
              <a:t>,</a:t>
            </a:r>
            <a:r>
              <a:rPr lang="en-US" sz="2000" dirty="0" smtClean="0"/>
              <a:t> </a:t>
            </a:r>
            <a:r>
              <a:rPr lang="en-US" sz="2000" dirty="0" err="1"/>
              <a:t>bukan</a:t>
            </a:r>
            <a:r>
              <a:rPr lang="en-US" sz="2000" dirty="0"/>
              <a:t> </a:t>
            </a:r>
            <a:r>
              <a:rPr lang="en-US" sz="2000" dirty="0" err="1"/>
              <a:t>vektor</a:t>
            </a:r>
            <a:r>
              <a:rPr lang="en-US" sz="2000" dirty="0"/>
              <a:t> </a:t>
            </a:r>
            <a:r>
              <a:rPr lang="en-US" sz="2000" b="1" dirty="0" smtClean="0"/>
              <a:t>B</a:t>
            </a:r>
            <a:r>
              <a:rPr lang="id-ID" sz="2000" b="1" dirty="0" smtClean="0"/>
              <a:t>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0443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KALKULUS SKALAR DAN VEKTOR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GRADIEN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id-ID" dirty="0" smtClean="0"/>
              <a:t> </a:t>
            </a:r>
            <a:r>
              <a:rPr lang="en-US" dirty="0" err="1" smtClean="0"/>
              <a:t>Ilustrasi</a:t>
            </a:r>
            <a:r>
              <a:rPr lang="en-US" dirty="0" smtClean="0"/>
              <a:t> </a:t>
            </a:r>
            <a:r>
              <a:rPr lang="id-ID" dirty="0" smtClean="0"/>
              <a:t>2</a:t>
            </a:r>
            <a:endParaRPr lang="en-US" dirty="0"/>
          </a:p>
          <a:p>
            <a:pPr algn="just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09141" y="5149654"/>
            <a:ext cx="91839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Ketinggian</a:t>
            </a:r>
            <a:r>
              <a:rPr lang="en-US" sz="2000" dirty="0"/>
              <a:t>/</a:t>
            </a:r>
            <a:r>
              <a:rPr lang="en-US" sz="2000" dirty="0" err="1"/>
              <a:t>kontur</a:t>
            </a:r>
            <a:r>
              <a:rPr lang="en-US" sz="2000" dirty="0"/>
              <a:t> </a:t>
            </a:r>
            <a:r>
              <a:rPr lang="en-US" sz="2000" dirty="0" err="1"/>
              <a:t>permukaan</a:t>
            </a:r>
            <a:r>
              <a:rPr lang="en-US" sz="2000" dirty="0"/>
              <a:t> </a:t>
            </a:r>
            <a:r>
              <a:rPr lang="en-US" sz="2000" dirty="0" err="1"/>
              <a:t>bumi</a:t>
            </a:r>
            <a:r>
              <a:rPr lang="en-US" sz="2000" dirty="0"/>
              <a:t> </a:t>
            </a:r>
            <a:r>
              <a:rPr lang="en-US" sz="2000" dirty="0" err="1"/>
              <a:t>adalah</a:t>
            </a:r>
            <a:r>
              <a:rPr lang="en-US" sz="2000" dirty="0"/>
              <a:t> scalar field h(</a:t>
            </a:r>
            <a:r>
              <a:rPr lang="en-US" sz="2000" dirty="0" err="1"/>
              <a:t>x,y</a:t>
            </a:r>
            <a:r>
              <a:rPr lang="en-US" sz="2000" dirty="0"/>
              <a:t>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Jika</a:t>
            </a:r>
            <a:r>
              <a:rPr lang="en-US" sz="2000" dirty="0"/>
              <a:t> </a:t>
            </a:r>
            <a:r>
              <a:rPr lang="en-US" sz="2000" dirty="0" err="1"/>
              <a:t>kita</a:t>
            </a:r>
            <a:r>
              <a:rPr lang="en-US" sz="2000" dirty="0"/>
              <a:t> </a:t>
            </a:r>
            <a:r>
              <a:rPr lang="en-US" sz="2000" dirty="0" err="1"/>
              <a:t>melakukan</a:t>
            </a:r>
            <a:r>
              <a:rPr lang="en-US" sz="2000" dirty="0"/>
              <a:t> </a:t>
            </a:r>
            <a:r>
              <a:rPr lang="en-US" sz="2000" dirty="0" err="1"/>
              <a:t>operasi</a:t>
            </a:r>
            <a:r>
              <a:rPr lang="en-US" sz="2000" dirty="0"/>
              <a:t> gradient </a:t>
            </a:r>
            <a:r>
              <a:rPr lang="en-US" sz="2000" dirty="0" err="1"/>
              <a:t>terhadap</a:t>
            </a:r>
            <a:r>
              <a:rPr lang="en-US" sz="2000" dirty="0"/>
              <a:t> h(</a:t>
            </a:r>
            <a:r>
              <a:rPr lang="en-US" sz="2000" dirty="0" err="1"/>
              <a:t>x,y</a:t>
            </a:r>
            <a:r>
              <a:rPr lang="en-US" sz="2000" dirty="0"/>
              <a:t>), </a:t>
            </a:r>
            <a:r>
              <a:rPr lang="en-US" sz="2000" dirty="0" err="1"/>
              <a:t>maka</a:t>
            </a:r>
            <a:r>
              <a:rPr lang="en-US" sz="2000" dirty="0"/>
              <a:t> </a:t>
            </a:r>
            <a:r>
              <a:rPr lang="id-ID" sz="2000" dirty="0" smtClean="0"/>
              <a:t>a</a:t>
            </a:r>
            <a:r>
              <a:rPr lang="en-US" sz="2000" dirty="0" err="1" smtClean="0"/>
              <a:t>kan</a:t>
            </a:r>
            <a:r>
              <a:rPr lang="en-US" sz="2000" dirty="0" smtClean="0"/>
              <a:t> </a:t>
            </a:r>
            <a:r>
              <a:rPr lang="en-US" sz="2000" dirty="0" err="1"/>
              <a:t>menghasilkan</a:t>
            </a:r>
            <a:r>
              <a:rPr lang="en-US" sz="2000" dirty="0"/>
              <a:t> vector field </a:t>
            </a:r>
            <a:r>
              <a:rPr lang="en-US" sz="2000" dirty="0" err="1"/>
              <a:t>seperti</a:t>
            </a:r>
            <a:r>
              <a:rPr lang="en-US" sz="2000" dirty="0"/>
              <a:t> </a:t>
            </a:r>
            <a:r>
              <a:rPr lang="en-US" sz="2000" dirty="0" err="1"/>
              <a:t>gambar</a:t>
            </a:r>
            <a:r>
              <a:rPr lang="en-US" sz="2000" dirty="0"/>
              <a:t> </a:t>
            </a:r>
            <a:r>
              <a:rPr lang="id-ID" sz="2000" dirty="0" smtClean="0"/>
              <a:t>(c).</a:t>
            </a:r>
            <a:endParaRPr lang="en-US" sz="2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2659680" y="2734205"/>
            <a:ext cx="6933600" cy="2415449"/>
            <a:chOff x="1309141" y="2791482"/>
            <a:chExt cx="6933600" cy="2415449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09141" y="2921582"/>
              <a:ext cx="2059287" cy="1871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676963" y="3043025"/>
              <a:ext cx="1983765" cy="162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69263" y="2791482"/>
              <a:ext cx="2273478" cy="2085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2106436" y="4837599"/>
              <a:ext cx="464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dirty="0" smtClean="0"/>
                <a:t>(a)</a:t>
              </a:r>
              <a:endParaRPr lang="id-ID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66828" y="4780174"/>
              <a:ext cx="464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dirty="0" smtClean="0"/>
                <a:t>(b)</a:t>
              </a:r>
              <a:endParaRPr lang="id-ID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78419" y="4810534"/>
              <a:ext cx="464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dirty="0" smtClean="0"/>
                <a:t>(c)</a:t>
              </a:r>
              <a:endParaRPr lang="id-ID" dirty="0"/>
            </a:p>
          </p:txBody>
        </p:sp>
      </p:grpSp>
    </p:spTree>
    <p:extLst>
      <p:ext uri="{BB962C8B-B14F-4D97-AF65-F5344CB8AC3E}">
        <p14:creationId xmlns:p14="http://schemas.microsoft.com/office/powerpoint/2010/main" val="25955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KALKULUS SKALAR DAN VEKTOR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GRADIEN OPERATOR PADA SISTEM KOORDINAT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id-ID" dirty="0" smtClean="0"/>
              <a:t> </a:t>
            </a:r>
            <a:r>
              <a:rPr lang="en-US" sz="1400" b="1" dirty="0">
                <a:ea typeface="Times New Roman" pitchFamily="18" charset="0"/>
              </a:rPr>
              <a:t>GRADIEN PADA KOORDINAT </a:t>
            </a:r>
            <a:r>
              <a:rPr lang="en-US" sz="1400" b="1" dirty="0" smtClean="0">
                <a:ea typeface="Times New Roman" pitchFamily="18" charset="0"/>
              </a:rPr>
              <a:t>KARTESIAN</a:t>
            </a:r>
            <a:endParaRPr lang="id-ID" sz="1400" b="1" dirty="0" smtClean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/>
          </a:p>
          <a:p>
            <a:pPr algn="just">
              <a:buFont typeface="Wingdings" panose="05000000000000000000" pitchFamily="2" charset="2"/>
              <a:buChar char="v"/>
            </a:pPr>
            <a:r>
              <a:rPr lang="id-ID" sz="1400" b="1" dirty="0" smtClean="0">
                <a:ea typeface="Times New Roman" pitchFamily="18" charset="0"/>
              </a:rPr>
              <a:t> </a:t>
            </a:r>
            <a:r>
              <a:rPr lang="en-US" sz="1400" b="1" dirty="0" smtClean="0">
                <a:ea typeface="Times New Roman" pitchFamily="18" charset="0"/>
              </a:rPr>
              <a:t>GRADIEN </a:t>
            </a:r>
            <a:r>
              <a:rPr lang="en-US" sz="1400" b="1" dirty="0">
                <a:ea typeface="Times New Roman" pitchFamily="18" charset="0"/>
              </a:rPr>
              <a:t>PADA KOORDINAT </a:t>
            </a:r>
            <a:r>
              <a:rPr lang="en-US" sz="1400" b="1" dirty="0" smtClean="0">
                <a:ea typeface="Times New Roman" pitchFamily="18" charset="0"/>
              </a:rPr>
              <a:t>TABUNG</a:t>
            </a:r>
            <a:endParaRPr lang="id-ID" sz="1400" b="1" dirty="0" smtClean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1400" b="1" dirty="0">
                <a:ea typeface="Times New Roman" pitchFamily="18" charset="0"/>
              </a:rPr>
              <a:t>GRADIEN PADA KOORDINAT BOLA</a:t>
            </a:r>
            <a:endParaRPr lang="en-US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marL="0" indent="0" algn="just">
              <a:buNone/>
            </a:pPr>
            <a:endParaRPr lang="en-US" dirty="0"/>
          </a:p>
          <a:p>
            <a:pPr algn="just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62727" y="2646626"/>
            <a:ext cx="4267200" cy="81966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62727" y="3812444"/>
            <a:ext cx="4343400" cy="77576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62727" y="4919380"/>
            <a:ext cx="4191000" cy="82828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2711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KALKULUS SKALAR DAN VEKTOR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GRADIEN OPERATOR PADA SISTEM KOORDINAT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id-ID" dirty="0" smtClean="0"/>
              <a:t> </a:t>
            </a:r>
            <a:r>
              <a:rPr lang="id-ID" sz="1400" b="1" dirty="0" smtClean="0"/>
              <a:t>CONTOH</a:t>
            </a:r>
            <a:endParaRPr lang="id-ID" sz="1400" b="1" dirty="0" smtClean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/>
          </a:p>
          <a:p>
            <a:pPr marL="0" indent="0" algn="just">
              <a:buNone/>
            </a:pPr>
            <a:endParaRPr lang="id-ID" sz="1400" b="1" dirty="0" smtClean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marL="0" indent="0" algn="just">
              <a:buNone/>
            </a:pPr>
            <a:endParaRPr lang="en-US" dirty="0"/>
          </a:p>
          <a:p>
            <a:pPr algn="just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70013" y="2798763"/>
            <a:ext cx="8153794" cy="3070225"/>
            <a:chOff x="1370013" y="2798763"/>
            <a:chExt cx="8153794" cy="3070225"/>
          </a:xfrm>
        </p:grpSpPr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96065" y="3630226"/>
              <a:ext cx="3527742" cy="139147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92D050"/>
              </a:solidFill>
              <a:miter lim="800000"/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</p:pic>
        <p:graphicFrame>
          <p:nvGraphicFramePr>
            <p:cNvPr id="10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13247445"/>
                </p:ext>
              </p:extLst>
            </p:nvPr>
          </p:nvGraphicFramePr>
          <p:xfrm>
            <a:off x="1370013" y="2798763"/>
            <a:ext cx="3814762" cy="3070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261" name="Equation" r:id="rId7" imgW="2641320" imgH="2133360" progId="Equation.3">
                    <p:embed/>
                  </p:oleObj>
                </mc:Choice>
                <mc:Fallback>
                  <p:oleObj name="Equation" r:id="rId7" imgW="2641320" imgH="2133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0013" y="2798763"/>
                          <a:ext cx="3814762" cy="3070225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 w="9525">
                          <a:solidFill>
                            <a:srgbClr val="EA0000"/>
                          </a:solidFill>
                          <a:miter lim="800000"/>
                          <a:headEnd/>
                          <a:tailEnd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78650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KALKULUS SKALAR DAN VEKTOR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DIVERGENSI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id-ID" dirty="0" smtClean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mengestimasi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meng-kuantisasi</a:t>
            </a:r>
            <a:r>
              <a:rPr lang="en-US" dirty="0"/>
              <a:t> vector-vector field, </a:t>
            </a:r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mengukur</a:t>
            </a:r>
            <a:r>
              <a:rPr lang="en-US" dirty="0"/>
              <a:t> </a:t>
            </a:r>
            <a:r>
              <a:rPr lang="id-ID" dirty="0" smtClean="0"/>
              <a:t>  </a:t>
            </a:r>
            <a:r>
              <a:rPr lang="en-US" dirty="0" err="1" smtClean="0"/>
              <a:t>aliran</a:t>
            </a:r>
            <a:r>
              <a:rPr lang="en-US" dirty="0" smtClean="0"/>
              <a:t> </a:t>
            </a:r>
            <a:r>
              <a:rPr lang="en-US" dirty="0"/>
              <a:t>vector field </a:t>
            </a:r>
            <a:r>
              <a:rPr lang="en-US" dirty="0" err="1"/>
              <a:t>tersebut</a:t>
            </a:r>
            <a:r>
              <a:rPr lang="en-US" dirty="0"/>
              <a:t> (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netto</a:t>
            </a:r>
            <a:r>
              <a:rPr lang="en-US" dirty="0"/>
              <a:t> </a:t>
            </a:r>
            <a:r>
              <a:rPr lang="en-US" dirty="0" err="1"/>
              <a:t>aliran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keluar</a:t>
            </a:r>
            <a:r>
              <a:rPr lang="en-US" dirty="0"/>
              <a:t>)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id-ID" b="1" dirty="0" smtClean="0">
                <a:ea typeface="Times New Roman" pitchFamily="18" charset="0"/>
              </a:rPr>
              <a:t> </a:t>
            </a:r>
            <a:r>
              <a:rPr lang="en-US" dirty="0" err="1"/>
              <a:t>Divergensi</a:t>
            </a:r>
            <a:r>
              <a:rPr lang="en-US" dirty="0"/>
              <a:t> </a:t>
            </a:r>
            <a:r>
              <a:rPr lang="en-US" dirty="0" err="1"/>
              <a:t>mengamati</a:t>
            </a:r>
            <a:r>
              <a:rPr lang="en-US" dirty="0"/>
              <a:t> </a:t>
            </a:r>
            <a:r>
              <a:rPr lang="en-US" dirty="0" err="1"/>
              <a:t>unsur</a:t>
            </a:r>
            <a:r>
              <a:rPr lang="en-US" dirty="0"/>
              <a:t> volume </a:t>
            </a:r>
            <a:r>
              <a:rPr lang="en-US" dirty="0" err="1"/>
              <a:t>tertentu</a:t>
            </a:r>
            <a:r>
              <a:rPr lang="en-US" dirty="0"/>
              <a:t> yang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, </a:t>
            </a:r>
            <a:r>
              <a:rPr lang="en-US" dirty="0" err="1"/>
              <a:t>mengamati</a:t>
            </a:r>
            <a:r>
              <a:rPr lang="en-US" dirty="0"/>
              <a:t> </a:t>
            </a:r>
            <a:r>
              <a:rPr lang="en-US" dirty="0" err="1"/>
              <a:t>apakah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b="1" dirty="0"/>
              <a:t>'</a:t>
            </a:r>
            <a:r>
              <a:rPr lang="en-US" b="1" dirty="0" err="1"/>
              <a:t>sumber</a:t>
            </a:r>
            <a:r>
              <a:rPr lang="en-US" b="1" dirty="0"/>
              <a:t>'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volume </a:t>
            </a:r>
            <a:r>
              <a:rPr lang="en-US" dirty="0" err="1" smtClean="0"/>
              <a:t>tersebut</a:t>
            </a:r>
            <a:endParaRPr lang="id-ID" dirty="0" smtClean="0"/>
          </a:p>
          <a:p>
            <a:pPr algn="just">
              <a:buFont typeface="Wingdings" panose="05000000000000000000" pitchFamily="2" charset="2"/>
              <a:buChar char="v"/>
            </a:pPr>
            <a:r>
              <a:rPr lang="id-ID" dirty="0"/>
              <a:t> </a:t>
            </a:r>
            <a:r>
              <a:rPr lang="en-US" dirty="0" err="1"/>
              <a:t>Definisi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simbol</a:t>
            </a:r>
            <a:r>
              <a:rPr lang="en-US" dirty="0"/>
              <a:t>: </a:t>
            </a:r>
            <a:r>
              <a:rPr lang="en-US" dirty="0" err="1"/>
              <a:t>Misalkan</a:t>
            </a:r>
            <a:r>
              <a:rPr lang="en-US" dirty="0"/>
              <a:t> vector field yang </a:t>
            </a:r>
            <a:r>
              <a:rPr lang="en-US" dirty="0" err="1"/>
              <a:t>diamati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vektor</a:t>
            </a:r>
            <a:r>
              <a:rPr lang="en-US" dirty="0"/>
              <a:t> </a:t>
            </a:r>
            <a:r>
              <a:rPr lang="en-US" b="1" dirty="0"/>
              <a:t>D </a:t>
            </a:r>
            <a:endParaRPr lang="en-US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dirty="0">
              <a:latin typeface="Comic Sans MS" pitchFamily="66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/>
          </a:p>
          <a:p>
            <a:pPr marL="0" indent="0" algn="just">
              <a:buNone/>
            </a:pPr>
            <a:endParaRPr lang="id-ID" sz="1400" b="1" dirty="0" smtClean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marL="0" indent="0" algn="just">
              <a:buNone/>
            </a:pPr>
            <a:endParaRPr lang="en-US" dirty="0"/>
          </a:p>
          <a:p>
            <a:pPr algn="just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66738" y="4635708"/>
            <a:ext cx="5638800" cy="1115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466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KALKULUS SKALAR DAN VEKTOR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d-ID" dirty="0" smtClean="0"/>
              <a:t>DIVERGENSI</a:t>
            </a:r>
          </a:p>
          <a:p>
            <a:pPr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id-ID" dirty="0" smtClean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operasi</a:t>
            </a:r>
            <a:r>
              <a:rPr lang="en-US" dirty="0"/>
              <a:t> </a:t>
            </a:r>
            <a:r>
              <a:rPr lang="en-US" dirty="0" err="1"/>
              <a:t>divergensi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skalar</a:t>
            </a:r>
            <a:r>
              <a:rPr lang="en-US" dirty="0"/>
              <a:t>,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b="1" dirty="0"/>
              <a:t>dot product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id-ID" dirty="0" smtClean="0"/>
              <a:t> </a:t>
            </a:r>
            <a:r>
              <a:rPr lang="en-US" dirty="0" err="1" smtClean="0"/>
              <a:t>Misalkan</a:t>
            </a:r>
            <a:r>
              <a:rPr lang="en-US" dirty="0" smtClean="0"/>
              <a:t> </a:t>
            </a:r>
            <a:r>
              <a:rPr lang="en-US" dirty="0"/>
              <a:t>vector field yang </a:t>
            </a:r>
            <a:r>
              <a:rPr lang="en-US" dirty="0" err="1"/>
              <a:t>diamati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vektor</a:t>
            </a:r>
            <a:r>
              <a:rPr lang="en-US" dirty="0"/>
              <a:t> </a:t>
            </a:r>
            <a:r>
              <a:rPr lang="en-US" b="1" dirty="0"/>
              <a:t>D </a:t>
            </a:r>
            <a:r>
              <a:rPr lang="en-US" dirty="0" err="1"/>
              <a:t>maka</a:t>
            </a:r>
            <a:r>
              <a:rPr lang="en-US" dirty="0"/>
              <a:t>:</a:t>
            </a:r>
            <a:endParaRPr lang="en-US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/>
          </a:p>
          <a:p>
            <a:pPr marL="0" indent="0" algn="just">
              <a:buNone/>
            </a:pPr>
            <a:endParaRPr lang="id-ID" sz="1400" b="1" dirty="0" smtClean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marL="0" indent="0" algn="just">
              <a:buNone/>
            </a:pPr>
            <a:endParaRPr lang="en-US" dirty="0"/>
          </a:p>
          <a:p>
            <a:pPr algn="just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63631" y="3387777"/>
            <a:ext cx="11125698" cy="2023672"/>
            <a:chOff x="563631" y="3387777"/>
            <a:chExt cx="11125698" cy="2023672"/>
          </a:xfrm>
          <a:solidFill>
            <a:schemeClr val="accent5">
              <a:lumMod val="60000"/>
              <a:lumOff val="40000"/>
            </a:schemeClr>
          </a:solidFill>
        </p:grpSpPr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5"/>
            <a:srcRect b="49793"/>
            <a:stretch>
              <a:fillRect/>
            </a:stretch>
          </p:blipFill>
          <p:spPr bwMode="auto">
            <a:xfrm>
              <a:off x="563631" y="3387777"/>
              <a:ext cx="6615901" cy="2023672"/>
            </a:xfrm>
            <a:prstGeom prst="rect">
              <a:avLst/>
            </a:prstGeom>
            <a:grpFill/>
            <a:ln w="9525">
              <a:solidFill>
                <a:srgbClr val="92D050"/>
              </a:solidFill>
              <a:miter lim="800000"/>
              <a:headEnd/>
              <a:tailEnd/>
            </a:ln>
            <a:effectLst/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5"/>
            <a:srcRect l="5719" t="46473" r="21838"/>
            <a:stretch>
              <a:fillRect/>
            </a:stretch>
          </p:blipFill>
          <p:spPr bwMode="auto">
            <a:xfrm>
              <a:off x="7407138" y="3492707"/>
              <a:ext cx="4282191" cy="1817114"/>
            </a:xfrm>
            <a:prstGeom prst="rect">
              <a:avLst/>
            </a:prstGeom>
            <a:grpFill/>
            <a:ln w="9525">
              <a:solidFill>
                <a:srgbClr val="92D050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22489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KALKULUS SKALAR DAN VEKTOR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DIVERGENSI PADA SISTEM KOORDINAT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id-ID" dirty="0" smtClean="0"/>
              <a:t> </a:t>
            </a:r>
            <a:r>
              <a:rPr lang="id-ID" sz="1400" b="1" dirty="0" smtClean="0"/>
              <a:t>DIVERGENSI</a:t>
            </a:r>
            <a:r>
              <a:rPr lang="en-US" sz="1400" b="1" dirty="0" smtClean="0">
                <a:ea typeface="Times New Roman" pitchFamily="18" charset="0"/>
              </a:rPr>
              <a:t> </a:t>
            </a:r>
            <a:r>
              <a:rPr lang="en-US" sz="1400" b="1" dirty="0">
                <a:ea typeface="Times New Roman" pitchFamily="18" charset="0"/>
              </a:rPr>
              <a:t>PADA KOORDINAT </a:t>
            </a:r>
            <a:r>
              <a:rPr lang="en-US" sz="1400" b="1" dirty="0" smtClean="0">
                <a:ea typeface="Times New Roman" pitchFamily="18" charset="0"/>
              </a:rPr>
              <a:t>KARTESIAN</a:t>
            </a:r>
            <a:endParaRPr lang="id-ID" sz="1400" b="1" dirty="0" smtClean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/>
          </a:p>
          <a:p>
            <a:pPr algn="just">
              <a:buFont typeface="Wingdings" panose="05000000000000000000" pitchFamily="2" charset="2"/>
              <a:buChar char="v"/>
            </a:pPr>
            <a:r>
              <a:rPr lang="id-ID" sz="1400" b="1" dirty="0" smtClean="0">
                <a:ea typeface="Times New Roman" pitchFamily="18" charset="0"/>
              </a:rPr>
              <a:t> DIVERGENSI</a:t>
            </a:r>
            <a:r>
              <a:rPr lang="en-US" sz="1400" b="1" dirty="0" smtClean="0">
                <a:ea typeface="Times New Roman" pitchFamily="18" charset="0"/>
              </a:rPr>
              <a:t> </a:t>
            </a:r>
            <a:r>
              <a:rPr lang="en-US" sz="1400" b="1" dirty="0">
                <a:ea typeface="Times New Roman" pitchFamily="18" charset="0"/>
              </a:rPr>
              <a:t>PADA KOORDINAT </a:t>
            </a:r>
            <a:r>
              <a:rPr lang="en-US" sz="1400" b="1" dirty="0" smtClean="0">
                <a:ea typeface="Times New Roman" pitchFamily="18" charset="0"/>
              </a:rPr>
              <a:t>TABUNG</a:t>
            </a:r>
            <a:endParaRPr lang="id-ID" sz="1400" b="1" dirty="0" smtClean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id-ID" sz="1400" b="1" dirty="0">
                <a:ea typeface="Times New Roman" pitchFamily="18" charset="0"/>
              </a:rPr>
              <a:t> </a:t>
            </a:r>
            <a:r>
              <a:rPr lang="id-ID" sz="1400" b="1" dirty="0" smtClean="0">
                <a:ea typeface="Times New Roman" pitchFamily="18" charset="0"/>
              </a:rPr>
              <a:t>DIVERGENSI</a:t>
            </a:r>
            <a:r>
              <a:rPr lang="en-US" sz="1400" b="1" dirty="0" smtClean="0">
                <a:ea typeface="Times New Roman" pitchFamily="18" charset="0"/>
              </a:rPr>
              <a:t> </a:t>
            </a:r>
            <a:r>
              <a:rPr lang="en-US" sz="1400" b="1" dirty="0">
                <a:ea typeface="Times New Roman" pitchFamily="18" charset="0"/>
              </a:rPr>
              <a:t>PADA KOORDINAT BOLA</a:t>
            </a:r>
            <a:endParaRPr lang="en-US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marL="0" indent="0" algn="just">
              <a:buNone/>
            </a:pPr>
            <a:endParaRPr lang="en-US" dirty="0"/>
          </a:p>
          <a:p>
            <a:pPr algn="just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91327" y="2602009"/>
            <a:ext cx="4114800" cy="77083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91327" y="3738323"/>
            <a:ext cx="4248150" cy="781586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61347" y="4885391"/>
            <a:ext cx="6353773" cy="9144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0148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PERSAMAAN MAXWELL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971550" lvl="1" indent="-514350">
              <a:buNone/>
            </a:pPr>
            <a:r>
              <a:rPr lang="en-US" sz="2000" b="1" dirty="0" err="1" smtClean="0"/>
              <a:t>Mengapa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Persamaan</a:t>
            </a:r>
            <a:r>
              <a:rPr lang="en-US" sz="2000" b="1" dirty="0" smtClean="0"/>
              <a:t> Maxwell?</a:t>
            </a:r>
          </a:p>
          <a:p>
            <a:pPr marL="971550" lvl="1" indent="-514350">
              <a:buFont typeface="+mj-lt"/>
              <a:buAutoNum type="arabicPeriod"/>
            </a:pPr>
            <a:endParaRPr lang="en-US" sz="20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sz="2000" dirty="0" smtClean="0"/>
              <a:t>Medan </a:t>
            </a:r>
            <a:r>
              <a:rPr lang="en-US" sz="2000" dirty="0" err="1" smtClean="0"/>
              <a:t>elektromagnetika</a:t>
            </a:r>
            <a:r>
              <a:rPr lang="en-US" sz="2000" dirty="0" smtClean="0"/>
              <a:t> </a:t>
            </a:r>
            <a:r>
              <a:rPr lang="en-US" sz="2000" dirty="0" err="1" smtClean="0"/>
              <a:t>dihasilkan</a:t>
            </a:r>
            <a:endParaRPr lang="en-US" sz="20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sz="2000" dirty="0" err="1" smtClean="0"/>
              <a:t>Gelombang</a:t>
            </a:r>
            <a:r>
              <a:rPr lang="en-US" sz="2000" dirty="0" smtClean="0"/>
              <a:t> </a:t>
            </a:r>
            <a:r>
              <a:rPr lang="en-US" sz="2000" dirty="0" err="1" smtClean="0"/>
              <a:t>elektromagnetika</a:t>
            </a:r>
            <a:r>
              <a:rPr lang="en-US" sz="2000" dirty="0" smtClean="0"/>
              <a:t> </a:t>
            </a:r>
            <a:r>
              <a:rPr lang="en-US" sz="2000" dirty="0" err="1" smtClean="0"/>
              <a:t>dihasilkan</a:t>
            </a:r>
            <a:endParaRPr lang="en-US" sz="20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sz="2000" dirty="0" err="1" smtClean="0"/>
              <a:t>Sebuah</a:t>
            </a:r>
            <a:r>
              <a:rPr lang="en-US" sz="2000" dirty="0" smtClean="0"/>
              <a:t> </a:t>
            </a:r>
            <a:r>
              <a:rPr lang="en-US" sz="2000" dirty="0" err="1" smtClean="0"/>
              <a:t>kapasitor</a:t>
            </a:r>
            <a:r>
              <a:rPr lang="en-US" sz="2000" dirty="0" smtClean="0"/>
              <a:t> </a:t>
            </a:r>
            <a:r>
              <a:rPr lang="en-US" sz="2000" dirty="0" err="1" smtClean="0"/>
              <a:t>menyimpan</a:t>
            </a:r>
            <a:r>
              <a:rPr lang="en-US" sz="2000" dirty="0" smtClean="0"/>
              <a:t> </a:t>
            </a:r>
            <a:r>
              <a:rPr lang="en-US" sz="2000" dirty="0" err="1" smtClean="0"/>
              <a:t>energi</a:t>
            </a:r>
            <a:endParaRPr lang="en-US" sz="20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sz="2000" dirty="0" err="1" smtClean="0"/>
              <a:t>Antena</a:t>
            </a:r>
            <a:r>
              <a:rPr lang="en-US" sz="2000" dirty="0" smtClean="0"/>
              <a:t> </a:t>
            </a:r>
            <a:r>
              <a:rPr lang="en-US" sz="2000" dirty="0" err="1" smtClean="0"/>
              <a:t>meradiasikan</a:t>
            </a:r>
            <a:r>
              <a:rPr lang="en-US" sz="2000" dirty="0" smtClean="0"/>
              <a:t> </a:t>
            </a:r>
            <a:r>
              <a:rPr lang="en-US" sz="2000" dirty="0" err="1" smtClean="0"/>
              <a:t>atau</a:t>
            </a:r>
            <a:r>
              <a:rPr lang="en-US" sz="2000" dirty="0" smtClean="0"/>
              <a:t> </a:t>
            </a:r>
            <a:r>
              <a:rPr lang="en-US" sz="2000" dirty="0" err="1" smtClean="0"/>
              <a:t>menerima</a:t>
            </a:r>
            <a:r>
              <a:rPr lang="en-US" sz="2000" dirty="0" smtClean="0"/>
              <a:t> </a:t>
            </a:r>
            <a:r>
              <a:rPr lang="en-US" sz="2000" dirty="0" err="1" smtClean="0"/>
              <a:t>sinyal</a:t>
            </a:r>
            <a:endParaRPr lang="en-US" sz="20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sz="2000" dirty="0" smtClean="0"/>
              <a:t>Medan </a:t>
            </a:r>
            <a:r>
              <a:rPr lang="en-US" sz="2000" dirty="0" err="1" smtClean="0"/>
              <a:t>elektromagnetika</a:t>
            </a:r>
            <a:r>
              <a:rPr lang="en-US" sz="2000" dirty="0" smtClean="0"/>
              <a:t> </a:t>
            </a:r>
            <a:r>
              <a:rPr lang="en-US" sz="2000" dirty="0" err="1" smtClean="0"/>
              <a:t>berpropagasi</a:t>
            </a:r>
            <a:r>
              <a:rPr lang="en-US" sz="2000" dirty="0" smtClean="0"/>
              <a:t> </a:t>
            </a:r>
            <a:r>
              <a:rPr lang="en-US" sz="2000" dirty="0" err="1" smtClean="0"/>
              <a:t>pada</a:t>
            </a:r>
            <a:r>
              <a:rPr lang="en-US" sz="2000" dirty="0" smtClean="0"/>
              <a:t> </a:t>
            </a:r>
            <a:r>
              <a:rPr lang="en-US" sz="2000" dirty="0" err="1" smtClean="0"/>
              <a:t>ruang</a:t>
            </a:r>
            <a:endParaRPr lang="en-US" sz="20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sz="2000" dirty="0" err="1" smtClean="0"/>
              <a:t>Peristiwa</a:t>
            </a:r>
            <a:r>
              <a:rPr lang="en-US" sz="2000" dirty="0" smtClean="0"/>
              <a:t> </a:t>
            </a:r>
            <a:r>
              <a:rPr lang="en-US" sz="2000" dirty="0" err="1" smtClean="0"/>
              <a:t>ketika</a:t>
            </a:r>
            <a:r>
              <a:rPr lang="en-US" sz="2000" dirty="0" smtClean="0"/>
              <a:t> </a:t>
            </a:r>
            <a:r>
              <a:rPr lang="en-US" sz="2000" dirty="0" err="1" smtClean="0"/>
              <a:t>energi</a:t>
            </a:r>
            <a:r>
              <a:rPr lang="en-US" sz="2000" dirty="0" smtClean="0"/>
              <a:t> </a:t>
            </a:r>
            <a:r>
              <a:rPr lang="en-US" sz="2000" dirty="0" err="1" smtClean="0"/>
              <a:t>elektromagnetika</a:t>
            </a:r>
            <a:r>
              <a:rPr lang="en-US" sz="2000" dirty="0" smtClean="0"/>
              <a:t> </a:t>
            </a:r>
            <a:r>
              <a:rPr lang="en-US" sz="2000" dirty="0" err="1" smtClean="0"/>
              <a:t>merambat</a:t>
            </a:r>
            <a:r>
              <a:rPr lang="en-US" sz="2000" dirty="0" smtClean="0"/>
              <a:t> </a:t>
            </a:r>
            <a:r>
              <a:rPr lang="en-US" sz="2000" dirty="0" err="1" smtClean="0"/>
              <a:t>dari</a:t>
            </a:r>
            <a:r>
              <a:rPr lang="en-US" sz="2000" dirty="0" smtClean="0"/>
              <a:t> </a:t>
            </a:r>
            <a:r>
              <a:rPr lang="en-US" sz="2000" dirty="0" err="1" smtClean="0"/>
              <a:t>ujung</a:t>
            </a:r>
            <a:r>
              <a:rPr lang="en-US" sz="2000" dirty="0" smtClean="0"/>
              <a:t> waveguide </a:t>
            </a:r>
            <a:r>
              <a:rPr lang="en-US" sz="2000" dirty="0" err="1" smtClean="0"/>
              <a:t>menuju</a:t>
            </a:r>
            <a:r>
              <a:rPr lang="en-US" sz="2000" dirty="0" smtClean="0"/>
              <a:t> yang </a:t>
            </a:r>
            <a:r>
              <a:rPr lang="en-US" sz="2000" dirty="0" err="1" smtClean="0"/>
              <a:t>lainnya</a:t>
            </a:r>
            <a:endParaRPr lang="id-ID" sz="1900" dirty="0"/>
          </a:p>
        </p:txBody>
      </p:sp>
    </p:spTree>
    <p:extLst>
      <p:ext uri="{BB962C8B-B14F-4D97-AF65-F5344CB8AC3E}">
        <p14:creationId xmlns:p14="http://schemas.microsoft.com/office/powerpoint/2010/main" val="378396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KALKULUS SKALAR DAN VEKTOR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DIVERGENSI PADA SISTEM KOORDINAT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id-ID" dirty="0" smtClean="0"/>
              <a:t> </a:t>
            </a:r>
            <a:r>
              <a:rPr lang="id-ID" sz="1400" b="1" dirty="0"/>
              <a:t>CONTOH</a:t>
            </a:r>
            <a:endParaRPr lang="id-ID" sz="1400" b="1" dirty="0">
              <a:ea typeface="Times New Roman" pitchFamily="18" charset="0"/>
            </a:endParaRPr>
          </a:p>
          <a:p>
            <a:pPr marL="0" indent="0" algn="just">
              <a:buNone/>
            </a:pPr>
            <a:endParaRPr lang="id-ID" sz="1400" b="1" dirty="0" smtClean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marL="0" indent="0" algn="just">
              <a:buNone/>
            </a:pPr>
            <a:endParaRPr lang="en-US" dirty="0"/>
          </a:p>
          <a:p>
            <a:pPr algn="just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graphicFrame>
        <p:nvGraphicFramePr>
          <p:cNvPr id="1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043189"/>
              </p:ext>
            </p:extLst>
          </p:nvPr>
        </p:nvGraphicFramePr>
        <p:xfrm>
          <a:off x="1385705" y="2744164"/>
          <a:ext cx="3995764" cy="3124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5" name="Equation" r:id="rId6" imgW="2908080" imgH="2158920" progId="Equation.3">
                  <p:embed/>
                </p:oleObj>
              </mc:Choice>
              <mc:Fallback>
                <p:oleObj name="Equation" r:id="rId6" imgW="2908080" imgH="2158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5705" y="2744164"/>
                        <a:ext cx="3995764" cy="312493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9525">
                        <a:solidFill>
                          <a:srgbClr val="EA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032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KALKULUS SKALAR DAN VEKTOR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d-ID" dirty="0" smtClean="0"/>
              <a:t>CURL</a:t>
            </a:r>
          </a:p>
          <a:p>
            <a:pPr marL="0" indent="0" algn="just">
              <a:spcBef>
                <a:spcPct val="0"/>
              </a:spcBef>
              <a:buNone/>
            </a:pPr>
            <a:endParaRPr lang="id-ID" dirty="0" smtClean="0"/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id-ID" dirty="0" smtClean="0"/>
              <a:t> </a:t>
            </a:r>
            <a:r>
              <a:rPr lang="en-US" dirty="0" smtClean="0"/>
              <a:t>Curl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</a:t>
            </a:r>
            <a:r>
              <a:rPr lang="en-US" dirty="0" err="1" smtClean="0"/>
              <a:t>seberapa</a:t>
            </a:r>
            <a:r>
              <a:rPr lang="en-US" dirty="0" smtClean="0"/>
              <a:t> </a:t>
            </a:r>
            <a:r>
              <a:rPr lang="en-US" dirty="0" err="1" smtClean="0"/>
              <a:t>besar</a:t>
            </a:r>
            <a:r>
              <a:rPr lang="en-US" dirty="0" smtClean="0"/>
              <a:t> </a:t>
            </a:r>
            <a:r>
              <a:rPr lang="en-US" dirty="0" err="1" smtClean="0"/>
              <a:t>putaran</a:t>
            </a:r>
            <a:r>
              <a:rPr lang="en-US" dirty="0" smtClean="0"/>
              <a:t>/</a:t>
            </a:r>
            <a:r>
              <a:rPr lang="en-US" dirty="0" err="1" smtClean="0"/>
              <a:t>pusaran</a:t>
            </a:r>
            <a:r>
              <a:rPr lang="en-US" dirty="0" smtClean="0"/>
              <a:t>/</a:t>
            </a:r>
            <a:r>
              <a:rPr lang="en-US" dirty="0" err="1" smtClean="0"/>
              <a:t>rotasi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vector field di </a:t>
            </a:r>
            <a:r>
              <a:rPr lang="en-US" dirty="0" err="1" smtClean="0"/>
              <a:t>sekitar</a:t>
            </a:r>
            <a:r>
              <a:rPr lang="en-US" dirty="0" smtClean="0"/>
              <a:t> </a:t>
            </a:r>
            <a:r>
              <a:rPr lang="en-US" dirty="0" err="1" smtClean="0"/>
              <a:t>titik</a:t>
            </a:r>
            <a:r>
              <a:rPr lang="en-US" dirty="0" smtClean="0"/>
              <a:t> </a:t>
            </a:r>
            <a:r>
              <a:rPr lang="en-US" dirty="0" err="1" smtClean="0"/>
              <a:t>tertentu</a:t>
            </a:r>
            <a:r>
              <a:rPr lang="en-US" dirty="0" smtClean="0"/>
              <a:t>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id-ID" dirty="0" smtClean="0"/>
              <a:t> </a:t>
            </a:r>
            <a:r>
              <a:rPr lang="en-US" dirty="0" err="1" smtClean="0"/>
              <a:t>Rotasi</a:t>
            </a:r>
            <a:r>
              <a:rPr lang="en-US" dirty="0" smtClean="0"/>
              <a:t>/</a:t>
            </a:r>
            <a:r>
              <a:rPr lang="en-US" dirty="0" err="1" smtClean="0"/>
              <a:t>pusaran</a:t>
            </a:r>
            <a:r>
              <a:rPr lang="en-US" dirty="0" smtClean="0"/>
              <a:t> </a:t>
            </a:r>
            <a:r>
              <a:rPr lang="en-US" dirty="0" err="1" smtClean="0"/>
              <a:t>terjadi</a:t>
            </a:r>
            <a:r>
              <a:rPr lang="en-US" dirty="0" smtClean="0"/>
              <a:t> </a:t>
            </a: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adanya</a:t>
            </a:r>
            <a:r>
              <a:rPr lang="en-US" dirty="0" smtClean="0"/>
              <a:t> </a:t>
            </a:r>
            <a:r>
              <a:rPr lang="en-US" dirty="0" err="1" smtClean="0"/>
              <a:t>ketidakseragaman</a:t>
            </a:r>
            <a:r>
              <a:rPr lang="en-US" dirty="0" smtClean="0"/>
              <a:t> vector field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id-ID" dirty="0" smtClean="0"/>
              <a:t> </a:t>
            </a:r>
            <a:r>
              <a:rPr lang="en-US" dirty="0" err="1" smtClean="0"/>
              <a:t>Definisi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simbol</a:t>
            </a:r>
            <a:r>
              <a:rPr lang="en-US" dirty="0" smtClean="0"/>
              <a:t> : </a:t>
            </a:r>
            <a:r>
              <a:rPr lang="en-US" dirty="0" err="1" smtClean="0"/>
              <a:t>Misalkan</a:t>
            </a:r>
            <a:r>
              <a:rPr lang="en-US" dirty="0" smtClean="0"/>
              <a:t> vector field yang </a:t>
            </a:r>
            <a:r>
              <a:rPr lang="en-US" dirty="0" err="1" smtClean="0"/>
              <a:t>diamati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vektor</a:t>
            </a:r>
            <a:r>
              <a:rPr lang="en-US" dirty="0" smtClean="0"/>
              <a:t> </a:t>
            </a:r>
            <a:r>
              <a:rPr lang="en-US" b="1" dirty="0" smtClean="0"/>
              <a:t>H 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2446" y="4871804"/>
            <a:ext cx="3429000" cy="85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8382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KALKULUS SKALAR DAN VEKTOR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d-ID" dirty="0" smtClean="0"/>
              <a:t>CURL</a:t>
            </a:r>
          </a:p>
          <a:p>
            <a:pPr marL="0" indent="0" algn="just">
              <a:spcBef>
                <a:spcPct val="0"/>
              </a:spcBef>
              <a:buNone/>
            </a:pPr>
            <a:endParaRPr lang="id-ID" dirty="0" smtClean="0"/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id-ID" dirty="0" smtClean="0"/>
              <a:t> </a:t>
            </a:r>
            <a:r>
              <a:rPr lang="en-US" dirty="0" smtClean="0"/>
              <a:t>Curl </a:t>
            </a:r>
            <a:r>
              <a:rPr lang="en-US" dirty="0" err="1"/>
              <a:t>adalah</a:t>
            </a:r>
            <a:r>
              <a:rPr lang="en-US" dirty="0"/>
              <a:t> integral </a:t>
            </a:r>
            <a:r>
              <a:rPr lang="en-US" dirty="0" err="1"/>
              <a:t>garis</a:t>
            </a:r>
            <a:r>
              <a:rPr lang="en-US" dirty="0"/>
              <a:t> yang </a:t>
            </a:r>
            <a:r>
              <a:rPr lang="en-US" dirty="0" err="1"/>
              <a:t>membatasi</a:t>
            </a:r>
            <a:r>
              <a:rPr lang="en-US" dirty="0"/>
              <a:t> </a:t>
            </a:r>
            <a:r>
              <a:rPr lang="en-US" dirty="0" err="1"/>
              <a:t>luas</a:t>
            </a:r>
            <a:r>
              <a:rPr lang="en-US" dirty="0"/>
              <a:t> yang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kecil</a:t>
            </a:r>
            <a:endParaRPr lang="en-US" b="1" dirty="0"/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id-ID" dirty="0" smtClean="0"/>
              <a:t> </a:t>
            </a:r>
            <a:r>
              <a:rPr lang="en-US" dirty="0" smtClean="0"/>
              <a:t>Curl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mengetahui</a:t>
            </a:r>
            <a:r>
              <a:rPr lang="en-US" dirty="0"/>
              <a:t> vector field </a:t>
            </a:r>
            <a:r>
              <a:rPr lang="en-US" dirty="0" err="1"/>
              <a:t>menembus</a:t>
            </a:r>
            <a:r>
              <a:rPr lang="en-US" dirty="0"/>
              <a:t> </a:t>
            </a:r>
            <a:r>
              <a:rPr lang="en-US" dirty="0" err="1"/>
              <a:t>permukaan</a:t>
            </a:r>
            <a:r>
              <a:rPr lang="en-US" dirty="0"/>
              <a:t> </a:t>
            </a:r>
            <a:r>
              <a:rPr lang="en-US" dirty="0" err="1"/>
              <a:t>diferensial</a:t>
            </a:r>
            <a:r>
              <a:rPr lang="en-US" dirty="0"/>
              <a:t> yang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, yang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pusaran</a:t>
            </a:r>
            <a:r>
              <a:rPr lang="en-US" dirty="0"/>
              <a:t> </a:t>
            </a:r>
            <a:r>
              <a:rPr lang="en-US" dirty="0" err="1"/>
              <a:t>medan</a:t>
            </a:r>
            <a:r>
              <a:rPr lang="en-US" dirty="0"/>
              <a:t> </a:t>
            </a:r>
            <a:r>
              <a:rPr lang="en-US" dirty="0" smtClean="0"/>
              <a:t>lain</a:t>
            </a:r>
            <a:r>
              <a:rPr lang="id-ID" dirty="0" smtClean="0"/>
              <a:t>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id-ID" dirty="0"/>
              <a:t> </a:t>
            </a:r>
            <a:r>
              <a:rPr lang="id-ID" dirty="0" smtClean="0"/>
              <a:t>Ilustrasi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endParaRPr lang="en-US" dirty="0"/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b="1" dirty="0" smtClean="0"/>
          </a:p>
          <a:p>
            <a:pPr algn="just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37020" y="4378858"/>
            <a:ext cx="1981200" cy="187204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4801474" y="4519721"/>
            <a:ext cx="61709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Rapat</a:t>
            </a:r>
            <a:r>
              <a:rPr lang="en-US" sz="2000" dirty="0"/>
              <a:t> </a:t>
            </a:r>
            <a:r>
              <a:rPr lang="en-US" sz="2000" dirty="0" err="1"/>
              <a:t>arus</a:t>
            </a:r>
            <a:r>
              <a:rPr lang="en-US" sz="2000" dirty="0"/>
              <a:t> </a:t>
            </a:r>
            <a:r>
              <a:rPr lang="en-US" sz="2000" b="1" dirty="0"/>
              <a:t>J</a:t>
            </a:r>
            <a:r>
              <a:rPr lang="en-US" sz="2000" dirty="0"/>
              <a:t> yang </a:t>
            </a:r>
            <a:r>
              <a:rPr lang="en-US" sz="2000" dirty="0" err="1"/>
              <a:t>menembus</a:t>
            </a:r>
            <a:r>
              <a:rPr lang="en-US" sz="2000" dirty="0"/>
              <a:t> </a:t>
            </a:r>
            <a:r>
              <a:rPr lang="en-US" sz="2000" dirty="0" err="1"/>
              <a:t>permukaan</a:t>
            </a:r>
            <a:r>
              <a:rPr lang="en-US" sz="2000" dirty="0"/>
              <a:t> </a:t>
            </a:r>
            <a:r>
              <a:rPr lang="en-US" sz="2000" dirty="0" err="1"/>
              <a:t>dS</a:t>
            </a:r>
            <a:r>
              <a:rPr lang="en-US" sz="2000" dirty="0"/>
              <a:t> </a:t>
            </a:r>
            <a:r>
              <a:rPr lang="en-US" sz="2000" dirty="0" err="1"/>
              <a:t>menimbulkan</a:t>
            </a:r>
            <a:r>
              <a:rPr lang="en-US" sz="2000" dirty="0"/>
              <a:t> </a:t>
            </a:r>
            <a:r>
              <a:rPr lang="en-US" sz="2000" dirty="0" err="1"/>
              <a:t>suatu</a:t>
            </a:r>
            <a:r>
              <a:rPr lang="en-US" sz="2000" dirty="0"/>
              <a:t> </a:t>
            </a:r>
            <a:r>
              <a:rPr lang="en-US" sz="2000" dirty="0" err="1"/>
              <a:t>pusaran</a:t>
            </a:r>
            <a:r>
              <a:rPr lang="en-US" sz="2000" dirty="0"/>
              <a:t>/</a:t>
            </a:r>
            <a:r>
              <a:rPr lang="en-US" sz="2000" dirty="0" err="1"/>
              <a:t>rotasi</a:t>
            </a:r>
            <a:r>
              <a:rPr lang="en-US" sz="2000" dirty="0"/>
              <a:t> </a:t>
            </a:r>
            <a:r>
              <a:rPr lang="en-US" sz="2000" dirty="0" err="1"/>
              <a:t>medan</a:t>
            </a:r>
            <a:r>
              <a:rPr lang="en-US" sz="2000" dirty="0"/>
              <a:t> </a:t>
            </a:r>
            <a:r>
              <a:rPr lang="en-US" sz="2000" dirty="0" err="1"/>
              <a:t>magnetik</a:t>
            </a:r>
            <a:r>
              <a:rPr lang="en-US" sz="2000" dirty="0"/>
              <a:t> </a:t>
            </a:r>
            <a:r>
              <a:rPr lang="en-US" sz="2000" b="1" dirty="0"/>
              <a:t>H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61404" y="5425289"/>
            <a:ext cx="1162291" cy="42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763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KALKULUS SKALAR DAN VEKTOR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d-ID" dirty="0" smtClean="0"/>
              <a:t>CURL PADA SISTEM KOORDINAT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id-ID" dirty="0" smtClean="0"/>
              <a:t> </a:t>
            </a:r>
            <a:r>
              <a:rPr lang="id-ID" sz="1400" b="1" dirty="0" smtClean="0"/>
              <a:t>CURL</a:t>
            </a:r>
            <a:r>
              <a:rPr lang="en-US" sz="1400" b="1" dirty="0" smtClean="0">
                <a:ea typeface="Times New Roman" pitchFamily="18" charset="0"/>
              </a:rPr>
              <a:t> </a:t>
            </a:r>
            <a:r>
              <a:rPr lang="en-US" sz="1400" b="1" dirty="0">
                <a:ea typeface="Times New Roman" pitchFamily="18" charset="0"/>
              </a:rPr>
              <a:t>PADA KOORDINAT </a:t>
            </a:r>
            <a:r>
              <a:rPr lang="en-US" sz="1400" b="1" dirty="0" smtClean="0">
                <a:ea typeface="Times New Roman" pitchFamily="18" charset="0"/>
              </a:rPr>
              <a:t>KARTESIAN</a:t>
            </a:r>
            <a:endParaRPr lang="id-ID" sz="1400" b="1" dirty="0" smtClean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marL="0" indent="0" algn="just">
              <a:buNone/>
            </a:pPr>
            <a:endParaRPr lang="id-ID" sz="1400" b="1" dirty="0" smtClean="0"/>
          </a:p>
          <a:p>
            <a:pPr marL="0" indent="0" algn="just">
              <a:buNone/>
            </a:pPr>
            <a:endParaRPr lang="id-ID" sz="1400" b="1" dirty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>
              <a:ea typeface="Times New Roman" pitchFamily="18" charset="0"/>
            </a:endParaRPr>
          </a:p>
          <a:p>
            <a:pPr marL="0" indent="0" algn="just">
              <a:buNone/>
            </a:pPr>
            <a:endParaRPr lang="id-ID" sz="1400" b="1" dirty="0" smtClean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marL="0" indent="0" algn="just">
              <a:buNone/>
            </a:pPr>
            <a:endParaRPr lang="en-US" dirty="0"/>
          </a:p>
          <a:p>
            <a:pPr algn="just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0881" y="2815975"/>
            <a:ext cx="3066388" cy="2205729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8254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KALKULUS SKALAR DAN VEKTOR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d-ID" dirty="0" smtClean="0"/>
              <a:t>CURL PADA SISTEM KOORDINAT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id-ID" dirty="0" smtClean="0"/>
              <a:t> </a:t>
            </a:r>
            <a:r>
              <a:rPr lang="id-ID" sz="1400" b="1" dirty="0" smtClean="0"/>
              <a:t>CURL</a:t>
            </a:r>
            <a:r>
              <a:rPr lang="en-US" sz="1400" b="1" dirty="0" smtClean="0">
                <a:ea typeface="Times New Roman" pitchFamily="18" charset="0"/>
              </a:rPr>
              <a:t> </a:t>
            </a:r>
            <a:r>
              <a:rPr lang="en-US" sz="1400" b="1" dirty="0">
                <a:ea typeface="Times New Roman" pitchFamily="18" charset="0"/>
              </a:rPr>
              <a:t>PADA KOORDINAT </a:t>
            </a:r>
            <a:r>
              <a:rPr lang="id-ID" sz="1400" b="1" dirty="0" smtClean="0">
                <a:ea typeface="Times New Roman" pitchFamily="18" charset="0"/>
              </a:rPr>
              <a:t>TABUNG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marL="0" indent="0" algn="just">
              <a:buNone/>
            </a:pPr>
            <a:endParaRPr lang="id-ID" sz="1400" b="1" dirty="0" smtClean="0"/>
          </a:p>
          <a:p>
            <a:pPr marL="0" indent="0" algn="just">
              <a:buNone/>
            </a:pPr>
            <a:endParaRPr lang="id-ID" sz="1400" b="1" dirty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>
              <a:ea typeface="Times New Roman" pitchFamily="18" charset="0"/>
            </a:endParaRPr>
          </a:p>
          <a:p>
            <a:pPr marL="0" indent="0" algn="just">
              <a:buNone/>
            </a:pPr>
            <a:endParaRPr lang="id-ID" sz="1400" b="1" dirty="0" smtClean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marL="0" indent="0" algn="just">
              <a:buNone/>
            </a:pPr>
            <a:endParaRPr lang="en-US" dirty="0"/>
          </a:p>
          <a:p>
            <a:pPr algn="just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92907" y="2698232"/>
            <a:ext cx="3357796" cy="227850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900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KALKULUS SKALAR DAN VEKTOR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d-ID" dirty="0" smtClean="0"/>
              <a:t>CURL PADA SISTEM KOORDINAT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id-ID" dirty="0" smtClean="0"/>
              <a:t> </a:t>
            </a:r>
            <a:r>
              <a:rPr lang="id-ID" sz="1400" b="1" dirty="0" smtClean="0"/>
              <a:t>CURL</a:t>
            </a:r>
            <a:r>
              <a:rPr lang="en-US" sz="1400" b="1" dirty="0" smtClean="0">
                <a:ea typeface="Times New Roman" pitchFamily="18" charset="0"/>
              </a:rPr>
              <a:t> </a:t>
            </a:r>
            <a:r>
              <a:rPr lang="en-US" sz="1400" b="1" dirty="0">
                <a:ea typeface="Times New Roman" pitchFamily="18" charset="0"/>
              </a:rPr>
              <a:t>PADA KOORDINAT </a:t>
            </a:r>
            <a:r>
              <a:rPr lang="id-ID" sz="1400" b="1" dirty="0" smtClean="0">
                <a:ea typeface="Times New Roman" pitchFamily="18" charset="0"/>
              </a:rPr>
              <a:t>BOLA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marL="0" indent="0" algn="just">
              <a:buNone/>
            </a:pPr>
            <a:endParaRPr lang="id-ID" sz="1400" b="1" dirty="0" smtClean="0"/>
          </a:p>
          <a:p>
            <a:pPr marL="0" indent="0" algn="just">
              <a:buNone/>
            </a:pPr>
            <a:endParaRPr lang="id-ID" sz="1400" b="1" dirty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>
              <a:ea typeface="Times New Roman" pitchFamily="18" charset="0"/>
            </a:endParaRPr>
          </a:p>
          <a:p>
            <a:pPr marL="0" indent="0" algn="just">
              <a:buNone/>
            </a:pPr>
            <a:endParaRPr lang="id-ID" sz="1400" b="1" dirty="0" smtClean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marL="0" indent="0" algn="just">
              <a:buNone/>
            </a:pPr>
            <a:endParaRPr lang="en-US" dirty="0"/>
          </a:p>
          <a:p>
            <a:pPr algn="just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26555" y="2784942"/>
            <a:ext cx="5129213" cy="243163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7515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KALKULUS SKALAR DAN VEKTOR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CURL PADA SISTEM KOORDINAT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id-ID" dirty="0" smtClean="0"/>
              <a:t> </a:t>
            </a:r>
            <a:r>
              <a:rPr lang="id-ID" sz="1400" b="1" dirty="0"/>
              <a:t>CONTOH</a:t>
            </a:r>
            <a:endParaRPr lang="id-ID" sz="1400" b="1" dirty="0">
              <a:ea typeface="Times New Roman" pitchFamily="18" charset="0"/>
            </a:endParaRPr>
          </a:p>
          <a:p>
            <a:pPr marL="0" indent="0" algn="just">
              <a:buNone/>
            </a:pPr>
            <a:endParaRPr lang="id-ID" sz="1400" b="1" dirty="0" smtClean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marL="0" indent="0" algn="just">
              <a:buNone/>
            </a:pPr>
            <a:endParaRPr lang="en-US" dirty="0"/>
          </a:p>
          <a:p>
            <a:pPr algn="just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graphicFrame>
        <p:nvGraphicFramePr>
          <p:cNvPr id="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980675"/>
              </p:ext>
            </p:extLst>
          </p:nvPr>
        </p:nvGraphicFramePr>
        <p:xfrm>
          <a:off x="1380761" y="2688339"/>
          <a:ext cx="5173663" cy="3622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9" name="Equation" r:id="rId6" imgW="4063680" imgH="3009600" progId="Equation.3">
                  <p:embed/>
                </p:oleObj>
              </mc:Choice>
              <mc:Fallback>
                <p:oleObj name="Equation" r:id="rId6" imgW="4063680" imgH="300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0761" y="2688339"/>
                        <a:ext cx="5173663" cy="3622519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9525">
                        <a:solidFill>
                          <a:srgbClr val="EA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574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KALKULUS SKALAR DAN VEKTOR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IDENTITAS VEKTOR</a:t>
            </a:r>
          </a:p>
          <a:p>
            <a:pPr marL="0" indent="0" algn="just">
              <a:buNone/>
            </a:pPr>
            <a:endParaRPr lang="id-ID" sz="1400" b="1" dirty="0">
              <a:ea typeface="Times New Roman" pitchFamily="18" charset="0"/>
            </a:endParaRPr>
          </a:p>
          <a:p>
            <a:pPr marL="0" indent="0" algn="just">
              <a:buNone/>
            </a:pPr>
            <a:endParaRPr lang="id-ID" sz="1400" b="1" dirty="0" smtClean="0">
              <a:ea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 smtClean="0"/>
          </a:p>
          <a:p>
            <a:pPr algn="just">
              <a:buFont typeface="Wingdings" panose="05000000000000000000" pitchFamily="2" charset="2"/>
              <a:buChar char="v"/>
            </a:pPr>
            <a:endParaRPr lang="id-ID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marL="0" indent="0" algn="just">
              <a:buNone/>
            </a:pPr>
            <a:endParaRPr lang="en-US" dirty="0"/>
          </a:p>
          <a:p>
            <a:pPr algn="just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413649"/>
              </p:ext>
            </p:extLst>
          </p:nvPr>
        </p:nvGraphicFramePr>
        <p:xfrm>
          <a:off x="979340" y="2506634"/>
          <a:ext cx="8128000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d-ID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d-ID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d-ID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297921"/>
              </p:ext>
            </p:extLst>
          </p:nvPr>
        </p:nvGraphicFramePr>
        <p:xfrm>
          <a:off x="1336414" y="2917019"/>
          <a:ext cx="30734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75" name="Equation" r:id="rId6" imgW="3073320" imgH="241200" progId="Equation.3">
                  <p:embed/>
                </p:oleObj>
              </mc:Choice>
              <mc:Fallback>
                <p:oleObj name="Equation" r:id="rId6" imgW="307332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36414" y="2917019"/>
                        <a:ext cx="30734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881861"/>
              </p:ext>
            </p:extLst>
          </p:nvPr>
        </p:nvGraphicFramePr>
        <p:xfrm>
          <a:off x="1336414" y="3291774"/>
          <a:ext cx="27686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76" name="Equation" r:id="rId8" imgW="2768400" imgH="241200" progId="Equation.3">
                  <p:embed/>
                </p:oleObj>
              </mc:Choice>
              <mc:Fallback>
                <p:oleObj name="Equation" r:id="rId8" imgW="276840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36414" y="3291774"/>
                        <a:ext cx="27686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728063"/>
              </p:ext>
            </p:extLst>
          </p:nvPr>
        </p:nvGraphicFramePr>
        <p:xfrm>
          <a:off x="1336414" y="3651105"/>
          <a:ext cx="18415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77" name="Equation" r:id="rId10" imgW="1841400" imgH="241200" progId="Equation.3">
                  <p:embed/>
                </p:oleObj>
              </mc:Choice>
              <mc:Fallback>
                <p:oleObj name="Equation" r:id="rId10" imgW="184140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36414" y="3651105"/>
                        <a:ext cx="18415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9960241"/>
              </p:ext>
            </p:extLst>
          </p:nvPr>
        </p:nvGraphicFramePr>
        <p:xfrm>
          <a:off x="1342764" y="4040059"/>
          <a:ext cx="18288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78" name="Equation" r:id="rId12" imgW="1828800" imgH="241200" progId="Equation.3">
                  <p:embed/>
                </p:oleObj>
              </mc:Choice>
              <mc:Fallback>
                <p:oleObj name="Equation" r:id="rId12" imgW="182880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42764" y="4040059"/>
                        <a:ext cx="18288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6892885"/>
              </p:ext>
            </p:extLst>
          </p:nvPr>
        </p:nvGraphicFramePr>
        <p:xfrm>
          <a:off x="1342764" y="4429013"/>
          <a:ext cx="15621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79" name="Equation" r:id="rId14" imgW="1562040" imgH="241200" progId="Equation.3">
                  <p:embed/>
                </p:oleObj>
              </mc:Choice>
              <mc:Fallback>
                <p:oleObj name="Equation" r:id="rId14" imgW="156204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342764" y="4429013"/>
                        <a:ext cx="15621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025854"/>
              </p:ext>
            </p:extLst>
          </p:nvPr>
        </p:nvGraphicFramePr>
        <p:xfrm>
          <a:off x="1336414" y="4804063"/>
          <a:ext cx="17018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80" name="Equation" r:id="rId16" imgW="1701720" imgH="241200" progId="Equation.3">
                  <p:embed/>
                </p:oleObj>
              </mc:Choice>
              <mc:Fallback>
                <p:oleObj name="Equation" r:id="rId16" imgW="170172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336414" y="4804063"/>
                        <a:ext cx="17018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369172"/>
              </p:ext>
            </p:extLst>
          </p:nvPr>
        </p:nvGraphicFramePr>
        <p:xfrm>
          <a:off x="1336414" y="5170958"/>
          <a:ext cx="14224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81" name="Equation" r:id="rId18" imgW="1422360" imgH="241200" progId="Equation.3">
                  <p:embed/>
                </p:oleObj>
              </mc:Choice>
              <mc:Fallback>
                <p:oleObj name="Equation" r:id="rId18" imgW="142236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336414" y="5170958"/>
                        <a:ext cx="14224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1784885"/>
              </p:ext>
            </p:extLst>
          </p:nvPr>
        </p:nvGraphicFramePr>
        <p:xfrm>
          <a:off x="1336414" y="5537853"/>
          <a:ext cx="15494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82" name="Equation" r:id="rId20" imgW="1549080" imgH="241200" progId="Equation.3">
                  <p:embed/>
                </p:oleObj>
              </mc:Choice>
              <mc:Fallback>
                <p:oleObj name="Equation" r:id="rId20" imgW="154908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336414" y="5537853"/>
                        <a:ext cx="15494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8781437"/>
              </p:ext>
            </p:extLst>
          </p:nvPr>
        </p:nvGraphicFramePr>
        <p:xfrm>
          <a:off x="5358130" y="2917019"/>
          <a:ext cx="15367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83" name="Equation" r:id="rId22" imgW="1536480" imgH="241200" progId="Equation.3">
                  <p:embed/>
                </p:oleObj>
              </mc:Choice>
              <mc:Fallback>
                <p:oleObj name="Equation" r:id="rId22" imgW="153648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358130" y="2917019"/>
                        <a:ext cx="15367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509972"/>
              </p:ext>
            </p:extLst>
          </p:nvPr>
        </p:nvGraphicFramePr>
        <p:xfrm>
          <a:off x="5358130" y="3291774"/>
          <a:ext cx="13589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84" name="Equation" r:id="rId24" imgW="1358640" imgH="241200" progId="Equation.3">
                  <p:embed/>
                </p:oleObj>
              </mc:Choice>
              <mc:Fallback>
                <p:oleObj name="Equation" r:id="rId24" imgW="135864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358130" y="3291774"/>
                        <a:ext cx="13589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232708"/>
              </p:ext>
            </p:extLst>
          </p:nvPr>
        </p:nvGraphicFramePr>
        <p:xfrm>
          <a:off x="5358130" y="4018301"/>
          <a:ext cx="14605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85" name="Equation" r:id="rId26" imgW="1460160" imgH="241200" progId="Equation.3">
                  <p:embed/>
                </p:oleObj>
              </mc:Choice>
              <mc:Fallback>
                <p:oleObj name="Equation" r:id="rId26" imgW="146016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358130" y="4018301"/>
                        <a:ext cx="14605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506575"/>
              </p:ext>
            </p:extLst>
          </p:nvPr>
        </p:nvGraphicFramePr>
        <p:xfrm>
          <a:off x="5358130" y="4393056"/>
          <a:ext cx="14605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86" name="Equation" r:id="rId28" imgW="1460160" imgH="241200" progId="Equation.3">
                  <p:embed/>
                </p:oleObj>
              </mc:Choice>
              <mc:Fallback>
                <p:oleObj name="Equation" r:id="rId28" imgW="146016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5358130" y="4393056"/>
                        <a:ext cx="14605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004034"/>
              </p:ext>
            </p:extLst>
          </p:nvPr>
        </p:nvGraphicFramePr>
        <p:xfrm>
          <a:off x="5351780" y="3678603"/>
          <a:ext cx="6858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87" name="Equation" r:id="rId30" imgW="685800" imgH="215640" progId="Equation.3">
                  <p:embed/>
                </p:oleObj>
              </mc:Choice>
              <mc:Fallback>
                <p:oleObj name="Equation" r:id="rId30" imgW="68580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351780" y="3678603"/>
                        <a:ext cx="6858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588057"/>
              </p:ext>
            </p:extLst>
          </p:nvPr>
        </p:nvGraphicFramePr>
        <p:xfrm>
          <a:off x="5339964" y="4816763"/>
          <a:ext cx="8001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88" name="Equation" r:id="rId32" imgW="799920" imgH="215640" progId="Equation.3">
                  <p:embed/>
                </p:oleObj>
              </mc:Choice>
              <mc:Fallback>
                <p:oleObj name="Equation" r:id="rId32" imgW="7999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5339964" y="4816763"/>
                        <a:ext cx="8001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93356"/>
              </p:ext>
            </p:extLst>
          </p:nvPr>
        </p:nvGraphicFramePr>
        <p:xfrm>
          <a:off x="5351780" y="5150043"/>
          <a:ext cx="6477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89" name="Equation" r:id="rId34" imgW="647640" imgH="215640" progId="Equation.3">
                  <p:embed/>
                </p:oleObj>
              </mc:Choice>
              <mc:Fallback>
                <p:oleObj name="Equation" r:id="rId34" imgW="64764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5351780" y="5150043"/>
                        <a:ext cx="6477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404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TEOREMA DIVERGENSI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266351"/>
              </p:ext>
            </p:extLst>
          </p:nvPr>
        </p:nvGraphicFramePr>
        <p:xfrm>
          <a:off x="1153776" y="2093673"/>
          <a:ext cx="3903934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7" name="Equation" r:id="rId6" imgW="1625400" imgH="291960" progId="Equation.3">
                  <p:embed/>
                </p:oleObj>
              </mc:Choice>
              <mc:Fallback>
                <p:oleObj name="Equation" r:id="rId6" imgW="162540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3776" y="2093673"/>
                        <a:ext cx="3903934" cy="609600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9525">
                        <a:solidFill>
                          <a:srgbClr val="92D05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010400" y="1957460"/>
            <a:ext cx="3276600" cy="39703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2000" dirty="0" err="1"/>
              <a:t>Teorema</a:t>
            </a:r>
            <a:r>
              <a:rPr lang="en-US" sz="2000" dirty="0"/>
              <a:t> </a:t>
            </a:r>
            <a:r>
              <a:rPr lang="en-US" sz="2000" dirty="0" err="1"/>
              <a:t>divergensi</a:t>
            </a:r>
            <a:r>
              <a:rPr lang="en-US" sz="2000" dirty="0"/>
              <a:t> </a:t>
            </a:r>
            <a:r>
              <a:rPr lang="en-US" sz="2000" dirty="0" err="1"/>
              <a:t>menyatakan</a:t>
            </a:r>
            <a:r>
              <a:rPr lang="en-US" sz="2000" dirty="0"/>
              <a:t> </a:t>
            </a:r>
            <a:r>
              <a:rPr lang="en-US" sz="2000" dirty="0" err="1"/>
              <a:t>bahwa</a:t>
            </a:r>
            <a:r>
              <a:rPr lang="en-US" sz="2000" dirty="0"/>
              <a:t> </a:t>
            </a:r>
            <a:r>
              <a:rPr lang="en-US" sz="2000" dirty="0" err="1"/>
              <a:t>jumlah</a:t>
            </a:r>
            <a:r>
              <a:rPr lang="en-US" sz="2000" dirty="0"/>
              <a:t> flux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suatu</a:t>
            </a:r>
            <a:r>
              <a:rPr lang="en-US" sz="2000" dirty="0"/>
              <a:t> vector field yang </a:t>
            </a:r>
            <a:r>
              <a:rPr lang="en-US" sz="2000" dirty="0" err="1"/>
              <a:t>menembus</a:t>
            </a:r>
            <a:r>
              <a:rPr lang="en-US" sz="2000" dirty="0"/>
              <a:t> </a:t>
            </a:r>
            <a:r>
              <a:rPr lang="en-US" sz="2000" dirty="0" err="1"/>
              <a:t>suatu</a:t>
            </a:r>
            <a:r>
              <a:rPr lang="en-US" sz="2000" dirty="0"/>
              <a:t> </a:t>
            </a:r>
            <a:r>
              <a:rPr lang="en-US" sz="2000" dirty="0" err="1"/>
              <a:t>permukaan</a:t>
            </a:r>
            <a:r>
              <a:rPr lang="en-US" sz="2000" dirty="0"/>
              <a:t> </a:t>
            </a:r>
            <a:r>
              <a:rPr lang="en-US" sz="2000" dirty="0" err="1"/>
              <a:t>tertutup</a:t>
            </a:r>
            <a:r>
              <a:rPr lang="en-US" sz="2000" dirty="0"/>
              <a:t>/close surface </a:t>
            </a:r>
            <a:r>
              <a:rPr lang="en-US" sz="2000" dirty="0" err="1"/>
              <a:t>sama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jumlah</a:t>
            </a:r>
            <a:r>
              <a:rPr lang="en-US" sz="2000" dirty="0"/>
              <a:t> total / integral volume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suatu</a:t>
            </a:r>
            <a:r>
              <a:rPr lang="en-US" sz="2000" dirty="0"/>
              <a:t> </a:t>
            </a:r>
            <a:r>
              <a:rPr lang="en-US" sz="2000" dirty="0" err="1"/>
              <a:t>divergensi</a:t>
            </a:r>
            <a:r>
              <a:rPr lang="en-US" sz="2000" dirty="0"/>
              <a:t> vector field </a:t>
            </a:r>
            <a:r>
              <a:rPr lang="en-US" sz="2000" dirty="0" err="1"/>
              <a:t>tersebut</a:t>
            </a:r>
            <a:r>
              <a:rPr lang="en-US" sz="2000" dirty="0"/>
              <a:t>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/>
              <a:t>seluruh</a:t>
            </a:r>
            <a:r>
              <a:rPr lang="en-US" sz="2000" dirty="0"/>
              <a:t> area(volume) yang </a:t>
            </a:r>
            <a:r>
              <a:rPr lang="en-US" sz="2000" dirty="0" err="1"/>
              <a:t>terlingkupi</a:t>
            </a:r>
            <a:r>
              <a:rPr lang="en-US" sz="2000" dirty="0"/>
              <a:t> close surface </a:t>
            </a:r>
            <a:r>
              <a:rPr lang="en-US" sz="2000" dirty="0" err="1"/>
              <a:t>tersebut</a:t>
            </a:r>
            <a:endParaRPr lang="en-US" sz="2000" dirty="0"/>
          </a:p>
          <a:p>
            <a:r>
              <a:rPr lang="en-US" sz="1600" dirty="0"/>
              <a:t> </a:t>
            </a:r>
          </a:p>
          <a:p>
            <a:endParaRPr lang="en-US" sz="1600" b="1" dirty="0">
              <a:latin typeface="Comic Sans MS" pitchFamily="66" charset="0"/>
            </a:endParaRPr>
          </a:p>
        </p:txBody>
      </p:sp>
      <p:pic>
        <p:nvPicPr>
          <p:cNvPr id="11" name="Picture 10" descr="D:\KULIAH\MATERI KULIAH\D3\ELECTROMAGNETIK TERAPAN\Pictures\600px-Vector_Field_on_a_Spher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04821" y="2618573"/>
            <a:ext cx="3605579" cy="36055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635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TEOREMA DIVERGENSI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348273" y="2008808"/>
            <a:ext cx="2514600" cy="3470223"/>
            <a:chOff x="1224196" y="2507245"/>
            <a:chExt cx="2514600" cy="3470223"/>
          </a:xfrm>
        </p:grpSpPr>
        <p:pic>
          <p:nvPicPr>
            <p:cNvPr id="10" name="Picture 11" descr="D:\KULIAH\MATERI KULIAH\D3\ELECTROMAGNETIK TERAPAN\Pictures\546px-SurfacesWithAndWithoutBoundary.svg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24196" y="2507245"/>
              <a:ext cx="2461410" cy="270033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92D05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11" name="Down Arrow 10"/>
            <p:cNvSpPr/>
            <p:nvPr/>
          </p:nvSpPr>
          <p:spPr>
            <a:xfrm>
              <a:off x="1757596" y="5243268"/>
              <a:ext cx="152400" cy="381000"/>
            </a:xfrm>
            <a:prstGeom prst="downArrow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2900596" y="5243268"/>
              <a:ext cx="152400" cy="381000"/>
            </a:xfrm>
            <a:prstGeom prst="downArrow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519596" y="5700469"/>
              <a:ext cx="1219200" cy="276999"/>
            </a:xfrm>
            <a:prstGeom prst="rect">
              <a:avLst/>
            </a:prstGeom>
            <a:solidFill>
              <a:srgbClr val="FFFF00">
                <a:alpha val="65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latin typeface="Arial" pitchFamily="34" charset="0"/>
                  <a:ea typeface="Times New Roman" pitchFamily="18" charset="0"/>
                </a:rPr>
                <a:t>Open Surface</a:t>
              </a:r>
              <a:endParaRPr lang="en-US" sz="900" b="1" dirty="0">
                <a:latin typeface="Arial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224196" y="5700469"/>
              <a:ext cx="1219200" cy="276999"/>
            </a:xfrm>
            <a:prstGeom prst="rect">
              <a:avLst/>
            </a:prstGeom>
            <a:solidFill>
              <a:srgbClr val="FFFF00">
                <a:alpha val="65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latin typeface="Arial" pitchFamily="34" charset="0"/>
                  <a:ea typeface="Times New Roman" pitchFamily="18" charset="0"/>
                </a:rPr>
                <a:t>Close Surface</a:t>
              </a:r>
              <a:endParaRPr lang="en-US" sz="900" b="1" dirty="0">
                <a:latin typeface="Arial" pitchFamily="34" charset="0"/>
              </a:endParaRPr>
            </a:p>
          </p:txBody>
        </p:sp>
      </p:grp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86408" y="1922027"/>
            <a:ext cx="3531208" cy="26253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7" name="Rectangle 16"/>
          <p:cNvSpPr/>
          <p:nvPr/>
        </p:nvSpPr>
        <p:spPr>
          <a:xfrm>
            <a:off x="1112271" y="485430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b="1" dirty="0"/>
              <a:t>FLUX: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netto</a:t>
            </a:r>
            <a:r>
              <a:rPr lang="en-US" sz="2000" dirty="0"/>
              <a:t> </a:t>
            </a:r>
            <a:r>
              <a:rPr lang="en-US" sz="2000" dirty="0" err="1"/>
              <a:t>aliran</a:t>
            </a:r>
            <a:r>
              <a:rPr lang="en-US" sz="2000" dirty="0"/>
              <a:t> yang </a:t>
            </a:r>
            <a:r>
              <a:rPr lang="en-US" sz="2000" dirty="0" err="1"/>
              <a:t>menembus</a:t>
            </a:r>
            <a:r>
              <a:rPr lang="en-US" sz="2000" dirty="0"/>
              <a:t> </a:t>
            </a:r>
            <a:r>
              <a:rPr lang="en-US" sz="2000" dirty="0" err="1"/>
              <a:t>permukaan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arah</a:t>
            </a:r>
            <a:r>
              <a:rPr lang="en-US" sz="2000" dirty="0"/>
              <a:t> normal </a:t>
            </a:r>
            <a:r>
              <a:rPr lang="en-US" sz="2000" dirty="0" err="1"/>
              <a:t>terhadap</a:t>
            </a:r>
            <a:r>
              <a:rPr lang="en-US" sz="2000" dirty="0"/>
              <a:t> </a:t>
            </a:r>
            <a:r>
              <a:rPr lang="en-US" sz="2000" dirty="0" err="1"/>
              <a:t>permukaan</a:t>
            </a:r>
            <a:endParaRPr lang="en-US" sz="2000" dirty="0"/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03785" y="2514307"/>
            <a:ext cx="2258319" cy="16893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668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SKALAR DAN VEKTOR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600036"/>
          </a:xfrm>
        </p:spPr>
        <p:txBody>
          <a:bodyPr>
            <a:normAutofit/>
          </a:bodyPr>
          <a:lstStyle/>
          <a:p>
            <a:pPr marL="914400" lvl="1" indent="-914400">
              <a:buNone/>
            </a:pPr>
            <a:r>
              <a:rPr lang="en-US" sz="2800" b="1" dirty="0" err="1" smtClean="0">
                <a:solidFill>
                  <a:schemeClr val="tx1"/>
                </a:solidFill>
              </a:rPr>
              <a:t>Skalar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smtClean="0">
                <a:solidFill>
                  <a:schemeClr val="tx1"/>
                </a:solidFill>
                <a:latin typeface="Arial"/>
                <a:cs typeface="Arial"/>
              </a:rPr>
              <a:t>→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Besaran</a:t>
            </a:r>
            <a:r>
              <a:rPr lang="en-US" sz="1900" dirty="0" smtClean="0">
                <a:solidFill>
                  <a:schemeClr val="tx1"/>
                </a:solidFill>
              </a:rPr>
              <a:t> yang </a:t>
            </a:r>
            <a:r>
              <a:rPr lang="en-US" sz="1900" dirty="0" err="1" smtClean="0">
                <a:solidFill>
                  <a:schemeClr val="tx1"/>
                </a:solidFill>
              </a:rPr>
              <a:t>hanya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memiliki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nilai</a:t>
            </a:r>
            <a:endParaRPr lang="en-US" sz="1900" dirty="0" smtClean="0">
              <a:solidFill>
                <a:schemeClr val="tx1"/>
              </a:solidFill>
            </a:endParaRPr>
          </a:p>
          <a:p>
            <a:pPr marL="914400" lvl="1" indent="-914400">
              <a:buNone/>
            </a:pPr>
            <a:r>
              <a:rPr lang="en-US" sz="1900" dirty="0" err="1" smtClean="0">
                <a:solidFill>
                  <a:schemeClr val="tx1"/>
                </a:solidFill>
              </a:rPr>
              <a:t>Contoh</a:t>
            </a:r>
            <a:r>
              <a:rPr lang="en-US" sz="1900" dirty="0" smtClean="0">
                <a:solidFill>
                  <a:schemeClr val="tx1"/>
                </a:solidFill>
              </a:rPr>
              <a:t> : </a:t>
            </a:r>
            <a:r>
              <a:rPr lang="en-US" sz="1900" dirty="0" err="1" smtClean="0">
                <a:solidFill>
                  <a:schemeClr val="tx1"/>
                </a:solidFill>
              </a:rPr>
              <a:t>temperatur</a:t>
            </a:r>
            <a:r>
              <a:rPr lang="en-US" sz="1900" dirty="0" smtClean="0">
                <a:solidFill>
                  <a:schemeClr val="tx1"/>
                </a:solidFill>
              </a:rPr>
              <a:t>, </a:t>
            </a:r>
            <a:r>
              <a:rPr lang="en-US" sz="1900" dirty="0" err="1" smtClean="0">
                <a:solidFill>
                  <a:schemeClr val="tx1"/>
                </a:solidFill>
              </a:rPr>
              <a:t>laju</a:t>
            </a:r>
            <a:r>
              <a:rPr lang="en-US" sz="1900" dirty="0" smtClean="0">
                <a:solidFill>
                  <a:schemeClr val="tx1"/>
                </a:solidFill>
              </a:rPr>
              <a:t>, </a:t>
            </a:r>
            <a:r>
              <a:rPr lang="en-US" sz="1900" dirty="0" err="1" smtClean="0">
                <a:solidFill>
                  <a:schemeClr val="tx1"/>
                </a:solidFill>
              </a:rPr>
              <a:t>jarak</a:t>
            </a:r>
            <a:r>
              <a:rPr lang="en-US" sz="1900" dirty="0" smtClean="0">
                <a:solidFill>
                  <a:schemeClr val="tx1"/>
                </a:solidFill>
              </a:rPr>
              <a:t>, </a:t>
            </a:r>
            <a:r>
              <a:rPr lang="en-US" sz="1900" dirty="0" err="1" smtClean="0">
                <a:solidFill>
                  <a:schemeClr val="tx1"/>
                </a:solidFill>
              </a:rPr>
              <a:t>dll</a:t>
            </a:r>
            <a:endParaRPr lang="en-US" sz="1900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lphaLcPeriod"/>
            </a:pPr>
            <a:r>
              <a:rPr lang="en-US" sz="1900" b="1" dirty="0" smtClean="0">
                <a:solidFill>
                  <a:schemeClr val="tx1"/>
                </a:solidFill>
              </a:rPr>
              <a:t>Scalar Discrete Quantities </a:t>
            </a:r>
            <a:r>
              <a:rPr lang="en-US" sz="1900" dirty="0" smtClean="0">
                <a:solidFill>
                  <a:schemeClr val="tx1"/>
                </a:solidFill>
              </a:rPr>
              <a:t>: </a:t>
            </a:r>
            <a:r>
              <a:rPr lang="en-US" sz="1900" dirty="0" err="1" smtClean="0">
                <a:solidFill>
                  <a:schemeClr val="tx1"/>
                </a:solidFill>
              </a:rPr>
              <a:t>dapat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dideskripsikan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dalam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nilai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numerik</a:t>
            </a:r>
            <a:endParaRPr lang="en-US" sz="1900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lphaLcPeriod"/>
            </a:pPr>
            <a:r>
              <a:rPr lang="en-US" sz="1900" b="1" dirty="0" smtClean="0">
                <a:solidFill>
                  <a:schemeClr val="tx1"/>
                </a:solidFill>
              </a:rPr>
              <a:t>Scalar Fields Quantities : </a:t>
            </a:r>
            <a:r>
              <a:rPr lang="en-US" sz="1900" dirty="0" err="1" smtClean="0">
                <a:solidFill>
                  <a:schemeClr val="tx1"/>
                </a:solidFill>
              </a:rPr>
              <a:t>magnitudo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harus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dideskripsikan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sebagai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suatu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fungsi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waktu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dan</a:t>
            </a:r>
            <a:r>
              <a:rPr lang="en-US" sz="1900" dirty="0" smtClean="0">
                <a:solidFill>
                  <a:schemeClr val="tx1"/>
                </a:solidFill>
              </a:rPr>
              <a:t>/</a:t>
            </a:r>
            <a:r>
              <a:rPr lang="en-US" sz="1900" dirty="0" err="1" smtClean="0">
                <a:solidFill>
                  <a:schemeClr val="tx1"/>
                </a:solidFill>
              </a:rPr>
              <a:t>atau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ruang</a:t>
            </a:r>
            <a:endParaRPr lang="en-US" sz="1900" dirty="0" smtClean="0">
              <a:solidFill>
                <a:schemeClr val="tx1"/>
              </a:solidFill>
            </a:endParaRPr>
          </a:p>
          <a:p>
            <a:pPr marL="342900" indent="-342900">
              <a:buNone/>
            </a:pPr>
            <a:r>
              <a:rPr lang="en-US" sz="2800" b="1" dirty="0" err="1" smtClean="0">
                <a:solidFill>
                  <a:schemeClr val="tx1"/>
                </a:solidFill>
              </a:rPr>
              <a:t>Vektor</a:t>
            </a:r>
            <a:r>
              <a:rPr lang="en-US" sz="1900" dirty="0" smtClean="0">
                <a:solidFill>
                  <a:schemeClr val="tx1"/>
                </a:solidFill>
              </a:rPr>
              <a:t> : </a:t>
            </a:r>
            <a:r>
              <a:rPr lang="en-US" sz="1900" dirty="0" err="1" smtClean="0">
                <a:solidFill>
                  <a:schemeClr val="tx1"/>
                </a:solidFill>
              </a:rPr>
              <a:t>Besaran</a:t>
            </a:r>
            <a:r>
              <a:rPr lang="en-US" sz="1900" dirty="0" smtClean="0">
                <a:solidFill>
                  <a:schemeClr val="tx1"/>
                </a:solidFill>
              </a:rPr>
              <a:t> yang </a:t>
            </a:r>
            <a:r>
              <a:rPr lang="en-US" sz="1900" dirty="0" err="1" smtClean="0">
                <a:solidFill>
                  <a:schemeClr val="tx1"/>
                </a:solidFill>
              </a:rPr>
              <a:t>memiliki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nilai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dan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arah</a:t>
            </a:r>
            <a:endParaRPr lang="en-US" sz="1900" dirty="0" smtClean="0">
              <a:solidFill>
                <a:schemeClr val="tx1"/>
              </a:solidFill>
            </a:endParaRPr>
          </a:p>
          <a:p>
            <a:pPr marL="342900" indent="-342900">
              <a:buNone/>
            </a:pPr>
            <a:r>
              <a:rPr lang="en-US" sz="1900" dirty="0" err="1" smtClean="0">
                <a:solidFill>
                  <a:schemeClr val="tx1"/>
                </a:solidFill>
              </a:rPr>
              <a:t>Contoh</a:t>
            </a:r>
            <a:r>
              <a:rPr lang="en-US" sz="1900" dirty="0" smtClean="0">
                <a:solidFill>
                  <a:schemeClr val="tx1"/>
                </a:solidFill>
              </a:rPr>
              <a:t> : </a:t>
            </a:r>
            <a:r>
              <a:rPr lang="en-US" sz="1900" dirty="0" err="1" smtClean="0">
                <a:solidFill>
                  <a:schemeClr val="tx1"/>
                </a:solidFill>
              </a:rPr>
              <a:t>medan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listrik</a:t>
            </a:r>
            <a:r>
              <a:rPr lang="en-US" sz="1900" dirty="0" smtClean="0">
                <a:solidFill>
                  <a:schemeClr val="tx1"/>
                </a:solidFill>
              </a:rPr>
              <a:t>, </a:t>
            </a:r>
            <a:r>
              <a:rPr lang="en-US" sz="1900" dirty="0" err="1" smtClean="0">
                <a:solidFill>
                  <a:schemeClr val="tx1"/>
                </a:solidFill>
              </a:rPr>
              <a:t>medan</a:t>
            </a:r>
            <a:r>
              <a:rPr lang="en-US" sz="1900" dirty="0" smtClean="0">
                <a:solidFill>
                  <a:schemeClr val="tx1"/>
                </a:solidFill>
              </a:rPr>
              <a:t> magnet, </a:t>
            </a:r>
            <a:r>
              <a:rPr lang="en-US" sz="1900" dirty="0" err="1" smtClean="0">
                <a:solidFill>
                  <a:schemeClr val="tx1"/>
                </a:solidFill>
              </a:rPr>
              <a:t>gaya</a:t>
            </a:r>
            <a:r>
              <a:rPr lang="en-US" sz="1900" dirty="0" smtClean="0">
                <a:solidFill>
                  <a:schemeClr val="tx1"/>
                </a:solidFill>
              </a:rPr>
              <a:t>, </a:t>
            </a:r>
            <a:r>
              <a:rPr lang="en-US" sz="1900" dirty="0" err="1" smtClean="0">
                <a:solidFill>
                  <a:schemeClr val="tx1"/>
                </a:solidFill>
              </a:rPr>
              <a:t>kecepatan</a:t>
            </a:r>
            <a:r>
              <a:rPr lang="en-US" sz="1900" dirty="0" smtClean="0">
                <a:solidFill>
                  <a:schemeClr val="tx1"/>
                </a:solidFill>
              </a:rPr>
              <a:t>, </a:t>
            </a:r>
            <a:r>
              <a:rPr lang="en-US" sz="1900" dirty="0" err="1" smtClean="0">
                <a:solidFill>
                  <a:schemeClr val="tx1"/>
                </a:solidFill>
              </a:rPr>
              <a:t>posisi</a:t>
            </a:r>
            <a:r>
              <a:rPr lang="en-US" sz="1900" dirty="0" smtClean="0">
                <a:solidFill>
                  <a:schemeClr val="tx1"/>
                </a:solidFill>
              </a:rPr>
              <a:t>, </a:t>
            </a:r>
            <a:r>
              <a:rPr lang="en-US" sz="1900" dirty="0" err="1" smtClean="0">
                <a:solidFill>
                  <a:schemeClr val="tx1"/>
                </a:solidFill>
              </a:rPr>
              <a:t>percepatan</a:t>
            </a:r>
            <a:r>
              <a:rPr lang="en-US" sz="1900" dirty="0" smtClean="0">
                <a:solidFill>
                  <a:schemeClr val="tx1"/>
                </a:solidFill>
              </a:rPr>
              <a:t>, </a:t>
            </a:r>
            <a:r>
              <a:rPr lang="en-US" sz="1900" dirty="0" err="1" smtClean="0">
                <a:solidFill>
                  <a:schemeClr val="tx1"/>
                </a:solidFill>
              </a:rPr>
              <a:t>dll</a:t>
            </a:r>
            <a:endParaRPr lang="en-US" sz="1900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lphaLcPeriod"/>
            </a:pPr>
            <a:r>
              <a:rPr lang="en-US" sz="1900" b="1" dirty="0" smtClean="0">
                <a:solidFill>
                  <a:schemeClr val="tx1"/>
                </a:solidFill>
              </a:rPr>
              <a:t>Vector Discrete Quantities </a:t>
            </a:r>
            <a:r>
              <a:rPr lang="en-US" sz="1900" dirty="0" smtClean="0">
                <a:solidFill>
                  <a:schemeClr val="tx1"/>
                </a:solidFill>
              </a:rPr>
              <a:t>: </a:t>
            </a:r>
            <a:r>
              <a:rPr lang="en-US" sz="1900" dirty="0" err="1" smtClean="0">
                <a:solidFill>
                  <a:schemeClr val="tx1"/>
                </a:solidFill>
              </a:rPr>
              <a:t>harus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dideskripsikan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sebagai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nilai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magnitudo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dan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arah</a:t>
            </a:r>
            <a:endParaRPr lang="en-US" sz="1900" b="1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lphaLcPeriod"/>
            </a:pPr>
            <a:r>
              <a:rPr lang="en-US" sz="1900" b="1" dirty="0" smtClean="0">
                <a:solidFill>
                  <a:schemeClr val="tx1"/>
                </a:solidFill>
              </a:rPr>
              <a:t>Vector Fields Quantities : </a:t>
            </a:r>
            <a:r>
              <a:rPr lang="en-US" sz="1900" dirty="0" err="1" smtClean="0">
                <a:solidFill>
                  <a:schemeClr val="tx1"/>
                </a:solidFill>
              </a:rPr>
              <a:t>kuantitas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dari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magnitudo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dan</a:t>
            </a:r>
            <a:r>
              <a:rPr lang="en-US" sz="1900" dirty="0" smtClean="0">
                <a:solidFill>
                  <a:schemeClr val="tx1"/>
                </a:solidFill>
              </a:rPr>
              <a:t>/</a:t>
            </a:r>
            <a:r>
              <a:rPr lang="en-US" sz="1900" dirty="0" err="1" smtClean="0">
                <a:solidFill>
                  <a:schemeClr val="tx1"/>
                </a:solidFill>
              </a:rPr>
              <a:t>atau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arah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harus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dideskripsikan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sebagai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fungsi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waktu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dan</a:t>
            </a:r>
            <a:r>
              <a:rPr lang="en-US" sz="1900" dirty="0" smtClean="0">
                <a:solidFill>
                  <a:schemeClr val="tx1"/>
                </a:solidFill>
              </a:rPr>
              <a:t>/</a:t>
            </a:r>
            <a:r>
              <a:rPr lang="en-US" sz="1900" dirty="0" err="1" smtClean="0">
                <a:solidFill>
                  <a:schemeClr val="tx1"/>
                </a:solidFill>
              </a:rPr>
              <a:t>atau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ruang</a:t>
            </a:r>
            <a:endParaRPr lang="id-ID" sz="1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STOKE’S THEOREM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11639" y="1979283"/>
            <a:ext cx="3810000" cy="103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943600" y="1949303"/>
            <a:ext cx="50292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omic Sans MS" pitchFamily="66" charset="0"/>
              </a:rPr>
              <a:t>Artinya</a:t>
            </a:r>
            <a:r>
              <a:rPr lang="en-US" sz="1600" dirty="0">
                <a:latin typeface="Comic Sans MS" pitchFamily="66" charset="0"/>
              </a:rPr>
              <a:t>, </a:t>
            </a:r>
            <a:r>
              <a:rPr lang="en-US" sz="1600" dirty="0" err="1">
                <a:latin typeface="Comic Sans MS" pitchFamily="66" charset="0"/>
              </a:rPr>
              <a:t>jika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kita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ingin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mengintegralkan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suatu</a:t>
            </a:r>
            <a:r>
              <a:rPr lang="en-US" sz="1600" dirty="0">
                <a:latin typeface="Comic Sans MS" pitchFamily="66" charset="0"/>
              </a:rPr>
              <a:t> vector field yang </a:t>
            </a:r>
            <a:r>
              <a:rPr lang="en-US" sz="1600" dirty="0" err="1">
                <a:latin typeface="Comic Sans MS" pitchFamily="66" charset="0"/>
              </a:rPr>
              <a:t>menembus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suatu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b="1" dirty="0">
                <a:latin typeface="Comic Sans MS" pitchFamily="66" charset="0"/>
              </a:rPr>
              <a:t>open surface </a:t>
            </a:r>
            <a:r>
              <a:rPr lang="en-US" sz="1600" dirty="0" err="1">
                <a:latin typeface="Comic Sans MS" pitchFamily="66" charset="0"/>
              </a:rPr>
              <a:t>atau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seolah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olah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kita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ingin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menjumlahkan</a:t>
            </a:r>
            <a:r>
              <a:rPr lang="en-US" sz="1600" dirty="0">
                <a:latin typeface="Comic Sans MS" pitchFamily="66" charset="0"/>
              </a:rPr>
              <a:t> / </a:t>
            </a:r>
            <a:r>
              <a:rPr lang="en-US" sz="1600" dirty="0" err="1">
                <a:latin typeface="Comic Sans MS" pitchFamily="66" charset="0"/>
              </a:rPr>
              <a:t>mengintegralkan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suatu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pusaran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di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setiap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titik</a:t>
            </a:r>
            <a:r>
              <a:rPr lang="en-US" sz="1600" dirty="0">
                <a:latin typeface="Comic Sans MS" pitchFamily="66" charset="0"/>
              </a:rPr>
              <a:t>  </a:t>
            </a:r>
            <a:r>
              <a:rPr lang="en-US" sz="1600" dirty="0" err="1">
                <a:latin typeface="Comic Sans MS" pitchFamily="66" charset="0"/>
              </a:rPr>
              <a:t>pada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suatu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permukaan</a:t>
            </a:r>
            <a:r>
              <a:rPr lang="en-US" sz="1600" dirty="0">
                <a:latin typeface="Comic Sans MS" pitchFamily="66" charset="0"/>
              </a:rPr>
              <a:t>.</a:t>
            </a:r>
          </a:p>
          <a:p>
            <a:endParaRPr lang="en-US" sz="1600" dirty="0">
              <a:latin typeface="Comic Sans MS" pitchFamily="66" charset="0"/>
            </a:endParaRPr>
          </a:p>
          <a:p>
            <a:endParaRPr lang="en-US" sz="1600" dirty="0">
              <a:latin typeface="Comic Sans MS" pitchFamily="66" charset="0"/>
            </a:endParaRPr>
          </a:p>
          <a:p>
            <a:endParaRPr lang="en-US" sz="1600" dirty="0">
              <a:latin typeface="Comic Sans MS" pitchFamily="66" charset="0"/>
            </a:endParaRPr>
          </a:p>
          <a:p>
            <a:endParaRPr lang="en-US" sz="1600" dirty="0">
              <a:latin typeface="Comic Sans MS" pitchFamily="66" charset="0"/>
            </a:endParaRPr>
          </a:p>
          <a:p>
            <a:r>
              <a:rPr lang="en-US" sz="1600" dirty="0">
                <a:latin typeface="Comic Sans MS" pitchFamily="66" charset="0"/>
              </a:rPr>
              <a:t>Hal </a:t>
            </a:r>
            <a:r>
              <a:rPr lang="en-US" sz="1600" dirty="0" err="1">
                <a:latin typeface="Comic Sans MS" pitchFamily="66" charset="0"/>
              </a:rPr>
              <a:t>tersebut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sama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saja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dengan</a:t>
            </a:r>
            <a:r>
              <a:rPr lang="en-US" sz="1600" dirty="0">
                <a:latin typeface="Comic Sans MS" pitchFamily="66" charset="0"/>
              </a:rPr>
              <a:t>  </a:t>
            </a:r>
            <a:r>
              <a:rPr lang="en-US" sz="1600" dirty="0" err="1">
                <a:latin typeface="Comic Sans MS" pitchFamily="66" charset="0"/>
              </a:rPr>
              <a:t>secara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sederhana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menjumlahkan</a:t>
            </a:r>
            <a:r>
              <a:rPr lang="en-US" sz="1600" dirty="0">
                <a:latin typeface="Comic Sans MS" pitchFamily="66" charset="0"/>
              </a:rPr>
              <a:t> /</a:t>
            </a:r>
            <a:r>
              <a:rPr lang="en-US" sz="1600" dirty="0" err="1">
                <a:latin typeface="Comic Sans MS" pitchFamily="66" charset="0"/>
              </a:rPr>
              <a:t>mengintegralkan</a:t>
            </a:r>
            <a:r>
              <a:rPr lang="en-US" sz="1600" dirty="0">
                <a:latin typeface="Comic Sans MS" pitchFamily="66" charset="0"/>
              </a:rPr>
              <a:t>  ‘</a:t>
            </a:r>
            <a:r>
              <a:rPr lang="en-US" sz="1600" dirty="0" err="1">
                <a:latin typeface="Comic Sans MS" pitchFamily="66" charset="0"/>
              </a:rPr>
              <a:t>rotasi</a:t>
            </a:r>
            <a:r>
              <a:rPr lang="en-US" sz="1600" dirty="0">
                <a:latin typeface="Comic Sans MS" pitchFamily="66" charset="0"/>
              </a:rPr>
              <a:t>’ vector field </a:t>
            </a:r>
            <a:r>
              <a:rPr lang="en-US" sz="1600" dirty="0" err="1">
                <a:latin typeface="Comic Sans MS" pitchFamily="66" charset="0"/>
              </a:rPr>
              <a:t>tersebut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pada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sepanjang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b="1" dirty="0">
                <a:latin typeface="Comic Sans MS" pitchFamily="66" charset="0"/>
              </a:rPr>
              <a:t>close contour</a:t>
            </a:r>
            <a:r>
              <a:rPr lang="en-US" sz="1600" dirty="0">
                <a:latin typeface="Comic Sans MS" pitchFamily="66" charset="0"/>
              </a:rPr>
              <a:t> yang </a:t>
            </a:r>
            <a:r>
              <a:rPr lang="en-US" sz="1600" dirty="0" err="1">
                <a:latin typeface="Comic Sans MS" pitchFamily="66" charset="0"/>
              </a:rPr>
              <a:t>mengelilingi</a:t>
            </a:r>
            <a:r>
              <a:rPr lang="en-US" sz="1600" dirty="0">
                <a:latin typeface="Comic Sans MS" pitchFamily="66" charset="0"/>
              </a:rPr>
              <a:t> surface </a:t>
            </a:r>
            <a:r>
              <a:rPr lang="en-US" sz="1600" dirty="0" err="1">
                <a:latin typeface="Comic Sans MS" pitchFamily="66" charset="0"/>
              </a:rPr>
              <a:t>tersebut</a:t>
            </a:r>
            <a:r>
              <a:rPr lang="en-US" sz="1600" dirty="0">
                <a:latin typeface="Comic Sans MS" pitchFamily="66" charset="0"/>
              </a:rPr>
              <a:t>.</a:t>
            </a:r>
            <a:endParaRPr lang="en-US" sz="1600" b="1" dirty="0">
              <a:latin typeface="Comic Sans MS" pitchFamily="66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26480" y="3350462"/>
            <a:ext cx="2438400" cy="55379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02238" y="3185362"/>
            <a:ext cx="3234961" cy="300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7836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STOKE’S THEOREM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6973" y="2056161"/>
            <a:ext cx="2309234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025900" y="2142153"/>
            <a:ext cx="67520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Contour/</a:t>
            </a:r>
            <a:r>
              <a:rPr lang="en-US" sz="2000" dirty="0" err="1"/>
              <a:t>Garis</a:t>
            </a:r>
            <a:r>
              <a:rPr lang="en-US" sz="2000" dirty="0"/>
              <a:t> </a:t>
            </a:r>
            <a:r>
              <a:rPr lang="en-US" sz="2000" dirty="0" err="1"/>
              <a:t>tepi</a:t>
            </a:r>
            <a:r>
              <a:rPr lang="en-US" sz="2000" dirty="0"/>
              <a:t> </a:t>
            </a:r>
            <a:r>
              <a:rPr lang="en-US" sz="2000" b="1" dirty="0"/>
              <a:t>C </a:t>
            </a:r>
            <a:r>
              <a:rPr lang="en-US" sz="2000" dirty="0" err="1"/>
              <a:t>adalah</a:t>
            </a:r>
            <a:r>
              <a:rPr lang="en-US" sz="2000" dirty="0"/>
              <a:t> close contour yang </a:t>
            </a:r>
            <a:r>
              <a:rPr lang="en-US" sz="2000" dirty="0" err="1"/>
              <a:t>mengelilingi</a:t>
            </a:r>
            <a:r>
              <a:rPr lang="en-US" sz="2000" dirty="0"/>
              <a:t> </a:t>
            </a:r>
            <a:r>
              <a:rPr lang="en-US" sz="2000" dirty="0" err="1"/>
              <a:t>permukaan</a:t>
            </a:r>
            <a:r>
              <a:rPr lang="en-US" sz="2000" dirty="0"/>
              <a:t>/surface </a:t>
            </a:r>
            <a:r>
              <a:rPr lang="en-US" sz="2000" b="1" dirty="0"/>
              <a:t>S. </a:t>
            </a:r>
            <a:r>
              <a:rPr lang="en-US" sz="2000" dirty="0" err="1"/>
              <a:t>arah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contour </a:t>
            </a:r>
            <a:r>
              <a:rPr lang="en-US" sz="2000" b="1" dirty="0"/>
              <a:t>C </a:t>
            </a:r>
            <a:r>
              <a:rPr lang="en-US" sz="2000" dirty="0" err="1"/>
              <a:t>didefinisikan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vektor</a:t>
            </a:r>
            <a:r>
              <a:rPr lang="en-US" sz="2000" dirty="0"/>
              <a:t> </a:t>
            </a:r>
            <a:r>
              <a:rPr lang="en-US" sz="2000" b="1" dirty="0" err="1"/>
              <a:t>ds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aturan</a:t>
            </a:r>
            <a:r>
              <a:rPr lang="en-US" sz="2000" dirty="0"/>
              <a:t> </a:t>
            </a:r>
            <a:r>
              <a:rPr lang="en-US" sz="2000" dirty="0" err="1"/>
              <a:t>putaran</a:t>
            </a:r>
            <a:r>
              <a:rPr lang="en-US" sz="2000" dirty="0"/>
              <a:t> </a:t>
            </a:r>
            <a:r>
              <a:rPr lang="en-US" sz="2000" dirty="0" err="1"/>
              <a:t>tangan</a:t>
            </a:r>
            <a:r>
              <a:rPr lang="en-US" sz="2000" dirty="0"/>
              <a:t> </a:t>
            </a:r>
            <a:r>
              <a:rPr lang="en-US" sz="2000" dirty="0" err="1"/>
              <a:t>kanan</a:t>
            </a:r>
            <a:r>
              <a:rPr lang="en-US" sz="2000" dirty="0"/>
              <a:t>.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/>
              <a:t>gambar</a:t>
            </a:r>
            <a:r>
              <a:rPr lang="en-US" sz="2000" dirty="0"/>
              <a:t> </a:t>
            </a:r>
            <a:r>
              <a:rPr lang="en-US" sz="2000" dirty="0" err="1"/>
              <a:t>disamping</a:t>
            </a:r>
            <a:r>
              <a:rPr lang="en-US" sz="2000" dirty="0"/>
              <a:t> contour </a:t>
            </a:r>
            <a:r>
              <a:rPr lang="en-US" sz="2000" b="1" dirty="0"/>
              <a:t>C </a:t>
            </a:r>
            <a:r>
              <a:rPr lang="en-US" sz="2000" dirty="0" err="1"/>
              <a:t>berputar</a:t>
            </a:r>
            <a:r>
              <a:rPr lang="en-US" sz="2000" dirty="0"/>
              <a:t> </a:t>
            </a:r>
            <a:r>
              <a:rPr lang="en-US" sz="2000" dirty="0" err="1"/>
              <a:t>berlawanan</a:t>
            </a:r>
            <a:r>
              <a:rPr lang="en-US" sz="2000" dirty="0"/>
              <a:t> </a:t>
            </a:r>
            <a:r>
              <a:rPr lang="en-US" sz="2000" dirty="0" err="1"/>
              <a:t>jarum</a:t>
            </a:r>
            <a:r>
              <a:rPr lang="en-US" sz="2000" dirty="0"/>
              <a:t> jam.</a:t>
            </a:r>
            <a:endParaRPr lang="en-US" sz="20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5776" y="3857414"/>
            <a:ext cx="2631627" cy="161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4025899" y="4313400"/>
            <a:ext cx="556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 closed contour </a:t>
            </a:r>
            <a:r>
              <a:rPr lang="en-US" sz="2000" dirty="0" err="1"/>
              <a:t>adalah</a:t>
            </a:r>
            <a:r>
              <a:rPr lang="en-US" sz="2000" dirty="0"/>
              <a:t> contour/</a:t>
            </a:r>
            <a:r>
              <a:rPr lang="en-US" sz="2000" dirty="0" err="1"/>
              <a:t>garis</a:t>
            </a:r>
            <a:r>
              <a:rPr lang="en-US" sz="2000" dirty="0"/>
              <a:t> </a:t>
            </a:r>
            <a:r>
              <a:rPr lang="en-US" sz="2000" dirty="0" err="1"/>
              <a:t>tepi</a:t>
            </a:r>
            <a:r>
              <a:rPr lang="en-US" sz="2000" dirty="0"/>
              <a:t> yang </a:t>
            </a:r>
            <a:r>
              <a:rPr lang="en-US" sz="2000" b="1" u="sng" dirty="0" err="1"/>
              <a:t>dimulai</a:t>
            </a:r>
            <a:r>
              <a:rPr lang="en-US" sz="2000" b="1" u="sng" dirty="0"/>
              <a:t> </a:t>
            </a:r>
            <a:r>
              <a:rPr lang="en-US" sz="2000" b="1" u="sng" dirty="0" err="1"/>
              <a:t>dan</a:t>
            </a:r>
            <a:r>
              <a:rPr lang="en-US" sz="2000" b="1" u="sng" dirty="0"/>
              <a:t> </a:t>
            </a:r>
            <a:r>
              <a:rPr lang="en-US" sz="2000" b="1" u="sng" dirty="0" err="1"/>
              <a:t>diakhiri</a:t>
            </a:r>
            <a:r>
              <a:rPr lang="en-US" sz="2000" b="1" u="sng" dirty="0"/>
              <a:t>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b="1" dirty="0" err="1"/>
              <a:t>titik</a:t>
            </a:r>
            <a:r>
              <a:rPr lang="en-US" sz="2000" b="1" dirty="0"/>
              <a:t> yang </a:t>
            </a:r>
            <a:r>
              <a:rPr lang="en-US" sz="2000" b="1" smtClean="0"/>
              <a:t>sama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714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id-ID" sz="3600" dirty="0" smtClean="0"/>
          </a:p>
          <a:p>
            <a:pPr algn="ctr"/>
            <a:endParaRPr lang="id-ID" sz="3600" dirty="0"/>
          </a:p>
          <a:p>
            <a:pPr algn="ctr"/>
            <a:r>
              <a:rPr lang="id-ID" sz="3600" dirty="0" smtClean="0"/>
              <a:t>TERIMAKASIH</a:t>
            </a:r>
            <a:endParaRPr lang="id-ID" sz="3600" dirty="0"/>
          </a:p>
          <a:p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SKALAR DAN VEKTOR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600036"/>
          </a:xfrm>
        </p:spPr>
        <p:txBody>
          <a:bodyPr>
            <a:normAutofit/>
          </a:bodyPr>
          <a:lstStyle/>
          <a:p>
            <a:r>
              <a:rPr lang="en-US" sz="1900" dirty="0" err="1" smtClean="0">
                <a:solidFill>
                  <a:schemeClr val="tx1"/>
                </a:solidFill>
              </a:rPr>
              <a:t>Contoh</a:t>
            </a:r>
            <a:r>
              <a:rPr lang="en-US" sz="1900" dirty="0" smtClean="0">
                <a:solidFill>
                  <a:schemeClr val="tx1"/>
                </a:solidFill>
              </a:rPr>
              <a:t> Physical Quantity </a:t>
            </a:r>
            <a:r>
              <a:rPr lang="en-US" sz="1900" dirty="0" err="1" smtClean="0">
                <a:solidFill>
                  <a:schemeClr val="tx1"/>
                </a:solidFill>
              </a:rPr>
              <a:t>dalam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skalar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dan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vektor</a:t>
            </a:r>
            <a:r>
              <a:rPr lang="en-US" sz="1900" dirty="0" smtClean="0">
                <a:solidFill>
                  <a:schemeClr val="tx1"/>
                </a:solidFill>
              </a:rPr>
              <a:t> :</a:t>
            </a:r>
            <a:endParaRPr lang="en-US" sz="1900" dirty="0">
              <a:solidFill>
                <a:schemeClr val="tx1"/>
              </a:solidFill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605200" y="2171071"/>
            <a:ext cx="3505200" cy="4144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91440" marR="0" lvl="0" indent="-91440" algn="l" defTabSz="914400" rtl="0" eaLnBrk="1" fontAlgn="auto" latinLnBrk="0" hangingPunct="1"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Scalar Quantities</a:t>
            </a:r>
          </a:p>
          <a:p>
            <a:pPr marL="857250" marR="0" lvl="2" indent="-457200" algn="l" defTabSz="914400" rtl="0" eaLnBrk="1" fontAlgn="auto" latinLnBrk="0" hangingPunct="1">
              <a:buClr>
                <a:schemeClr val="accent1"/>
              </a:buClr>
              <a:buSzTx/>
              <a:buFont typeface="+mj-lt"/>
              <a:buAutoNum type="alphaLcPeriod"/>
              <a:tabLst/>
              <a:defRPr/>
            </a:pPr>
            <a:r>
              <a:rPr kumimoji="0" lang="en-US" sz="19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Berat</a:t>
            </a: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-457200" algn="l" defTabSz="914400" rtl="0" eaLnBrk="1" fontAlgn="auto" latinLnBrk="0" hangingPunct="1">
              <a:buClr>
                <a:schemeClr val="accent1"/>
              </a:buClr>
              <a:buSzTx/>
              <a:buFont typeface="+mj-lt"/>
              <a:buAutoNum type="alphaLcPeriod"/>
              <a:tabLst/>
              <a:defRPr/>
            </a:pPr>
            <a:r>
              <a:rPr kumimoji="0" lang="en-US" sz="19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Tinggi</a:t>
            </a: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-457200" algn="l" defTabSz="914400" rtl="0" eaLnBrk="1" fontAlgn="auto" latinLnBrk="0" hangingPunct="1">
              <a:buClr>
                <a:schemeClr val="accent1"/>
              </a:buClr>
              <a:buSzTx/>
              <a:buFont typeface="+mj-lt"/>
              <a:buAutoNum type="alphaLcPeriod"/>
              <a:tabLst/>
              <a:defRPr/>
            </a:pPr>
            <a:r>
              <a:rPr kumimoji="0" lang="en-US" sz="19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Temperatur</a:t>
            </a: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-457200" algn="l" defTabSz="914400" rtl="0" eaLnBrk="1" fontAlgn="auto" latinLnBrk="0" hangingPunct="1">
              <a:buClr>
                <a:schemeClr val="accent1"/>
              </a:buClr>
              <a:buSzTx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-457200" algn="l" defTabSz="914400" rtl="0" eaLnBrk="1" fontAlgn="auto" latinLnBrk="0" hangingPunct="1">
              <a:buClr>
                <a:schemeClr val="accent1"/>
              </a:buClr>
              <a:buSzTx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1" indent="-342900" algn="l" defTabSz="914400" rtl="0" eaLnBrk="1" fontAlgn="auto" latinLnBrk="0" hangingPunct="1">
              <a:buClr>
                <a:schemeClr val="accent1"/>
              </a:buClr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Vector Quantities</a:t>
            </a:r>
          </a:p>
          <a:p>
            <a:pPr marL="742950" marR="0" lvl="2" indent="-342900" algn="l" defTabSz="914400" rtl="0" eaLnBrk="1" fontAlgn="auto" latinLnBrk="0" hangingPunct="1">
              <a:buClr>
                <a:schemeClr val="accent1"/>
              </a:buClr>
              <a:buSzTx/>
              <a:buFont typeface="+mj-lt"/>
              <a:buAutoNum type="alphaLcPeriod"/>
              <a:tabLst/>
              <a:defRPr/>
            </a:pPr>
            <a:r>
              <a:rPr lang="en-US" sz="1900" dirty="0" smtClean="0"/>
              <a:t>Gaya</a:t>
            </a: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2" indent="-342900" algn="l" defTabSz="914400" rtl="0" eaLnBrk="1" fontAlgn="auto" latinLnBrk="0" hangingPunct="1">
              <a:buClr>
                <a:schemeClr val="accent1"/>
              </a:buClr>
              <a:buSzTx/>
              <a:buFont typeface="+mj-lt"/>
              <a:buAutoNum type="alphaLcPeriod"/>
              <a:tabLst/>
              <a:defRPr/>
            </a:pPr>
            <a:r>
              <a:rPr kumimoji="0" lang="en-US" sz="19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Kecepatan</a:t>
            </a: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5167869" y="2171071"/>
            <a:ext cx="3961151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914400">
              <a:defRPr/>
            </a:pPr>
            <a:endParaRPr lang="en-US" sz="2400" b="1" dirty="0" smtClean="0"/>
          </a:p>
          <a:p>
            <a:pPr marL="342900" indent="-342900" defTabSz="914400">
              <a:defRPr/>
            </a:pPr>
            <a:r>
              <a:rPr lang="en-US" sz="2400" b="1" dirty="0" smtClean="0"/>
              <a:t>Scalar </a:t>
            </a:r>
            <a:r>
              <a:rPr lang="en-US" sz="2400" b="1" dirty="0"/>
              <a:t>Fields</a:t>
            </a:r>
          </a:p>
          <a:p>
            <a:pPr marL="857250" lvl="2" indent="-457200" defTabSz="914400">
              <a:buClr>
                <a:schemeClr val="accent1"/>
              </a:buClr>
              <a:buFont typeface="+mj-lt"/>
              <a:buAutoNum type="alphaLcPeriod"/>
              <a:defRPr/>
            </a:pPr>
            <a:r>
              <a:rPr lang="en-US" sz="1900" dirty="0" err="1"/>
              <a:t>Berat</a:t>
            </a:r>
            <a:r>
              <a:rPr lang="en-US" sz="1900" dirty="0"/>
              <a:t> </a:t>
            </a:r>
            <a:r>
              <a:rPr lang="en-US" sz="1900" dirty="0" err="1"/>
              <a:t>dalam</a:t>
            </a:r>
            <a:r>
              <a:rPr lang="en-US" sz="1900" dirty="0"/>
              <a:t> </a:t>
            </a:r>
            <a:r>
              <a:rPr lang="en-US" sz="1900" dirty="0" err="1"/>
              <a:t>fungsi</a:t>
            </a:r>
            <a:r>
              <a:rPr lang="en-US" sz="1900" dirty="0"/>
              <a:t> </a:t>
            </a:r>
            <a:r>
              <a:rPr lang="en-US" sz="1900" dirty="0" err="1"/>
              <a:t>waktu</a:t>
            </a:r>
            <a:endParaRPr lang="en-US" sz="1900" dirty="0"/>
          </a:p>
          <a:p>
            <a:pPr marL="857250" lvl="2" indent="-457200" defTabSz="914400">
              <a:buClr>
                <a:schemeClr val="accent1"/>
              </a:buClr>
              <a:buFont typeface="+mj-lt"/>
              <a:buAutoNum type="alphaLcPeriod"/>
              <a:defRPr/>
            </a:pPr>
            <a:r>
              <a:rPr lang="en-US" sz="1900" dirty="0" err="1" smtClean="0"/>
              <a:t>Permukaan</a:t>
            </a:r>
            <a:r>
              <a:rPr lang="en-US" sz="1900" dirty="0" smtClean="0"/>
              <a:t> </a:t>
            </a:r>
            <a:r>
              <a:rPr lang="en-US" sz="1900" dirty="0" err="1"/>
              <a:t>t</a:t>
            </a:r>
            <a:r>
              <a:rPr lang="en-US" sz="1900" dirty="0" err="1" smtClean="0"/>
              <a:t>emperatur</a:t>
            </a:r>
            <a:r>
              <a:rPr lang="en-US" sz="1900" dirty="0" smtClean="0"/>
              <a:t> </a:t>
            </a:r>
            <a:r>
              <a:rPr lang="en-US" sz="1900" dirty="0" err="1"/>
              <a:t>saat</a:t>
            </a:r>
            <a:r>
              <a:rPr lang="en-US" sz="1900" dirty="0"/>
              <a:t> </a:t>
            </a:r>
            <a:r>
              <a:rPr lang="en-US" sz="1900" dirty="0" err="1"/>
              <a:t>ini</a:t>
            </a:r>
            <a:r>
              <a:rPr lang="en-US" sz="1900" dirty="0"/>
              <a:t> </a:t>
            </a:r>
            <a:r>
              <a:rPr lang="en-US" sz="1900" dirty="0" err="1"/>
              <a:t>pada</a:t>
            </a:r>
            <a:r>
              <a:rPr lang="en-US" sz="1900" dirty="0"/>
              <a:t> area </a:t>
            </a:r>
            <a:r>
              <a:rPr lang="en-US" sz="1900" dirty="0" err="1" smtClean="0"/>
              <a:t>tertentu</a:t>
            </a:r>
            <a:endParaRPr lang="en-US" sz="1900" dirty="0" smtClean="0"/>
          </a:p>
          <a:p>
            <a:pPr marL="857250" lvl="2" indent="-457200" defTabSz="914400">
              <a:buClr>
                <a:schemeClr val="accent1"/>
              </a:buClr>
              <a:buFont typeface="+mj-lt"/>
              <a:buAutoNum type="alphaLcPeriod"/>
              <a:defRPr/>
            </a:pPr>
            <a:endParaRPr lang="en-US" sz="1900" dirty="0" smtClean="0"/>
          </a:p>
          <a:p>
            <a:pPr marL="857250" lvl="2" indent="-457200" defTabSz="914400">
              <a:buClr>
                <a:schemeClr val="accent1"/>
              </a:buClr>
              <a:defRPr/>
            </a:pPr>
            <a:endParaRPr lang="en-US" sz="1900" dirty="0" smtClean="0"/>
          </a:p>
          <a:p>
            <a:pPr marL="857250" lvl="2" indent="-857250" defTabSz="914400">
              <a:buClr>
                <a:schemeClr val="accent1"/>
              </a:buClr>
              <a:defRPr/>
            </a:pPr>
            <a:r>
              <a:rPr lang="en-US" sz="2400" b="1" dirty="0" smtClean="0"/>
              <a:t>Vector </a:t>
            </a:r>
            <a:r>
              <a:rPr lang="en-US" sz="2400" b="1" dirty="0"/>
              <a:t>Fields</a:t>
            </a:r>
          </a:p>
          <a:p>
            <a:pPr marL="857250" lvl="2" indent="-457200" defTabSz="914400">
              <a:buClr>
                <a:schemeClr val="accent1"/>
              </a:buClr>
              <a:buFont typeface="+mj-lt"/>
              <a:buAutoNum type="alphaLcPeriod"/>
              <a:defRPr/>
            </a:pPr>
            <a:r>
              <a:rPr lang="en-US" sz="1900" dirty="0" err="1" smtClean="0"/>
              <a:t>Permukaan</a:t>
            </a:r>
            <a:r>
              <a:rPr lang="en-US" sz="1900" dirty="0" smtClean="0"/>
              <a:t> </a:t>
            </a:r>
            <a:r>
              <a:rPr lang="en-US" sz="1900" dirty="0" err="1" smtClean="0"/>
              <a:t>kecepatan</a:t>
            </a:r>
            <a:r>
              <a:rPr lang="en-US" sz="1900" dirty="0" smtClean="0"/>
              <a:t> </a:t>
            </a:r>
            <a:r>
              <a:rPr lang="en-US" sz="1900" dirty="0" err="1" smtClean="0"/>
              <a:t>angin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8413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REPRESENTASI VEKTOR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55100" y="1803811"/>
            <a:ext cx="6705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 err="1" smtClean="0"/>
              <a:t>Secara</a:t>
            </a:r>
            <a:r>
              <a:rPr lang="en-US" sz="1900" dirty="0" smtClean="0"/>
              <a:t> </a:t>
            </a:r>
            <a:r>
              <a:rPr lang="en-US" sz="1900" dirty="0" err="1" smtClean="0"/>
              <a:t>simbolik</a:t>
            </a:r>
            <a:r>
              <a:rPr lang="en-US" sz="1900" dirty="0" smtClean="0"/>
              <a:t> </a:t>
            </a:r>
            <a:r>
              <a:rPr lang="en-US" sz="1900" dirty="0" err="1" smtClean="0"/>
              <a:t>kita</a:t>
            </a:r>
            <a:r>
              <a:rPr lang="en-US" sz="1900" dirty="0" smtClean="0"/>
              <a:t> </a:t>
            </a:r>
            <a:r>
              <a:rPr lang="en-US" sz="1900" dirty="0" err="1" smtClean="0"/>
              <a:t>dapat</a:t>
            </a:r>
            <a:r>
              <a:rPr lang="en-US" sz="1900" dirty="0" smtClean="0"/>
              <a:t> </a:t>
            </a:r>
            <a:r>
              <a:rPr lang="en-US" sz="1900" dirty="0" err="1" smtClean="0"/>
              <a:t>merepresentasikan</a:t>
            </a:r>
            <a:r>
              <a:rPr lang="en-US" sz="1900" dirty="0" smtClean="0"/>
              <a:t> </a:t>
            </a:r>
            <a:r>
              <a:rPr lang="en-US" sz="1900" dirty="0" err="1" smtClean="0"/>
              <a:t>sebuah</a:t>
            </a:r>
            <a:r>
              <a:rPr lang="en-US" sz="1900" dirty="0" smtClean="0"/>
              <a:t> vector quantity </a:t>
            </a:r>
            <a:r>
              <a:rPr lang="en-US" sz="1900" dirty="0" err="1" smtClean="0"/>
              <a:t>sebagai</a:t>
            </a:r>
            <a:r>
              <a:rPr lang="en-US" sz="1900" dirty="0" smtClean="0"/>
              <a:t> </a:t>
            </a:r>
            <a:r>
              <a:rPr lang="en-US" sz="1900" dirty="0" err="1" smtClean="0"/>
              <a:t>sebuah</a:t>
            </a:r>
            <a:r>
              <a:rPr lang="en-US" sz="1900" dirty="0" smtClean="0"/>
              <a:t> </a:t>
            </a:r>
            <a:r>
              <a:rPr lang="en-US" sz="1900" b="1" dirty="0" err="1" smtClean="0"/>
              <a:t>panah</a:t>
            </a:r>
            <a:r>
              <a:rPr lang="en-US" sz="1900" dirty="0" smtClean="0"/>
              <a:t> :</a:t>
            </a:r>
            <a:endParaRPr lang="en-US" sz="19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016180" y="3192899"/>
            <a:ext cx="25908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3006780" y="3497699"/>
            <a:ext cx="2209800" cy="762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140380" y="3040499"/>
            <a:ext cx="762000" cy="6842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479499" y="2266488"/>
            <a:ext cx="38637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+mj-lt"/>
              <a:buAutoNum type="alphaLcPeriod"/>
            </a:pPr>
            <a:r>
              <a:rPr lang="en-US" b="1" dirty="0" err="1" smtClean="0">
                <a:ea typeface="Cambria Math" pitchFamily="18" charset="0"/>
              </a:rPr>
              <a:t>Panjang</a:t>
            </a:r>
            <a:r>
              <a:rPr lang="en-US" dirty="0" smtClean="0">
                <a:ea typeface="Cambria Math" pitchFamily="18" charset="0"/>
              </a:rPr>
              <a:t> </a:t>
            </a:r>
            <a:r>
              <a:rPr lang="en-US" dirty="0" err="1" smtClean="0">
                <a:ea typeface="Cambria Math" pitchFamily="18" charset="0"/>
              </a:rPr>
              <a:t>dari</a:t>
            </a:r>
            <a:r>
              <a:rPr lang="en-US" dirty="0" smtClean="0">
                <a:ea typeface="Cambria Math" pitchFamily="18" charset="0"/>
              </a:rPr>
              <a:t> </a:t>
            </a:r>
            <a:r>
              <a:rPr lang="en-US" dirty="0" err="1" smtClean="0">
                <a:ea typeface="Cambria Math" pitchFamily="18" charset="0"/>
              </a:rPr>
              <a:t>sebuah</a:t>
            </a:r>
            <a:r>
              <a:rPr lang="en-US" dirty="0" smtClean="0">
                <a:ea typeface="Cambria Math" pitchFamily="18" charset="0"/>
              </a:rPr>
              <a:t> </a:t>
            </a:r>
            <a:r>
              <a:rPr lang="en-US" dirty="0" err="1" smtClean="0">
                <a:ea typeface="Cambria Math" pitchFamily="18" charset="0"/>
              </a:rPr>
              <a:t>panah</a:t>
            </a:r>
            <a:r>
              <a:rPr lang="en-US" dirty="0" smtClean="0">
                <a:ea typeface="Cambria Math" pitchFamily="18" charset="0"/>
              </a:rPr>
              <a:t> </a:t>
            </a:r>
            <a:r>
              <a:rPr lang="en-US" dirty="0" err="1" smtClean="0">
                <a:ea typeface="Cambria Math" pitchFamily="18" charset="0"/>
              </a:rPr>
              <a:t>proposional</a:t>
            </a:r>
            <a:r>
              <a:rPr lang="en-US" dirty="0" smtClean="0">
                <a:ea typeface="Cambria Math" pitchFamily="18" charset="0"/>
              </a:rPr>
              <a:t> </a:t>
            </a:r>
            <a:r>
              <a:rPr lang="en-US" dirty="0" err="1" smtClean="0">
                <a:ea typeface="Cambria Math" pitchFamily="18" charset="0"/>
              </a:rPr>
              <a:t>dengan</a:t>
            </a:r>
            <a:r>
              <a:rPr lang="en-US" dirty="0" smtClean="0">
                <a:ea typeface="Cambria Math" pitchFamily="18" charset="0"/>
              </a:rPr>
              <a:t> </a:t>
            </a:r>
            <a:r>
              <a:rPr lang="en-US" b="1" dirty="0" err="1" smtClean="0">
                <a:ea typeface="Cambria Math" pitchFamily="18" charset="0"/>
              </a:rPr>
              <a:t>magnitudo</a:t>
            </a:r>
            <a:r>
              <a:rPr lang="en-US" dirty="0" smtClean="0">
                <a:ea typeface="Cambria Math" pitchFamily="18" charset="0"/>
              </a:rPr>
              <a:t> vector quantity. </a:t>
            </a:r>
            <a:endParaRPr lang="en-US" dirty="0">
              <a:ea typeface="Cambria Math" pitchFamily="18" charset="0"/>
            </a:endParaRPr>
          </a:p>
          <a:p>
            <a:pPr marL="342900" indent="-342900">
              <a:buClr>
                <a:schemeClr val="accent1"/>
              </a:buClr>
              <a:buFont typeface="+mj-lt"/>
              <a:buAutoNum type="alphaLcPeriod"/>
            </a:pPr>
            <a:r>
              <a:rPr lang="en-US" b="1" dirty="0" err="1" smtClean="0">
                <a:ea typeface="Cambria Math" pitchFamily="18" charset="0"/>
              </a:rPr>
              <a:t>Orientasi</a:t>
            </a:r>
            <a:r>
              <a:rPr lang="en-US" b="1" dirty="0" smtClean="0">
                <a:ea typeface="Cambria Math" pitchFamily="18" charset="0"/>
              </a:rPr>
              <a:t> </a:t>
            </a:r>
            <a:r>
              <a:rPr lang="en-US" b="1" dirty="0" err="1" smtClean="0">
                <a:ea typeface="Cambria Math" pitchFamily="18" charset="0"/>
              </a:rPr>
              <a:t>dari</a:t>
            </a:r>
            <a:r>
              <a:rPr lang="en-US" b="1" dirty="0" smtClean="0">
                <a:ea typeface="Cambria Math" pitchFamily="18" charset="0"/>
              </a:rPr>
              <a:t> </a:t>
            </a:r>
            <a:r>
              <a:rPr lang="en-US" b="1" dirty="0" err="1" smtClean="0">
                <a:ea typeface="Cambria Math" pitchFamily="18" charset="0"/>
              </a:rPr>
              <a:t>panah</a:t>
            </a:r>
            <a:r>
              <a:rPr lang="en-US" b="1" dirty="0" smtClean="0">
                <a:ea typeface="Cambria Math" pitchFamily="18" charset="0"/>
              </a:rPr>
              <a:t> </a:t>
            </a:r>
            <a:r>
              <a:rPr lang="en-US" dirty="0" err="1" smtClean="0">
                <a:ea typeface="Cambria Math" pitchFamily="18" charset="0"/>
              </a:rPr>
              <a:t>mengindikasikan</a:t>
            </a:r>
            <a:r>
              <a:rPr lang="en-US" dirty="0" smtClean="0">
                <a:ea typeface="Cambria Math" pitchFamily="18" charset="0"/>
              </a:rPr>
              <a:t> </a:t>
            </a:r>
            <a:r>
              <a:rPr lang="en-US" b="1" dirty="0" err="1" smtClean="0">
                <a:ea typeface="Cambria Math" pitchFamily="18" charset="0"/>
              </a:rPr>
              <a:t>arah</a:t>
            </a:r>
            <a:r>
              <a:rPr lang="en-US" dirty="0" smtClean="0">
                <a:ea typeface="Cambria Math" pitchFamily="18" charset="0"/>
              </a:rPr>
              <a:t> </a:t>
            </a:r>
            <a:r>
              <a:rPr lang="en-US" dirty="0" err="1" smtClean="0">
                <a:ea typeface="Cambria Math" pitchFamily="18" charset="0"/>
              </a:rPr>
              <a:t>dari</a:t>
            </a:r>
            <a:r>
              <a:rPr lang="en-US" dirty="0" smtClean="0">
                <a:ea typeface="Cambria Math" pitchFamily="18" charset="0"/>
              </a:rPr>
              <a:t> vector quantity.</a:t>
            </a:r>
            <a:endParaRPr lang="en-US" dirty="0">
              <a:ea typeface="Cambria Math" pitchFamily="18" charset="0"/>
            </a:endParaRPr>
          </a:p>
          <a:p>
            <a:pPr marL="342900" indent="-342900">
              <a:buClr>
                <a:schemeClr val="accent1"/>
              </a:buClr>
              <a:buFont typeface="+mj-lt"/>
              <a:buAutoNum type="alphaLcPeriod"/>
            </a:pPr>
            <a:r>
              <a:rPr lang="en-US" dirty="0" err="1" smtClean="0">
                <a:ea typeface="Cambria Math" pitchFamily="18" charset="0"/>
              </a:rPr>
              <a:t>Penamaan</a:t>
            </a:r>
            <a:r>
              <a:rPr lang="en-US" dirty="0" smtClean="0">
                <a:ea typeface="Cambria Math" pitchFamily="18" charset="0"/>
              </a:rPr>
              <a:t> </a:t>
            </a:r>
            <a:r>
              <a:rPr lang="en-US" dirty="0" err="1" smtClean="0">
                <a:ea typeface="Cambria Math" pitchFamily="18" charset="0"/>
              </a:rPr>
              <a:t>variabel</a:t>
            </a:r>
            <a:r>
              <a:rPr lang="en-US" dirty="0" smtClean="0">
                <a:ea typeface="Cambria Math" pitchFamily="18" charset="0"/>
              </a:rPr>
              <a:t> </a:t>
            </a:r>
            <a:r>
              <a:rPr lang="en-US" dirty="0" err="1" smtClean="0">
                <a:ea typeface="Cambria Math" pitchFamily="18" charset="0"/>
              </a:rPr>
              <a:t>pada</a:t>
            </a:r>
            <a:r>
              <a:rPr lang="en-US" dirty="0" smtClean="0">
                <a:ea typeface="Cambria Math" pitchFamily="18" charset="0"/>
              </a:rPr>
              <a:t> vector quantity </a:t>
            </a:r>
            <a:r>
              <a:rPr lang="en-US" dirty="0" err="1" smtClean="0">
                <a:ea typeface="Cambria Math" pitchFamily="18" charset="0"/>
              </a:rPr>
              <a:t>akan</a:t>
            </a:r>
            <a:r>
              <a:rPr lang="en-US" dirty="0" smtClean="0">
                <a:ea typeface="Cambria Math" pitchFamily="18" charset="0"/>
              </a:rPr>
              <a:t> </a:t>
            </a:r>
            <a:r>
              <a:rPr lang="en-US" dirty="0" err="1" smtClean="0">
                <a:ea typeface="Cambria Math" pitchFamily="18" charset="0"/>
              </a:rPr>
              <a:t>selalu</a:t>
            </a:r>
            <a:r>
              <a:rPr lang="en-US" dirty="0" smtClean="0">
                <a:ea typeface="Cambria Math" pitchFamily="18" charset="0"/>
              </a:rPr>
              <a:t> </a:t>
            </a:r>
            <a:r>
              <a:rPr lang="en-US" b="1" dirty="0" err="1" smtClean="0">
                <a:ea typeface="Cambria Math" pitchFamily="18" charset="0"/>
              </a:rPr>
              <a:t>dicetak</a:t>
            </a:r>
            <a:r>
              <a:rPr lang="en-US" b="1" dirty="0" smtClean="0">
                <a:ea typeface="Cambria Math" pitchFamily="18" charset="0"/>
              </a:rPr>
              <a:t> </a:t>
            </a:r>
            <a:r>
              <a:rPr lang="en-US" b="1" dirty="0" err="1" smtClean="0">
                <a:ea typeface="Cambria Math" pitchFamily="18" charset="0"/>
              </a:rPr>
              <a:t>tebal</a:t>
            </a:r>
            <a:r>
              <a:rPr lang="en-US" dirty="0" smtClean="0">
                <a:ea typeface="Cambria Math" pitchFamily="18" charset="0"/>
              </a:rPr>
              <a:t> </a:t>
            </a:r>
            <a:r>
              <a:rPr lang="en-US" dirty="0" err="1" smtClean="0">
                <a:ea typeface="Cambria Math" pitchFamily="18" charset="0"/>
              </a:rPr>
              <a:t>dan</a:t>
            </a:r>
            <a:r>
              <a:rPr lang="en-US" dirty="0" smtClean="0">
                <a:ea typeface="Cambria Math" pitchFamily="18" charset="0"/>
              </a:rPr>
              <a:t> </a:t>
            </a:r>
            <a:r>
              <a:rPr lang="en-US" dirty="0" err="1" smtClean="0">
                <a:ea typeface="Cambria Math" pitchFamily="18" charset="0"/>
              </a:rPr>
              <a:t>disertai</a:t>
            </a:r>
            <a:r>
              <a:rPr lang="en-US" dirty="0" smtClean="0">
                <a:ea typeface="Cambria Math" pitchFamily="18" charset="0"/>
              </a:rPr>
              <a:t> </a:t>
            </a:r>
            <a:r>
              <a:rPr lang="en-US" b="1" dirty="0" err="1" smtClean="0">
                <a:ea typeface="Cambria Math" pitchFamily="18" charset="0"/>
              </a:rPr>
              <a:t>overbar</a:t>
            </a:r>
            <a:r>
              <a:rPr lang="en-US" dirty="0" smtClean="0">
                <a:ea typeface="Cambria Math" pitchFamily="18" charset="0"/>
              </a:rPr>
              <a:t>.</a:t>
            </a:r>
            <a:endParaRPr lang="en-US" b="1" dirty="0">
              <a:ea typeface="Cambria Math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16710" y="4891280"/>
            <a:ext cx="6858000" cy="677108"/>
          </a:xfrm>
          <a:prstGeom prst="rect">
            <a:avLst/>
          </a:prstGeom>
          <a:ln w="38100" cmpd="thinThick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900" dirty="0" err="1"/>
              <a:t>Dua</a:t>
            </a:r>
            <a:r>
              <a:rPr lang="en-US" sz="1900" dirty="0"/>
              <a:t> </a:t>
            </a:r>
            <a:r>
              <a:rPr lang="en-US" sz="1900" dirty="0" err="1"/>
              <a:t>buah</a:t>
            </a:r>
            <a:r>
              <a:rPr lang="en-US" sz="1900" dirty="0"/>
              <a:t> </a:t>
            </a:r>
            <a:r>
              <a:rPr lang="en-US" sz="1900" dirty="0" err="1"/>
              <a:t>vektor</a:t>
            </a:r>
            <a:r>
              <a:rPr lang="en-US" sz="1900" dirty="0"/>
              <a:t> </a:t>
            </a:r>
            <a:r>
              <a:rPr lang="en-US" sz="1900" dirty="0" err="1"/>
              <a:t>dikatakan</a:t>
            </a:r>
            <a:r>
              <a:rPr lang="en-US" sz="1900" dirty="0"/>
              <a:t> </a:t>
            </a:r>
            <a:r>
              <a:rPr lang="en-US" sz="1900" dirty="0" err="1"/>
              <a:t>sama</a:t>
            </a:r>
            <a:r>
              <a:rPr lang="en-US" sz="1900" dirty="0"/>
              <a:t> </a:t>
            </a:r>
            <a:r>
              <a:rPr lang="en-US" sz="1900" dirty="0" err="1"/>
              <a:t>jika</a:t>
            </a:r>
            <a:r>
              <a:rPr lang="en-US" sz="1900" dirty="0"/>
              <a:t> </a:t>
            </a:r>
            <a:r>
              <a:rPr lang="en-US" sz="1900" dirty="0" err="1"/>
              <a:t>kedua</a:t>
            </a:r>
            <a:r>
              <a:rPr lang="en-US" sz="1900" dirty="0"/>
              <a:t> </a:t>
            </a:r>
            <a:r>
              <a:rPr lang="en-US" sz="1900" dirty="0" err="1"/>
              <a:t>vektor</a:t>
            </a:r>
            <a:r>
              <a:rPr lang="en-US" sz="1900" dirty="0"/>
              <a:t> </a:t>
            </a:r>
            <a:r>
              <a:rPr lang="en-US" sz="1900" dirty="0" err="1"/>
              <a:t>tersebut</a:t>
            </a:r>
            <a:r>
              <a:rPr lang="en-US" sz="1900" dirty="0"/>
              <a:t> </a:t>
            </a:r>
            <a:r>
              <a:rPr lang="en-US" sz="1900" dirty="0" err="1"/>
              <a:t>memiliki</a:t>
            </a:r>
            <a:r>
              <a:rPr lang="en-US" sz="1900" dirty="0"/>
              <a:t> </a:t>
            </a:r>
            <a:r>
              <a:rPr lang="en-US" sz="1900" dirty="0" err="1" smtClean="0"/>
              <a:t>magnitudo</a:t>
            </a:r>
            <a:r>
              <a:rPr lang="en-US" sz="1900" dirty="0" smtClean="0"/>
              <a:t> </a:t>
            </a:r>
            <a:r>
              <a:rPr lang="en-US" sz="1900" dirty="0" err="1"/>
              <a:t>dan</a:t>
            </a:r>
            <a:r>
              <a:rPr lang="en-US" sz="1900" dirty="0"/>
              <a:t> </a:t>
            </a:r>
            <a:r>
              <a:rPr lang="en-US" sz="1900" dirty="0" err="1"/>
              <a:t>arah</a:t>
            </a:r>
            <a:r>
              <a:rPr lang="en-US" sz="1900" dirty="0"/>
              <a:t> yang </a:t>
            </a:r>
            <a:r>
              <a:rPr lang="en-US" sz="1900" dirty="0" err="1"/>
              <a:t>identik</a:t>
            </a:r>
            <a:endParaRPr lang="en-US" sz="19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171740" y="5918610"/>
            <a:ext cx="9906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771940" y="5918610"/>
            <a:ext cx="1905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90940" y="5918610"/>
            <a:ext cx="228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90940" y="5994810"/>
            <a:ext cx="228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 flipH="1" flipV="1">
            <a:off x="2329730" y="5842410"/>
            <a:ext cx="381000" cy="2286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743690" y="5932022"/>
            <a:ext cx="9906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7496290" y="5705010"/>
            <a:ext cx="6096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039090" y="5933610"/>
            <a:ext cx="228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39090" y="6009810"/>
            <a:ext cx="228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6962890" y="5857410"/>
            <a:ext cx="381000" cy="2286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 flipH="1" flipV="1">
            <a:off x="9119610" y="5675650"/>
            <a:ext cx="83820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10262610" y="5706880"/>
            <a:ext cx="83820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995910" y="5942350"/>
            <a:ext cx="228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995910" y="6018550"/>
            <a:ext cx="228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5"/>
          <p:cNvGraphicFramePr>
            <a:graphicFrameLocks noChangeAspect="1"/>
          </p:cNvGraphicFramePr>
          <p:nvPr/>
        </p:nvGraphicFramePr>
        <p:xfrm>
          <a:off x="3082981" y="2735699"/>
          <a:ext cx="306387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3" name="Equation" r:id="rId6" imgW="152268" imgH="203024" progId="Equation.3">
                  <p:embed/>
                </p:oleObj>
              </mc:Choice>
              <mc:Fallback>
                <p:oleObj name="Equation" r:id="rId6" imgW="152268" imgH="203024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2981" y="2735699"/>
                        <a:ext cx="306387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6"/>
          <p:cNvGraphicFramePr>
            <a:graphicFrameLocks noChangeAspect="1"/>
          </p:cNvGraphicFramePr>
          <p:nvPr/>
        </p:nvGraphicFramePr>
        <p:xfrm>
          <a:off x="4149781" y="3573899"/>
          <a:ext cx="331787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4" name="Equation" r:id="rId8" imgW="164885" imgH="164885" progId="Equation.3">
                  <p:embed/>
                </p:oleObj>
              </mc:Choice>
              <mc:Fallback>
                <p:oleObj name="Equation" r:id="rId8" imgW="164885" imgH="164885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9781" y="3573899"/>
                        <a:ext cx="331787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7"/>
          <p:cNvGraphicFramePr>
            <a:graphicFrameLocks noChangeAspect="1"/>
          </p:cNvGraphicFramePr>
          <p:nvPr/>
        </p:nvGraphicFramePr>
        <p:xfrm>
          <a:off x="5064180" y="3040499"/>
          <a:ext cx="331788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5" name="Equation" r:id="rId10" imgW="164957" imgH="203024" progId="Equation.3">
                  <p:embed/>
                </p:oleObj>
              </mc:Choice>
              <mc:Fallback>
                <p:oleObj name="Equation" r:id="rId10" imgW="164957" imgH="203024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4180" y="3040499"/>
                        <a:ext cx="331788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13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REPRESENTASI VEKTOR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"/>
            <a:ext cx="1097280" cy="1274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4990"/>
            <a:ext cx="1905000" cy="762000"/>
          </a:xfrm>
          <a:prstGeom prst="rect">
            <a:avLst/>
          </a:prstGeom>
        </p:spPr>
      </p:pic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1514740" y="2001108"/>
          <a:ext cx="188436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8" name="Equation" r:id="rId6" imgW="14011281" imgH="7305752" progId="Equation.3">
                  <p:embed/>
                </p:oleObj>
              </mc:Choice>
              <mc:Fallback>
                <p:oleObj name="Equation" r:id="rId6" imgW="14011281" imgH="7305752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740" y="2001108"/>
                        <a:ext cx="1884363" cy="9906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4464571" y="1805060"/>
            <a:ext cx="1061766" cy="3847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900" dirty="0" err="1"/>
              <a:t>Dengan</a:t>
            </a:r>
            <a:r>
              <a:rPr lang="en-US" sz="1900" dirty="0"/>
              <a:t> :</a:t>
            </a:r>
          </a:p>
        </p:txBody>
      </p:sp>
      <p:graphicFrame>
        <p:nvGraphicFramePr>
          <p:cNvPr id="35" name="Object 8"/>
          <p:cNvGraphicFramePr>
            <a:graphicFrameLocks noChangeAspect="1"/>
          </p:cNvGraphicFramePr>
          <p:nvPr/>
        </p:nvGraphicFramePr>
        <p:xfrm>
          <a:off x="4714401" y="2218540"/>
          <a:ext cx="52387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9" name="Equation" r:id="rId8" imgW="4562541" imgH="7305752" progId="Equation.3">
                  <p:embed/>
                </p:oleObj>
              </mc:Choice>
              <mc:Fallback>
                <p:oleObj name="Equation" r:id="rId8" imgW="4562541" imgH="7305752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401" y="2218540"/>
                        <a:ext cx="523875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5367721" y="2279750"/>
            <a:ext cx="4242123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besar</a:t>
            </a:r>
            <a:r>
              <a:rPr lang="en-US" sz="2000" dirty="0"/>
              <a:t> </a:t>
            </a:r>
            <a:r>
              <a:rPr lang="en-US" sz="2000" dirty="0" err="1"/>
              <a:t>vektor</a:t>
            </a:r>
            <a:r>
              <a:rPr lang="en-US" sz="2000" dirty="0"/>
              <a:t> A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</a:p>
          <a:p>
            <a:pPr>
              <a:spcBef>
                <a:spcPct val="0"/>
              </a:spcBef>
            </a:pPr>
            <a:r>
              <a:rPr lang="en-US" sz="2000" dirty="0" err="1"/>
              <a:t>panjang</a:t>
            </a:r>
            <a:r>
              <a:rPr lang="en-US" sz="2000" dirty="0"/>
              <a:t> </a:t>
            </a:r>
            <a:r>
              <a:rPr lang="en-US" sz="2000" dirty="0" err="1"/>
              <a:t>vektor</a:t>
            </a:r>
            <a:r>
              <a:rPr lang="en-US" sz="2000" dirty="0"/>
              <a:t> A (</a:t>
            </a:r>
            <a:r>
              <a:rPr lang="en-US" sz="2000" b="1" dirty="0" err="1" smtClean="0"/>
              <a:t>magnitudo</a:t>
            </a:r>
            <a:r>
              <a:rPr lang="en-US" sz="2000" dirty="0" smtClean="0"/>
              <a:t> </a:t>
            </a:r>
            <a:r>
              <a:rPr lang="en-US" sz="2000" dirty="0" err="1"/>
              <a:t>vektor</a:t>
            </a:r>
            <a:r>
              <a:rPr lang="en-US" sz="2000" dirty="0"/>
              <a:t> A)</a:t>
            </a:r>
          </a:p>
        </p:txBody>
      </p:sp>
      <p:graphicFrame>
        <p:nvGraphicFramePr>
          <p:cNvPr id="37" name="Object 15"/>
          <p:cNvGraphicFramePr>
            <a:graphicFrameLocks noChangeAspect="1"/>
          </p:cNvGraphicFramePr>
          <p:nvPr/>
        </p:nvGraphicFramePr>
        <p:xfrm>
          <a:off x="4699410" y="3087970"/>
          <a:ext cx="508000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0" name="Equation" r:id="rId10" imgW="4562541" imgH="5172197" progId="Equation.3">
                  <p:embed/>
                </p:oleObj>
              </mc:Choice>
              <mc:Fallback>
                <p:oleObj name="Equation" r:id="rId10" imgW="4562541" imgH="5172197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410" y="3087970"/>
                        <a:ext cx="508000" cy="566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5383959" y="3176660"/>
            <a:ext cx="5408951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dirty="0" err="1"/>
              <a:t>adalah</a:t>
            </a:r>
            <a:r>
              <a:rPr lang="en-US" sz="2000" dirty="0"/>
              <a:t> unit </a:t>
            </a:r>
            <a:r>
              <a:rPr lang="en-US" sz="2000" dirty="0" err="1"/>
              <a:t>vektor</a:t>
            </a:r>
            <a:r>
              <a:rPr lang="en-US" sz="2000" dirty="0"/>
              <a:t> A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b="1" dirty="0" err="1"/>
              <a:t>vektor</a:t>
            </a:r>
            <a:r>
              <a:rPr lang="en-US" sz="2000" b="1" dirty="0"/>
              <a:t> </a:t>
            </a:r>
            <a:r>
              <a:rPr lang="en-US" sz="2000" b="1" dirty="0" err="1"/>
              <a:t>satuan</a:t>
            </a:r>
            <a:r>
              <a:rPr lang="en-US" sz="2000" b="1" dirty="0"/>
              <a:t> </a:t>
            </a:r>
            <a:r>
              <a:rPr lang="en-US" sz="2000" dirty="0" err="1"/>
              <a:t>searah</a:t>
            </a:r>
            <a:r>
              <a:rPr lang="en-US" sz="2000" dirty="0"/>
              <a:t> A</a:t>
            </a:r>
          </a:p>
        </p:txBody>
      </p:sp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2407170" y="4167261"/>
            <a:ext cx="7086600" cy="830997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 err="1"/>
              <a:t>Vektor</a:t>
            </a:r>
            <a:r>
              <a:rPr lang="en-US" sz="2400" dirty="0"/>
              <a:t> </a:t>
            </a:r>
            <a:r>
              <a:rPr lang="en-US" sz="2400" dirty="0" err="1"/>
              <a:t>satuan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unit </a:t>
            </a:r>
            <a:r>
              <a:rPr lang="en-US" sz="2400" dirty="0" err="1"/>
              <a:t>vektor</a:t>
            </a:r>
            <a:r>
              <a:rPr lang="en-US" sz="2400" dirty="0"/>
              <a:t> </a:t>
            </a:r>
            <a:r>
              <a:rPr lang="en-US" sz="2400" dirty="0" err="1"/>
              <a:t>menyatakan</a:t>
            </a:r>
            <a:r>
              <a:rPr lang="en-US" sz="2400" dirty="0"/>
              <a:t> </a:t>
            </a:r>
            <a:endParaRPr lang="en-US" sz="2400" dirty="0" smtClean="0"/>
          </a:p>
          <a:p>
            <a:pPr algn="ctr">
              <a:spcBef>
                <a:spcPct val="0"/>
              </a:spcBef>
            </a:pPr>
            <a:r>
              <a:rPr lang="en-US" sz="2400" b="1" dirty="0" err="1" smtClean="0"/>
              <a:t>arah</a:t>
            </a:r>
            <a:r>
              <a:rPr lang="en-US" sz="2400" b="1" dirty="0" smtClean="0"/>
              <a:t> </a:t>
            </a:r>
            <a:r>
              <a:rPr lang="en-US" sz="2400" b="1" dirty="0" err="1"/>
              <a:t>vektor</a:t>
            </a:r>
            <a:r>
              <a:rPr lang="en-US" sz="2400" dirty="0"/>
              <a:t>, </a:t>
            </a:r>
            <a:r>
              <a:rPr lang="en-US" sz="2400" dirty="0" err="1"/>
              <a:t>besarnya</a:t>
            </a:r>
            <a:r>
              <a:rPr lang="en-US" sz="2400" dirty="0"/>
              <a:t> </a:t>
            </a:r>
            <a:r>
              <a:rPr lang="en-US" sz="2400" b="1" dirty="0" err="1"/>
              <a:t>satu</a:t>
            </a:r>
            <a:r>
              <a:rPr lang="en-US" sz="2400" b="1" dirty="0"/>
              <a:t>.</a:t>
            </a:r>
          </a:p>
        </p:txBody>
      </p:sp>
      <p:graphicFrame>
        <p:nvGraphicFramePr>
          <p:cNvPr id="40" name="Object 6"/>
          <p:cNvGraphicFramePr>
            <a:graphicFrameLocks noChangeAspect="1"/>
          </p:cNvGraphicFramePr>
          <p:nvPr/>
        </p:nvGraphicFramePr>
        <p:xfrm>
          <a:off x="3999860" y="5157860"/>
          <a:ext cx="1004888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1" name="Equation" r:id="rId12" imgW="12487195" imgH="12487397" progId="Equation.3">
                  <p:embed/>
                </p:oleObj>
              </mc:Choice>
              <mc:Fallback>
                <p:oleObj name="Equation" r:id="rId12" imgW="12487195" imgH="12487397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9860" y="5157860"/>
                        <a:ext cx="1004888" cy="101441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99CC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7"/>
          <p:cNvGraphicFramePr>
            <a:graphicFrameLocks noChangeAspect="1"/>
          </p:cNvGraphicFramePr>
          <p:nvPr/>
        </p:nvGraphicFramePr>
        <p:xfrm>
          <a:off x="6772275" y="5372100"/>
          <a:ext cx="10604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2" name="Equation" r:id="rId14" imgW="10658345" imgH="6086462" progId="Equation.3">
                  <p:embed/>
                </p:oleObj>
              </mc:Choice>
              <mc:Fallback>
                <p:oleObj name="Equation" r:id="rId14" imgW="10658345" imgH="6086462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2275" y="5372100"/>
                        <a:ext cx="1060450" cy="6096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99CC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130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8" grpId="0"/>
      <p:bldP spid="39" grpId="0" animBg="1"/>
    </p:bldLst>
  </p:timing>
</p:sld>
</file>

<file path=ppt/theme/theme1.xml><?xml version="1.0" encoding="utf-8"?>
<a:theme xmlns:a="http://schemas.openxmlformats.org/drawingml/2006/main" name="Retrospect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1371</TotalTime>
  <Words>2313</Words>
  <Application>Microsoft Office PowerPoint</Application>
  <PresentationFormat>Widescreen</PresentationFormat>
  <Paragraphs>588</Paragraphs>
  <Slides>62</Slides>
  <Notes>60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75" baseType="lpstr">
      <vt:lpstr>Antique Olive</vt:lpstr>
      <vt:lpstr>Arial</vt:lpstr>
      <vt:lpstr>Calibri</vt:lpstr>
      <vt:lpstr>Calibri Light</vt:lpstr>
      <vt:lpstr>Cambria Math</vt:lpstr>
      <vt:lpstr>Comic Sans MS</vt:lpstr>
      <vt:lpstr>Symbol</vt:lpstr>
      <vt:lpstr>Times New Roman</vt:lpstr>
      <vt:lpstr>Wingdings</vt:lpstr>
      <vt:lpstr>Retrospect</vt:lpstr>
      <vt:lpstr>Microsoft Equation 3.0</vt:lpstr>
      <vt:lpstr>Equation</vt:lpstr>
      <vt:lpstr>Formel</vt:lpstr>
      <vt:lpstr>ELEKTROMAGNETIKA TERAPAN</vt:lpstr>
      <vt:lpstr>TUJUAN PEMBELAJARAN</vt:lpstr>
      <vt:lpstr>POKOK BAHASAN</vt:lpstr>
      <vt:lpstr>PERSAMAAN MAXWELL</vt:lpstr>
      <vt:lpstr>PERSAMAAN MAXWELL</vt:lpstr>
      <vt:lpstr>SKALAR DAN VEKTOR</vt:lpstr>
      <vt:lpstr>SKALAR DAN VEKTOR</vt:lpstr>
      <vt:lpstr>REPRESENTASI VEKTOR</vt:lpstr>
      <vt:lpstr>REPRESENTASI VEKTOR</vt:lpstr>
      <vt:lpstr>ALJABAR VEKTOR</vt:lpstr>
      <vt:lpstr>ALJABAR VEKTOR</vt:lpstr>
      <vt:lpstr>ALJABAR VEKTOR</vt:lpstr>
      <vt:lpstr>ALJABAR VEKTOR</vt:lpstr>
      <vt:lpstr>ALJABAR VEKTOR</vt:lpstr>
      <vt:lpstr>ALJABAR VEKTOR</vt:lpstr>
      <vt:lpstr>ALJABAR VEKTOR</vt:lpstr>
      <vt:lpstr>ALJABAR VEKTOR</vt:lpstr>
      <vt:lpstr>ALJABAR VEKTOR</vt:lpstr>
      <vt:lpstr>ALJABAR VEKTOR</vt:lpstr>
      <vt:lpstr>SISTEM KOORDINAT</vt:lpstr>
      <vt:lpstr>SISTEM KOORDINAT</vt:lpstr>
      <vt:lpstr>SISTEM KOORDINAT</vt:lpstr>
      <vt:lpstr>SISTEM KOORDINAT</vt:lpstr>
      <vt:lpstr>SISTEM KOORDINAT</vt:lpstr>
      <vt:lpstr>SISTEM KOORDINAT</vt:lpstr>
      <vt:lpstr>SISTEM KOORDINAT</vt:lpstr>
      <vt:lpstr>SISTEM KOORDINAT</vt:lpstr>
      <vt:lpstr>SISTEM KOORDINAT</vt:lpstr>
      <vt:lpstr>SISTEM KOORDINAT</vt:lpstr>
      <vt:lpstr>SISTEM KOORDINAT</vt:lpstr>
      <vt:lpstr>SISTEM KOORDINAT</vt:lpstr>
      <vt:lpstr>SISTEM KOORDINAT</vt:lpstr>
      <vt:lpstr>SISTEM KOORDINAT</vt:lpstr>
      <vt:lpstr>SISTEM KOORDINAT</vt:lpstr>
      <vt:lpstr>SISTEM KOORDINAT</vt:lpstr>
      <vt:lpstr>SISTEM KOORDINAT</vt:lpstr>
      <vt:lpstr>SISTEM KOORDINAT</vt:lpstr>
      <vt:lpstr>SISTEM KOORDINAT</vt:lpstr>
      <vt:lpstr>SISTEM KOORDINAT</vt:lpstr>
      <vt:lpstr>SISTEM KOORDINAT</vt:lpstr>
      <vt:lpstr>SISTEM KOORDINAT</vt:lpstr>
      <vt:lpstr>SISTEM KOORDINAT</vt:lpstr>
      <vt:lpstr>KALKULUS SKALAR DAN VEKTOR</vt:lpstr>
      <vt:lpstr>KALKULUS SKALAR DAN VEKTOR</vt:lpstr>
      <vt:lpstr>KALKULUS SKALAR DAN VEKTOR</vt:lpstr>
      <vt:lpstr>KALKULUS SKALAR DAN VEKTOR</vt:lpstr>
      <vt:lpstr>KALKULUS SKALAR DAN VEKTOR</vt:lpstr>
      <vt:lpstr>KALKULUS SKALAR DAN VEKTOR</vt:lpstr>
      <vt:lpstr>KALKULUS SKALAR DAN VEKTOR</vt:lpstr>
      <vt:lpstr>KALKULUS SKALAR DAN VEKTOR</vt:lpstr>
      <vt:lpstr>KALKULUS SKALAR DAN VEKTOR</vt:lpstr>
      <vt:lpstr>KALKULUS SKALAR DAN VEKTOR</vt:lpstr>
      <vt:lpstr>KALKULUS SKALAR DAN VEKTOR</vt:lpstr>
      <vt:lpstr>KALKULUS SKALAR DAN VEKTOR</vt:lpstr>
      <vt:lpstr>KALKULUS SKALAR DAN VEKTOR</vt:lpstr>
      <vt:lpstr>KALKULUS SKALAR DAN VEKTOR</vt:lpstr>
      <vt:lpstr>KALKULUS SKALAR DAN VEKTOR</vt:lpstr>
      <vt:lpstr>TEOREMA DIVERGENSI</vt:lpstr>
      <vt:lpstr>TEOREMA DIVERGENSI</vt:lpstr>
      <vt:lpstr>STOKE’S THEOREM</vt:lpstr>
      <vt:lpstr>STOKE’S THEOREM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 KOMUNIKASI</dc:title>
  <dc:creator>hasanah.putri</dc:creator>
  <cp:lastModifiedBy>UNANG SUNARYA</cp:lastModifiedBy>
  <cp:revision>123</cp:revision>
  <dcterms:created xsi:type="dcterms:W3CDTF">2015-04-01T02:37:16Z</dcterms:created>
  <dcterms:modified xsi:type="dcterms:W3CDTF">2015-11-20T02:49:23Z</dcterms:modified>
</cp:coreProperties>
</file>