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83" r:id="rId4"/>
    <p:sldId id="284" r:id="rId5"/>
    <p:sldId id="285" r:id="rId6"/>
    <p:sldId id="286" r:id="rId7"/>
    <p:sldId id="287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62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44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6D765-9544-45B1-A10F-D21400420F10}" type="datetimeFigureOut">
              <a:rPr lang="id-ID" smtClean="0"/>
              <a:pPr/>
              <a:t>20/11/2015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2F2AA-C6BD-4E46-858A-205DE6CDD3C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21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13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13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13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813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394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2F2AA-C6BD-4E46-858A-205DE6CDD3CA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976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12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83022">
            <a:off x="1210374" y="4820404"/>
            <a:ext cx="1422766" cy="1287759"/>
          </a:xfrm>
          <a:prstGeom prst="rect">
            <a:avLst/>
          </a:prstGeom>
          <a:solidFill>
            <a:schemeClr val="accent1"/>
          </a:solidFill>
          <a:effectLst>
            <a:glow rad="101600">
              <a:srgbClr val="00B050">
                <a:alpha val="21000"/>
              </a:srgbClr>
            </a:glow>
            <a:innerShdw blurRad="825500">
              <a:schemeClr val="bg1">
                <a:alpha val="54000"/>
              </a:schemeClr>
            </a:innerShdw>
          </a:effectLst>
          <a:scene3d>
            <a:camera prst="orthographicFront">
              <a:rot lat="19359234" lon="284200" rev="1389690"/>
            </a:camera>
            <a:lightRig rig="brightRoom" dir="t"/>
          </a:scene3d>
          <a:sp3d z="25400" extrusionH="76200" contourW="12700" prstMaterial="plastic">
            <a:bevelT w="114300" prst="artDeco"/>
            <a:bevelB prst="slope"/>
            <a:extrusionClr>
              <a:srgbClr val="92D050"/>
            </a:extrusionClr>
            <a:contourClr>
              <a:schemeClr val="accent3">
                <a:lumMod val="40000"/>
                <a:lumOff val="60000"/>
              </a:schemeClr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ELEKTROMAGNETIKA TERAPAN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80288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 smtClean="0"/>
              <a:t>PENDAHULUAN</a:t>
            </a:r>
          </a:p>
          <a:p>
            <a:pPr algn="r"/>
            <a:r>
              <a:rPr lang="id-ID" sz="1200" b="1" dirty="0" smtClean="0">
                <a:solidFill>
                  <a:srgbClr val="00B050"/>
                </a:solidFill>
              </a:rPr>
              <a:t>	</a:t>
            </a:r>
            <a:r>
              <a:rPr lang="id-ID" sz="1600" b="1" dirty="0" smtClean="0">
                <a:solidFill>
                  <a:schemeClr val="tx1"/>
                </a:solidFill>
              </a:rPr>
              <a:t>DWI ANDI NURMANTRIS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UNANG SUNARYA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HASANAH PUTRI</a:t>
            </a:r>
          </a:p>
          <a:p>
            <a:pPr algn="r"/>
            <a:r>
              <a:rPr lang="id-ID" sz="1600" b="1" dirty="0" smtClean="0">
                <a:solidFill>
                  <a:schemeClr val="tx1"/>
                </a:solidFill>
              </a:rPr>
              <a:t>	ATIK NOVIANTI</a:t>
            </a:r>
            <a:endParaRPr lang="id-ID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PENGENALAN MATAKULIAH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01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sz="2200" dirty="0" smtClean="0"/>
              <a:t>KODE MATAKULIAH	: DTG2H2</a:t>
            </a:r>
          </a:p>
          <a:p>
            <a:pPr algn="just"/>
            <a:r>
              <a:rPr lang="id-ID" sz="2200" dirty="0" smtClean="0"/>
              <a:t>MATAKULIAH 		: ELEKTROMAGNETIKA TERAPAN</a:t>
            </a:r>
          </a:p>
          <a:p>
            <a:pPr algn="just"/>
            <a:r>
              <a:rPr lang="id-ID" sz="2200" dirty="0" smtClean="0"/>
              <a:t>MATAKULIAH PRASYARAT	: MATEMATIKA TEKNIK, RANGKAIAN LISTRIK, FISIKA TERAPAN</a:t>
            </a:r>
          </a:p>
          <a:p>
            <a:pPr algn="just"/>
            <a:r>
              <a:rPr lang="id-ID" sz="2200" dirty="0" smtClean="0"/>
              <a:t>TUJUAN PERKULIAHAN	:</a:t>
            </a:r>
          </a:p>
          <a:p>
            <a:pPr algn="just"/>
            <a:endParaRPr lang="id-ID" sz="2200" dirty="0" smtClean="0"/>
          </a:p>
          <a:p>
            <a:pPr marL="804862" indent="-457200" algn="just">
              <a:buFont typeface="+mj-lt"/>
              <a:buAutoNum type="arabicPeriod"/>
              <a:defRPr/>
            </a:pPr>
            <a:r>
              <a:rPr lang="en-US" sz="2200" dirty="0" smtClean="0"/>
              <a:t>MAHASISWA MEMAHAMI </a:t>
            </a:r>
            <a:r>
              <a:rPr lang="id-ID" sz="2200" dirty="0" smtClean="0"/>
              <a:t>KONSEP MEDAN DAN HUKUM-HUKUM YANG BERKENAAN DENGAN </a:t>
            </a:r>
            <a:r>
              <a:rPr lang="id-ID" sz="2200" smtClean="0"/>
              <a:t>KONSEP MEDAN</a:t>
            </a:r>
            <a:endParaRPr lang="en-US" sz="2200" dirty="0" smtClean="0"/>
          </a:p>
          <a:p>
            <a:pPr marL="804862" indent="-457200" algn="just">
              <a:buFont typeface="+mj-lt"/>
              <a:buAutoNum type="arabicPeriod"/>
              <a:defRPr/>
            </a:pPr>
            <a:r>
              <a:rPr lang="en-US" sz="2200" dirty="0" smtClean="0"/>
              <a:t>MAHASISWA MAMPU MELAKUKAN </a:t>
            </a:r>
            <a:r>
              <a:rPr lang="id-ID" sz="2200" dirty="0" smtClean="0"/>
              <a:t>PERHITUNGAN DAN PERANCANGAN SECARA MATEMATIS ATAU GRAFIS (SMITH CHART) DALAM HAL PENYEPADAN IMPEDANSI DAN SALURAN TRANSMISI </a:t>
            </a:r>
            <a:endParaRPr lang="en-US" sz="2200" dirty="0" smtClean="0"/>
          </a:p>
          <a:p>
            <a:pPr marL="804862" indent="-457200" algn="just">
              <a:buFont typeface="+mj-lt"/>
              <a:buAutoNum type="arabicPeriod"/>
              <a:defRPr/>
            </a:pPr>
            <a:r>
              <a:rPr lang="en-US" sz="2200" dirty="0" smtClean="0"/>
              <a:t>MAHASISWA MAMPU MEMAHAMI</a:t>
            </a:r>
            <a:r>
              <a:rPr lang="id-ID" sz="2200" dirty="0" smtClean="0"/>
              <a:t> KONSEP-KONSEP PROPAGASI GELOMBANG DATAR, BUMBUNG GELOMBANG DAN APLIKASI MAXWELL</a:t>
            </a:r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 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4670" y="1858105"/>
          <a:ext cx="11182661" cy="48799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723"/>
                <a:gridCol w="3432748"/>
                <a:gridCol w="7330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Pokok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Bahasan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Sub </a:t>
                      </a:r>
                      <a:r>
                        <a:rPr lang="en-US" sz="1400" dirty="0" err="1" smtClean="0"/>
                        <a:t>Pokok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Bahasan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Pendahuluan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4488" indent="-344488" algn="l" fontAlgn="ctr">
                        <a:buFont typeface="+mj-lt"/>
                        <a:buAutoNum type="arabicPeriod"/>
                      </a:pPr>
                      <a:r>
                        <a:rPr lang="sv-SE" sz="1400" u="none" strike="noStrike" dirty="0" smtClean="0">
                          <a:effectLst/>
                        </a:rPr>
                        <a:t>Pengenalan Matakuliah</a:t>
                      </a:r>
                      <a:endParaRPr lang="sv-SE" sz="1400" u="none" strike="noStrike" dirty="0">
                        <a:effectLst/>
                      </a:endParaRPr>
                    </a:p>
                    <a:p>
                      <a:pPr marL="344488" indent="-344488" algn="l" fontAlgn="ctr">
                        <a:buFont typeface="+mj-lt"/>
                        <a:buAutoNum type="arabicPeriod"/>
                      </a:pPr>
                      <a:r>
                        <a:rPr lang="sv-SE" sz="1400" u="none" strike="noStrike" dirty="0" smtClean="0">
                          <a:effectLst/>
                        </a:rPr>
                        <a:t>Silabus (Materi) </a:t>
                      </a:r>
                      <a:r>
                        <a:rPr lang="sv-SE" sz="1400" u="none" strike="noStrike" dirty="0">
                          <a:effectLst/>
                        </a:rPr>
                        <a:t>dan </a:t>
                      </a:r>
                      <a:r>
                        <a:rPr lang="sv-SE" sz="1400" u="none" strike="noStrike" dirty="0" smtClean="0">
                          <a:effectLst/>
                        </a:rPr>
                        <a:t>Referensi</a:t>
                      </a:r>
                    </a:p>
                    <a:p>
                      <a:pPr marL="344488" indent="-344488" algn="l" fontAlgn="ctr">
                        <a:buFont typeface="+mj-lt"/>
                        <a:buAutoNum type="arabicPeriod"/>
                      </a:pPr>
                      <a:r>
                        <a:rPr lang="sv-SE" sz="1400" u="none" strike="noStrike" dirty="0" smtClean="0">
                          <a:effectLst/>
                        </a:rPr>
                        <a:t>Aturan Penilaian: Kuis</a:t>
                      </a:r>
                      <a:r>
                        <a:rPr lang="sv-SE" sz="1400" u="none" strike="noStrike" dirty="0">
                          <a:effectLst/>
                        </a:rPr>
                        <a:t>, Ujian, Tugas </a:t>
                      </a:r>
                      <a:r>
                        <a:rPr lang="sv-SE" sz="1400" u="none" strike="noStrike" dirty="0" smtClean="0">
                          <a:effectLst/>
                        </a:rPr>
                        <a:t>dll</a:t>
                      </a:r>
                    </a:p>
                    <a:p>
                      <a:pPr marL="344488" indent="-344488" algn="l" fontAlgn="ctr">
                        <a:buFont typeface="+mj-lt"/>
                        <a:buAutoNum type="arabicPeriod"/>
                      </a:pPr>
                      <a:r>
                        <a:rPr lang="sv-SE" sz="1400" u="none" strike="noStrike" dirty="0" smtClean="0">
                          <a:effectLst/>
                        </a:rPr>
                        <a:t>Aturan </a:t>
                      </a:r>
                      <a:r>
                        <a:rPr lang="sv-SE" sz="1400" u="none" strike="noStrike" dirty="0">
                          <a:effectLst/>
                        </a:rPr>
                        <a:t>Perkuliahan : Kontrak Belajar</a:t>
                      </a:r>
                      <a:br>
                        <a:rPr lang="sv-SE" sz="1400" u="none" strike="noStrike" dirty="0">
                          <a:effectLst/>
                        </a:rPr>
                      </a:b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Persamaan Maxwell untuk </a:t>
                      </a:r>
                      <a:r>
                        <a:rPr lang="id-ID" sz="1400" u="none" strike="noStrike" dirty="0" smtClean="0">
                          <a:effectLst/>
                        </a:rPr>
                        <a:t>Medan Dinamis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Konsep </a:t>
                      </a:r>
                      <a:r>
                        <a:rPr lang="id-ID" sz="1400" u="none" strike="noStrike" dirty="0">
                          <a:effectLst/>
                        </a:rPr>
                        <a:t>dan Arti Fisis tentang Empat Persamaan </a:t>
                      </a:r>
                      <a:r>
                        <a:rPr lang="id-ID" sz="1400" u="none" strike="noStrike" dirty="0" smtClean="0">
                          <a:effectLst/>
                        </a:rPr>
                        <a:t>Maxwell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Font typeface="+mj-lt"/>
                        <a:buAutoNum type="arabicPeriod"/>
                      </a:pPr>
                      <a:r>
                        <a:rPr lang="en-US" sz="1400" u="none" strike="noStrike" dirty="0" smtClean="0">
                          <a:effectLst/>
                        </a:rPr>
                        <a:t>P</a:t>
                      </a:r>
                      <a:r>
                        <a:rPr lang="id-ID" sz="1400" u="none" strike="noStrike" dirty="0" smtClean="0">
                          <a:effectLst/>
                        </a:rPr>
                        <a:t>enerapan Konsep Empat </a:t>
                      </a:r>
                      <a:r>
                        <a:rPr lang="id-ID" sz="1400" u="none" strike="noStrike" dirty="0">
                          <a:effectLst/>
                        </a:rPr>
                        <a:t>Persamaan Maxwell </a:t>
                      </a:r>
                      <a:br>
                        <a:rPr lang="id-ID" sz="1400" u="none" strike="noStrike" dirty="0">
                          <a:effectLst/>
                        </a:rPr>
                      </a:b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</a:rPr>
                        <a:t>Propagasi Gelombang Datar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Penurunan </a:t>
                      </a:r>
                      <a:r>
                        <a:rPr lang="id-ID" sz="1400" u="none" strike="noStrike" dirty="0">
                          <a:effectLst/>
                        </a:rPr>
                        <a:t>Pers.  Helmholtz dari Persamaan </a:t>
                      </a:r>
                      <a:r>
                        <a:rPr lang="id-ID" sz="1400" u="none" strike="noStrike" dirty="0" smtClean="0">
                          <a:effectLst/>
                        </a:rPr>
                        <a:t>Maxwell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Perambatan Gelombang pada </a:t>
                      </a:r>
                      <a:r>
                        <a:rPr lang="id-ID" sz="1400" u="none" strike="noStrike" dirty="0">
                          <a:effectLst/>
                        </a:rPr>
                        <a:t>Berbagai Medium (Dielektrik </a:t>
                      </a:r>
                      <a:r>
                        <a:rPr lang="id-ID" sz="1400" u="none" strike="noStrike" dirty="0" smtClean="0">
                          <a:effectLst/>
                        </a:rPr>
                        <a:t>Merugi)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Perambatan Gelombang pada  </a:t>
                      </a:r>
                      <a:r>
                        <a:rPr lang="id-ID" sz="1400" u="none" strike="noStrike" dirty="0">
                          <a:effectLst/>
                        </a:rPr>
                        <a:t>Dielektrik Sempurna, Vakum, Konduktor : Efek Kulit)  dengan  </a:t>
                      </a:r>
                      <a:r>
                        <a:rPr lang="id-ID" sz="1400" u="none" strike="noStrike" dirty="0" smtClean="0">
                          <a:effectLst/>
                        </a:rPr>
                        <a:t> Parameter </a:t>
                      </a:r>
                      <a:r>
                        <a:rPr lang="id-ID" sz="1400" u="none" strike="noStrike" dirty="0">
                          <a:effectLst/>
                        </a:rPr>
                        <a:t>Primer dan Parameter </a:t>
                      </a:r>
                      <a:r>
                        <a:rPr lang="id-ID" sz="1400" u="none" strike="noStrike" dirty="0" smtClean="0">
                          <a:effectLst/>
                        </a:rPr>
                        <a:t>Sekundernya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Vektor </a:t>
                      </a:r>
                      <a:r>
                        <a:rPr lang="id-ID" sz="1400" u="none" strike="noStrike" dirty="0">
                          <a:effectLst/>
                        </a:rPr>
                        <a:t>Poynting dan Analisis </a:t>
                      </a:r>
                      <a:r>
                        <a:rPr lang="id-ID" sz="1400" u="none" strike="noStrike" dirty="0" smtClean="0">
                          <a:effectLst/>
                        </a:rPr>
                        <a:t>Daya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Polarisasi Gelombang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Pantulan Gelombang Sudut Datang Nol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Konservasi </a:t>
                      </a:r>
                      <a:r>
                        <a:rPr lang="id-ID" sz="1400" u="none" strike="noStrike" dirty="0">
                          <a:effectLst/>
                        </a:rPr>
                        <a:t>Daya dalam </a:t>
                      </a:r>
                      <a:r>
                        <a:rPr lang="id-ID" sz="1400" u="none" strike="noStrike" dirty="0" smtClean="0">
                          <a:effectLst/>
                        </a:rPr>
                        <a:t>Pantulan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Standing </a:t>
                      </a:r>
                      <a:r>
                        <a:rPr lang="id-ID" sz="1400" u="none" strike="noStrike" dirty="0">
                          <a:effectLst/>
                        </a:rPr>
                        <a:t>Wave Ratio,Impedansi Input, dan Matching </a:t>
                      </a:r>
                      <a:r>
                        <a:rPr lang="id-ID" sz="1400" u="none" strike="noStrike" dirty="0" smtClean="0">
                          <a:effectLst/>
                        </a:rPr>
                        <a:t>Gelombang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Radome </a:t>
                      </a:r>
                      <a:r>
                        <a:rPr lang="id-ID" sz="1400" u="none" strike="noStrike" dirty="0">
                          <a:effectLst/>
                        </a:rPr>
                        <a:t>(med1|med2|med3 -</a:t>
                      </a:r>
                      <a:r>
                        <a:rPr lang="id-ID" sz="1400" u="none" strike="noStrike" dirty="0" smtClean="0">
                          <a:effectLst/>
                        </a:rPr>
                        <a:t>med1|med2|med3)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Perambatan </a:t>
                      </a:r>
                      <a:r>
                        <a:rPr lang="id-ID" sz="1400" u="none" strike="noStrike" dirty="0">
                          <a:effectLst/>
                        </a:rPr>
                        <a:t>GEM pada </a:t>
                      </a:r>
                      <a:r>
                        <a:rPr lang="id-ID" sz="1400" u="none" strike="noStrike" dirty="0" smtClean="0">
                          <a:effectLst/>
                        </a:rPr>
                        <a:t>Arah Sembarang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marL="342900" indent="-342900" algn="l" fontAlgn="ctr">
                        <a:buAutoNum type="arabicPeriod"/>
                      </a:pPr>
                      <a:r>
                        <a:rPr lang="id-ID" sz="1400" u="none" strike="noStrike" dirty="0" smtClean="0">
                          <a:effectLst/>
                        </a:rPr>
                        <a:t>Pantulan </a:t>
                      </a:r>
                      <a:r>
                        <a:rPr lang="id-ID" sz="1400" u="none" strike="noStrike" dirty="0">
                          <a:effectLst/>
                        </a:rPr>
                        <a:t>Sudut-Datang Tak-Nol dan Nol : Gelombang Berdiri</a:t>
                      </a:r>
                      <a:br>
                        <a:rPr lang="id-ID" sz="1400" u="none" strike="noStrike" dirty="0">
                          <a:effectLst/>
                        </a:rPr>
                      </a:b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2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4670" y="1858150"/>
          <a:ext cx="11182661" cy="47584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723"/>
                <a:gridCol w="3432748"/>
                <a:gridCol w="7330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Pokok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Bahasan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Sub </a:t>
                      </a:r>
                      <a:r>
                        <a:rPr lang="en-US" sz="1400" dirty="0" err="1" smtClean="0">
                          <a:latin typeface="+mn-lt"/>
                        </a:rPr>
                        <a:t>Pokok</a:t>
                      </a:r>
                      <a:r>
                        <a:rPr lang="en-US" sz="1400" dirty="0" smtClean="0"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</a:rPr>
                        <a:t>Bahasan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Saluran Transmisi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Model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dan Persamaan Saluran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Transmisi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Macam-macam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Saluran Transmisi dengan Parameter Primer  dan Sekundernya, Saluran Distortionless dan Lossless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Kasus 1 : Saluran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Tak-merugi Beban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Sesuai (V, I, P)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Kasus 2 : Saluran Tak-merugi Beban Tak-Sesuai (V, I, P)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Impedansi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I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nput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dan VSWR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Kasus 3 :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aluran-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aluran Istimewa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el-GR" sz="1100" u="none" strike="noStrike" dirty="0">
                          <a:effectLst/>
                          <a:latin typeface="+mn-lt"/>
                        </a:rPr>
                        <a:t>λ/2, λ/4,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ZL = 0, ZL = ~)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Kasus 4 : Persoalan Saluran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Merugi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Penyesuaian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Impedansi dengan Transformator ¼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Panjang Gelombang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Konsep Lebar-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P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ita Frekuensi untuk Sistem Saluran Transmisi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Penyesuaian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Impedansi dengan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Stub-Tunggal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Smith-Chart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: Pembuatan dan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Penggunaan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Penyesuaian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Impedansi dengan Stub Ganda dengan Smith Chart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Bumbung Gelombang Persegi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Analisis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Medan Elektromagnetik dalam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BGP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Gelombang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Mode TMmn, Parameter Primer dan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Sekunder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Gelombang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Mode TEmn, Parameter Primer dan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Sekunder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Tinjauan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Daya dan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Rugi-rugi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Rongga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Resonator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Bumbung Gelombang Sirkular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Analisis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Medan Elektromagnetik dalam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BGS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Gelombang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Mode TMnl dan TEnl , Parameter Primer  dan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Sekunder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Pengenalan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Serat Optik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Radiasi Gelombang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Analisis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Medan Radiasi Filamen Pendek, Diagram </a:t>
                      </a: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Arah</a:t>
                      </a:r>
                      <a:endParaRPr lang="en-US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ctr">
                        <a:buFont typeface="+mj-lt"/>
                        <a:buAutoNum type="arabicPeriod"/>
                      </a:pPr>
                      <a:r>
                        <a:rPr lang="id-ID" sz="1100" u="none" strike="noStrike" dirty="0" smtClean="0">
                          <a:effectLst/>
                          <a:latin typeface="+mn-lt"/>
                        </a:rPr>
                        <a:t>Aproksimasi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untuk Medan Jauh, Daya Pancar, Tahanan Pancar Dipole ½ </a:t>
                      </a:r>
                      <a:r>
                        <a:rPr lang="el-GR" sz="1100" u="none" strike="noStrike" dirty="0">
                          <a:effectLst/>
                          <a:latin typeface="+mn-lt"/>
                        </a:rPr>
                        <a:t>λ </a:t>
                      </a:r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dan Monopole</a:t>
                      </a:r>
                      <a:br>
                        <a:rPr lang="id-ID" sz="1100" u="none" strike="noStrike" dirty="0">
                          <a:effectLst/>
                          <a:latin typeface="+mn-lt"/>
                        </a:rPr>
                      </a:b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8" marR="7248" marT="72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0174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en-US" sz="1900" dirty="0" smtClean="0"/>
              <a:t>WILLIAM H. HAYT, JR. JOHN A. BUCK, </a:t>
            </a:r>
            <a:r>
              <a:rPr lang="en-US" sz="1900" i="1" dirty="0" smtClean="0"/>
              <a:t>ENGINEERING ELECTROMAGNETICS 6TH EDITION</a:t>
            </a:r>
            <a:r>
              <a:rPr lang="en-US" sz="1900" dirty="0" smtClean="0"/>
              <a:t>, MCGRAW-HILL COMPANIES, 2001.</a:t>
            </a:r>
          </a:p>
          <a:p>
            <a:pPr marL="342900" indent="-342900" algn="just">
              <a:buAutoNum type="arabicPeriod"/>
            </a:pPr>
            <a:r>
              <a:rPr lang="en-US" sz="1900" dirty="0" smtClean="0"/>
              <a:t>MAGDY F. ISKANDER, </a:t>
            </a:r>
            <a:r>
              <a:rPr lang="en-US" sz="1900" i="1" dirty="0" smtClean="0"/>
              <a:t>ELECTROMAGNETIC FIELDS AND WAVES</a:t>
            </a:r>
            <a:r>
              <a:rPr lang="en-US" sz="1900" dirty="0" smtClean="0"/>
              <a:t>, PRENTICE HALL INTERNATIONAL, 1992</a:t>
            </a:r>
          </a:p>
          <a:p>
            <a:pPr marL="342900" indent="-342900" algn="just">
              <a:buAutoNum type="arabicPeriod"/>
            </a:pPr>
            <a:r>
              <a:rPr lang="en-US" sz="1900" dirty="0" smtClean="0"/>
              <a:t>STUART M. WENTWORTH, </a:t>
            </a:r>
            <a:r>
              <a:rPr lang="en-US" sz="1900" i="1" dirty="0" smtClean="0"/>
              <a:t>FUNDAMENTALS OF ELECTROMAGNETICS WITH ENGINEERING APPLICATIONS</a:t>
            </a:r>
            <a:r>
              <a:rPr lang="en-US" sz="1900" dirty="0" smtClean="0"/>
              <a:t>, JOHN WILEY &amp; SONS, INC., 2005.</a:t>
            </a:r>
          </a:p>
          <a:p>
            <a:pPr algn="just"/>
            <a:endParaRPr lang="id-ID" sz="1900" dirty="0" smtClean="0"/>
          </a:p>
          <a:p>
            <a:pPr algn="just"/>
            <a:r>
              <a:rPr lang="id-ID" sz="1900" dirty="0" smtClean="0"/>
              <a:t> </a:t>
            </a:r>
            <a:endParaRPr lang="id-ID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KOMPONEN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017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id-ID" sz="1900" dirty="0" smtClean="0"/>
              <a:t>UTS		</a:t>
            </a:r>
            <a:r>
              <a:rPr lang="en-US" sz="1900" dirty="0" smtClean="0"/>
              <a:t> </a:t>
            </a:r>
            <a:r>
              <a:rPr lang="id-ID" sz="1900" dirty="0" smtClean="0"/>
              <a:t>: </a:t>
            </a:r>
            <a:r>
              <a:rPr lang="en-US" sz="1900" dirty="0" smtClean="0"/>
              <a:t>40</a:t>
            </a:r>
            <a:r>
              <a:rPr lang="id-ID" sz="1900" dirty="0" smtClean="0"/>
              <a:t>%</a:t>
            </a:r>
            <a:endParaRPr lang="en-US" sz="19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1900" dirty="0" smtClean="0"/>
              <a:t>UAS		</a:t>
            </a:r>
            <a:r>
              <a:rPr lang="en-US" sz="1900" dirty="0" smtClean="0"/>
              <a:t> </a:t>
            </a:r>
            <a:r>
              <a:rPr lang="id-ID" sz="1900" dirty="0" smtClean="0"/>
              <a:t>: </a:t>
            </a:r>
            <a:r>
              <a:rPr lang="en-US" sz="1900" dirty="0" smtClean="0"/>
              <a:t>40</a:t>
            </a:r>
            <a:r>
              <a:rPr lang="id-ID" sz="1900" dirty="0" smtClean="0"/>
              <a:t>%</a:t>
            </a:r>
            <a:endParaRPr lang="en-US" sz="19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1900" dirty="0" smtClean="0"/>
              <a:t>TUGAS	</a:t>
            </a:r>
            <a:r>
              <a:rPr lang="en-US" sz="1900" dirty="0" smtClean="0"/>
              <a:t> </a:t>
            </a:r>
            <a:r>
              <a:rPr lang="id-ID" sz="1900" dirty="0" smtClean="0"/>
              <a:t>: </a:t>
            </a:r>
            <a:r>
              <a:rPr lang="en-US" sz="1900" dirty="0" smtClean="0"/>
              <a:t>2</a:t>
            </a:r>
            <a:r>
              <a:rPr lang="id-ID" sz="1900" dirty="0" smtClean="0"/>
              <a:t>0%</a:t>
            </a:r>
            <a:endParaRPr lang="en-US" sz="1900" dirty="0" smtClean="0"/>
          </a:p>
          <a:p>
            <a:pPr marL="914400" indent="-457200">
              <a:buFont typeface="Wingdings" pitchFamily="2" charset="2"/>
              <a:buChar char="v"/>
              <a:defRPr/>
            </a:pPr>
            <a:r>
              <a:rPr lang="en-US" sz="1900" dirty="0" err="1" smtClean="0"/>
              <a:t>Kuis</a:t>
            </a:r>
            <a:endParaRPr lang="id-ID" sz="1900" dirty="0" smtClean="0"/>
          </a:p>
          <a:p>
            <a:pPr marL="914400" indent="-457200">
              <a:buFont typeface="Wingdings" pitchFamily="2" charset="2"/>
              <a:buChar char="v"/>
              <a:defRPr/>
            </a:pPr>
            <a:r>
              <a:rPr lang="id-ID" sz="1900" dirty="0" smtClean="0"/>
              <a:t>PR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ATURAN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017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1900" dirty="0" smtClean="0"/>
              <a:t>UNTUK MENGIKUTI UTS DAN UAS, SYARAT KEHADIRAN MINIMAL 75%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1900" dirty="0" smtClean="0"/>
              <a:t>MENGGUNAKAN ATRIBUT  SESUAI ATURAN INSTITUSI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1900" dirty="0" smtClean="0"/>
              <a:t>DILARANG TERLAMBAT</a:t>
            </a:r>
          </a:p>
          <a:p>
            <a:pPr marL="457200" indent="-457200">
              <a:buNone/>
              <a:defRPr/>
            </a:pPr>
            <a:r>
              <a:rPr lang="en-US" sz="1900" dirty="0" smtClean="0"/>
              <a:t>	</a:t>
            </a:r>
            <a:r>
              <a:rPr lang="en-US" sz="1900" dirty="0" err="1" smtClean="0"/>
              <a:t>telat</a:t>
            </a:r>
            <a:r>
              <a:rPr lang="en-US" sz="1900" dirty="0" smtClean="0"/>
              <a:t> </a:t>
            </a:r>
            <a:r>
              <a:rPr lang="en-US" sz="1900" dirty="0" err="1" smtClean="0"/>
              <a:t>lebih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30 </a:t>
            </a:r>
            <a:r>
              <a:rPr lang="en-US" sz="1900" dirty="0" err="1" smtClean="0"/>
              <a:t>menit</a:t>
            </a:r>
            <a:r>
              <a:rPr lang="en-US" sz="1900" dirty="0" smtClean="0"/>
              <a:t> = </a:t>
            </a:r>
            <a:r>
              <a:rPr lang="en-US" sz="1900" dirty="0" err="1" smtClean="0"/>
              <a:t>tutup</a:t>
            </a:r>
            <a:r>
              <a:rPr lang="en-US" sz="1900" dirty="0" smtClean="0"/>
              <a:t> </a:t>
            </a:r>
            <a:r>
              <a:rPr lang="en-US" sz="1900" dirty="0" err="1" smtClean="0"/>
              <a:t>pintu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luar</a:t>
            </a:r>
            <a:endParaRPr lang="en-US" sz="1900" dirty="0" smtClean="0"/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1900" dirty="0" smtClean="0"/>
              <a:t>DILARANG MENYONTEK</a:t>
            </a:r>
          </a:p>
          <a:p>
            <a:pPr marL="457200" indent="-457200">
              <a:buNone/>
              <a:defRPr/>
            </a:pPr>
            <a:r>
              <a:rPr lang="en-US" sz="1900" dirty="0" smtClean="0"/>
              <a:t>	</a:t>
            </a:r>
            <a:r>
              <a:rPr lang="en-US" sz="1900" dirty="0" err="1" smtClean="0"/>
              <a:t>ketahuan</a:t>
            </a:r>
            <a:r>
              <a:rPr lang="en-US" sz="1900" dirty="0" smtClean="0"/>
              <a:t> </a:t>
            </a:r>
            <a:r>
              <a:rPr lang="en-US" sz="1900" dirty="0" err="1" smtClean="0"/>
              <a:t>berbuat</a:t>
            </a:r>
            <a:r>
              <a:rPr lang="en-US" sz="1900" dirty="0" smtClean="0"/>
              <a:t> </a:t>
            </a:r>
            <a:r>
              <a:rPr lang="en-US" sz="1900" dirty="0" err="1" smtClean="0"/>
              <a:t>curang</a:t>
            </a:r>
            <a:r>
              <a:rPr lang="en-US" sz="1900" dirty="0" smtClean="0"/>
              <a:t> = E</a:t>
            </a:r>
          </a:p>
          <a:p>
            <a:pPr algn="just"/>
            <a:endParaRPr lang="id-ID" sz="1900" dirty="0" smtClean="0"/>
          </a:p>
          <a:p>
            <a:pPr algn="just"/>
            <a:r>
              <a:rPr lang="id-ID" sz="1900" dirty="0" smtClean="0"/>
              <a:t> </a:t>
            </a:r>
            <a:endParaRPr lang="id-ID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SPEKTRUM ELEKTROMAGNETIKA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43113" y="1792635"/>
            <a:ext cx="81057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 rot="16200000">
            <a:off x="8492103" y="4002288"/>
            <a:ext cx="3639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http://www.sura.org/commercialization/terahertz.html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938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sz="3600" dirty="0" smtClean="0"/>
          </a:p>
          <a:p>
            <a:pPr algn="ctr"/>
            <a:endParaRPr lang="id-ID" sz="3600" dirty="0"/>
          </a:p>
          <a:p>
            <a:pPr algn="ctr"/>
            <a:r>
              <a:rPr lang="id-ID" sz="3600" dirty="0" smtClean="0"/>
              <a:t>TERIMAKASIH</a:t>
            </a:r>
            <a:endParaRPr lang="id-ID" sz="3600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" y="1"/>
            <a:ext cx="1097280" cy="127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4990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660</TotalTime>
  <Words>342</Words>
  <Application>Microsoft Office PowerPoint</Application>
  <PresentationFormat>Widescreen</PresentationFormat>
  <Paragraphs>105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ELEKTROMAGNETIKA TERAPAN</vt:lpstr>
      <vt:lpstr>PENGENALAN MATAKULIAH</vt:lpstr>
      <vt:lpstr>SILABUS </vt:lpstr>
      <vt:lpstr>SILABUS</vt:lpstr>
      <vt:lpstr>REFERENSI</vt:lpstr>
      <vt:lpstr>KOMPONEN PENILAIAN</vt:lpstr>
      <vt:lpstr>ATURAN PERKULIAHAN</vt:lpstr>
      <vt:lpstr>SPEKTRUM ELEKTROMAGNETIKA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</dc:title>
  <dc:creator>hasanah.putri</dc:creator>
  <cp:lastModifiedBy>UNANG SUNARYA</cp:lastModifiedBy>
  <cp:revision>56</cp:revision>
  <dcterms:created xsi:type="dcterms:W3CDTF">2015-04-01T02:37:16Z</dcterms:created>
  <dcterms:modified xsi:type="dcterms:W3CDTF">2015-11-20T02:48:51Z</dcterms:modified>
</cp:coreProperties>
</file>