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8" r:id="rId3"/>
    <p:sldId id="259" r:id="rId4"/>
    <p:sldId id="257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6" r:id="rId16"/>
    <p:sldId id="275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6BDF8-E37C-497D-8315-004AFD955B67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ED9289-45B3-4E01-A07B-C928E03637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1E5A86-B604-4EFB-897B-BF92A4B0E9BC}" type="datetime1">
              <a:rPr lang="en-US" smtClean="0"/>
              <a:t>12/12/2013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32374-21AB-40C1-93BC-19B735F19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BAEDE-3390-43E1-9921-6E4BF099D896}" type="datetime1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32374-21AB-40C1-93BC-19B735F19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CBFD4E-B945-40B5-ACF6-B02C3100F86C}" type="datetime1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32374-21AB-40C1-93BC-19B735F19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744E77-2223-4308-830E-7FB4B557747A}" type="datetime1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32374-21AB-40C1-93BC-19B735F19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6722D0-39F9-41F9-8B2B-050FA5118992}" type="datetime1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32374-21AB-40C1-93BC-19B735F19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18F58-CCA0-4488-8056-92C68284564C}" type="datetime1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32374-21AB-40C1-93BC-19B735F19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17E798-EB34-4323-A8B0-E61E2A93BA3D}" type="datetime1">
              <a:rPr lang="en-US" smtClean="0"/>
              <a:t>12/12/2013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32374-21AB-40C1-93BC-19B735F19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C39AA-840E-423B-A4E2-2F7C16C434F4}" type="datetime1">
              <a:rPr lang="en-US" smtClean="0"/>
              <a:t>12/12/2013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32374-21AB-40C1-93BC-19B735F19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613AF2-DE04-42B9-B802-D422BB037F08}" type="datetime1">
              <a:rPr lang="en-US" smtClean="0"/>
              <a:t>12/12/2013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32374-21AB-40C1-93BC-19B735F19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51CDFC-A00D-4565-830C-30475980425D}" type="datetime1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32374-21AB-40C1-93BC-19B735F19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20DD27-A022-4034-A8D4-11EDD4CE6C4D}" type="datetime1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32374-21AB-40C1-93BC-19B735F193E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468184F-BEA2-4B1B-BC54-6FD0AC25E2F4}" type="datetime1">
              <a:rPr lang="en-US" smtClean="0"/>
              <a:t>12/12/2013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4E32374-21AB-40C1-93BC-19B735F193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590800"/>
            <a:ext cx="7772400" cy="76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BAB 6 </a:t>
            </a:r>
            <a:r>
              <a:rPr lang="en-US" sz="2800" dirty="0" err="1" smtClean="0"/>
              <a:t>Analisis</a:t>
            </a:r>
            <a:r>
              <a:rPr lang="en-US" sz="2800" dirty="0" smtClean="0"/>
              <a:t> </a:t>
            </a:r>
            <a:r>
              <a:rPr lang="en-US" sz="2800" dirty="0" err="1" smtClean="0"/>
              <a:t>Sinyal</a:t>
            </a:r>
            <a:r>
              <a:rPr lang="en-US" sz="2800" dirty="0" smtClean="0"/>
              <a:t> Kecil AC BJT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429768"/>
          </a:xfrm>
        </p:spPr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 : </a:t>
            </a:r>
            <a:r>
              <a:rPr lang="en-US" dirty="0" err="1" smtClean="0"/>
              <a:t>Unang</a:t>
            </a:r>
            <a:r>
              <a:rPr lang="en-US" dirty="0" smtClean="0"/>
              <a:t> </a:t>
            </a:r>
            <a:r>
              <a:rPr lang="en-US" dirty="0" err="1" smtClean="0"/>
              <a:t>Sunarya</a:t>
            </a:r>
            <a:r>
              <a:rPr lang="en-US" dirty="0" smtClean="0"/>
              <a:t>, ST.,MT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2374-21AB-40C1-93BC-19B735F193E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Kecil AC BJT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2374-21AB-40C1-93BC-19B735F193E0}" type="slidenum">
              <a:rPr lang="en-US" smtClean="0"/>
              <a:t>10</a:t>
            </a:fld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447800"/>
            <a:ext cx="6177516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/>
          <a:lstStyle/>
          <a:p>
            <a:r>
              <a:rPr lang="en-US" dirty="0" err="1" smtClean="0"/>
              <a:t>Penyederhanaan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2374-21AB-40C1-93BC-19B735F193E0}" type="slidenum">
              <a:rPr lang="en-US" smtClean="0"/>
              <a:t>11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599" y="1600200"/>
            <a:ext cx="652895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2374-21AB-40C1-93BC-19B735F193E0}" type="slidenum">
              <a:rPr lang="en-US" smtClean="0"/>
              <a:t>12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685799"/>
            <a:ext cx="5029200" cy="463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685800"/>
            <a:ext cx="2805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89448"/>
          </a:xfrm>
        </p:spPr>
        <p:txBody>
          <a:bodyPr/>
          <a:lstStyle/>
          <a:p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Impedansi</a:t>
            </a:r>
            <a:r>
              <a:rPr lang="en-US" dirty="0" smtClean="0"/>
              <a:t> Output</a:t>
            </a:r>
          </a:p>
          <a:p>
            <a:pPr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  </a:t>
            </a:r>
            <a:r>
              <a:rPr lang="en-US" sz="2400" dirty="0" err="1" smtClean="0"/>
              <a:t>Langkah</a:t>
            </a:r>
            <a:r>
              <a:rPr lang="en-US" sz="2400" dirty="0" smtClean="0"/>
              <a:t> : </a:t>
            </a:r>
            <a:r>
              <a:rPr lang="en-US" sz="2400" dirty="0" err="1" smtClean="0"/>
              <a:t>Hubungsingkatkan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tegangan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input,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aumber</a:t>
            </a:r>
            <a:r>
              <a:rPr lang="en-US" sz="2400" dirty="0" smtClean="0"/>
              <a:t> </a:t>
            </a:r>
            <a:r>
              <a:rPr lang="en-US" sz="2400" dirty="0" err="1" smtClean="0"/>
              <a:t>arus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kaki </a:t>
            </a:r>
            <a:r>
              <a:rPr lang="en-US" sz="2400" dirty="0" err="1" smtClean="0"/>
              <a:t>kolektor</a:t>
            </a:r>
            <a:r>
              <a:rPr lang="en-US" sz="2400" dirty="0" smtClean="0"/>
              <a:t> </a:t>
            </a:r>
            <a:r>
              <a:rPr lang="en-US" sz="2400" dirty="0" err="1" smtClean="0"/>
              <a:t>seolah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open circuit.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2374-21AB-40C1-93BC-19B735F193E0}" type="slidenum">
              <a:rPr lang="en-US" smtClean="0"/>
              <a:t>13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895599"/>
            <a:ext cx="2514600" cy="283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3248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Impedansi</a:t>
            </a:r>
            <a:r>
              <a:rPr lang="en-US" dirty="0" smtClean="0"/>
              <a:t> output 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2374-21AB-40C1-93BC-19B735F193E0}" type="slidenum">
              <a:rPr lang="en-US" smtClean="0"/>
              <a:t>14</a:t>
            </a:fld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799" y="1676400"/>
            <a:ext cx="6263833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Ilustrasi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Penguatan</a:t>
            </a:r>
            <a:r>
              <a:rPr lang="en-US" dirty="0" smtClean="0"/>
              <a:t> BJT Common Emitter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2374-21AB-40C1-93BC-19B735F193E0}" type="slidenum">
              <a:rPr lang="en-US" smtClean="0"/>
              <a:t>15</a:t>
            </a:fld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828800"/>
            <a:ext cx="7266736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3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R</a:t>
            </a:r>
            <a:r>
              <a:rPr lang="en-US" sz="2400" dirty="0" err="1" smtClean="0"/>
              <a:t>eferensi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/>
              <a:t>Boylestad</a:t>
            </a:r>
            <a:r>
              <a:rPr lang="en-US" sz="2400" dirty="0" smtClean="0"/>
              <a:t>, Robert L &amp; </a:t>
            </a:r>
            <a:r>
              <a:rPr lang="en-US" sz="2400" dirty="0" err="1" smtClean="0"/>
              <a:t>louis</a:t>
            </a:r>
            <a:r>
              <a:rPr lang="en-US" sz="2400" dirty="0" smtClean="0"/>
              <a:t> N , Electronic device and circuit theory , New Jersey: Prentice Hall, 2002.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nn-NO" sz="2400" dirty="0" smtClean="0"/>
              <a:t>Ramdhani, M. 2010. Buku Diktat Elektronika 1. Bandung.Universitas Telkom.</a:t>
            </a:r>
            <a:endParaRPr lang="en-US" sz="24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/>
              <a:t>Sedra</a:t>
            </a:r>
            <a:r>
              <a:rPr lang="en-US" sz="2400" dirty="0" smtClean="0"/>
              <a:t>, Adel &amp; Kenneth C. Smith, Microelectronic circuits ,  Oxford : Oxford Univ. Press, 2004.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nn-NO" sz="2400" dirty="0" smtClean="0"/>
              <a:t>Tooley,Mike, Rangkaian elektronik:prinsip dan aplikasi  , Jakarta: Erlangga, 2003.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2374-21AB-40C1-93BC-19B735F193E0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2590800"/>
            <a:ext cx="2667000" cy="76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SEKIAN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2374-21AB-40C1-93BC-19B735F193E0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5648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 smtClean="0"/>
              <a:t>Mencari</a:t>
            </a:r>
            <a:r>
              <a:rPr lang="en-US" sz="2400" dirty="0" smtClean="0"/>
              <a:t> </a:t>
            </a:r>
            <a:r>
              <a:rPr lang="en-US" sz="2400" dirty="0" err="1" smtClean="0"/>
              <a:t>Besarnya</a:t>
            </a:r>
            <a:r>
              <a:rPr lang="en-US" sz="2400" dirty="0" smtClean="0"/>
              <a:t> </a:t>
            </a:r>
            <a:r>
              <a:rPr lang="en-US" sz="2400" dirty="0" err="1" smtClean="0"/>
              <a:t>Penguatan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BJT</a:t>
            </a:r>
          </a:p>
          <a:p>
            <a:pPr algn="just">
              <a:buNone/>
            </a:pP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  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mencari</a:t>
            </a:r>
            <a:r>
              <a:rPr lang="en-US" sz="2400" dirty="0" smtClean="0"/>
              <a:t> </a:t>
            </a:r>
            <a:r>
              <a:rPr lang="en-US" sz="2400" dirty="0" err="1" smtClean="0"/>
              <a:t>besarnya</a:t>
            </a:r>
            <a:r>
              <a:rPr lang="en-US" sz="2400" dirty="0" smtClean="0"/>
              <a:t> </a:t>
            </a:r>
            <a:r>
              <a:rPr lang="en-US" sz="2400" dirty="0" err="1" smtClean="0"/>
              <a:t>penguatan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ac BJT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tahapan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pelu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, </a:t>
            </a:r>
            <a:r>
              <a:rPr lang="en-US" sz="2400" dirty="0" err="1" smtClean="0"/>
              <a:t>diantaranya</a:t>
            </a:r>
            <a:r>
              <a:rPr lang="en-US" sz="2400" dirty="0" smtClean="0"/>
              <a:t>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 err="1" smtClean="0"/>
              <a:t>Lakukan</a:t>
            </a:r>
            <a:r>
              <a:rPr lang="en-US" sz="2400" dirty="0" smtClean="0"/>
              <a:t> dc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,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 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BJT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cutoff, </a:t>
            </a:r>
            <a:r>
              <a:rPr lang="en-US" sz="2400" dirty="0" err="1" smtClean="0"/>
              <a:t>saturasi</a:t>
            </a:r>
            <a:r>
              <a:rPr lang="en-US" sz="2400" dirty="0" smtClean="0"/>
              <a:t>,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aktif</a:t>
            </a:r>
            <a:r>
              <a:rPr lang="en-US" sz="2400" dirty="0" smtClean="0"/>
              <a:t>.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aplikasi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dicari</a:t>
            </a:r>
            <a:r>
              <a:rPr lang="en-US" sz="2400" dirty="0" smtClean="0"/>
              <a:t> </a:t>
            </a:r>
            <a:r>
              <a:rPr lang="en-US" sz="2400" dirty="0" err="1" smtClean="0"/>
              <a:t>dalah</a:t>
            </a:r>
            <a:r>
              <a:rPr lang="en-US" sz="2400" dirty="0" smtClean="0"/>
              <a:t> </a:t>
            </a:r>
            <a:r>
              <a:rPr lang="en-US" sz="2400" dirty="0" err="1" smtClean="0"/>
              <a:t>besarnya</a:t>
            </a:r>
            <a:r>
              <a:rPr lang="en-US" sz="2400" dirty="0" smtClean="0"/>
              <a:t> </a:t>
            </a:r>
            <a:r>
              <a:rPr lang="en-US" sz="2400" dirty="0" err="1" smtClean="0"/>
              <a:t>penguatan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aktif</a:t>
            </a:r>
            <a:r>
              <a:rPr lang="en-US" sz="2400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 err="1" smtClean="0"/>
              <a:t>Lakukan</a:t>
            </a:r>
            <a:r>
              <a:rPr lang="en-US" sz="2400" dirty="0" smtClean="0"/>
              <a:t> ac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,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besarnya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penguatan</a:t>
            </a:r>
            <a:r>
              <a:rPr lang="en-US" sz="2400" dirty="0" smtClean="0"/>
              <a:t>, </a:t>
            </a:r>
            <a:r>
              <a:rPr lang="en-US" sz="2400" dirty="0" err="1" smtClean="0"/>
              <a:t>impedansi</a:t>
            </a:r>
            <a:r>
              <a:rPr lang="en-US" sz="2400" dirty="0" smtClean="0"/>
              <a:t> input,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impedansi</a:t>
            </a:r>
            <a:r>
              <a:rPr lang="en-US" sz="2400" dirty="0" smtClean="0"/>
              <a:t> output.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2374-21AB-40C1-93BC-19B735F193E0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89448"/>
          </a:xfrm>
        </p:spPr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Kecil AC BJT</a:t>
            </a:r>
          </a:p>
          <a:p>
            <a:endParaRPr lang="en-US" dirty="0" smtClean="0"/>
          </a:p>
          <a:p>
            <a:pPr marL="893064" lvl="1" indent="-609600" algn="just">
              <a:lnSpc>
                <a:spcPct val="90000"/>
              </a:lnSpc>
              <a:buFont typeface="+mj-lt"/>
              <a:buAutoNum type="arabicPeriod"/>
            </a:pPr>
            <a:r>
              <a:rPr lang="id-ID" dirty="0" smtClean="0"/>
              <a:t>Setting </a:t>
            </a:r>
            <a:r>
              <a:rPr lang="id-ID" dirty="0" smtClean="0"/>
              <a:t>sumber tegangan DC menjadi nol dengan diganti rangkaian </a:t>
            </a:r>
            <a:r>
              <a:rPr lang="id-ID" i="1" dirty="0" smtClean="0"/>
              <a:t>short circuit</a:t>
            </a:r>
            <a:r>
              <a:rPr lang="id-ID" dirty="0" smtClean="0"/>
              <a:t>.</a:t>
            </a:r>
            <a:endParaRPr lang="en-GB" dirty="0" smtClean="0"/>
          </a:p>
          <a:p>
            <a:pPr marL="893064" lvl="1" indent="-609600" algn="just">
              <a:lnSpc>
                <a:spcPct val="90000"/>
              </a:lnSpc>
              <a:buFont typeface="+mj-lt"/>
              <a:buAutoNum type="arabicPeriod"/>
            </a:pPr>
            <a:r>
              <a:rPr lang="id-ID" dirty="0" smtClean="0"/>
              <a:t>Ganti semua kapasitor dengan rangkaian ekivalen </a:t>
            </a:r>
            <a:r>
              <a:rPr lang="id-ID" i="1" dirty="0" smtClean="0"/>
              <a:t>short circuit</a:t>
            </a:r>
            <a:endParaRPr lang="en-GB" dirty="0" smtClean="0"/>
          </a:p>
          <a:p>
            <a:pPr marL="893064" lvl="1" indent="-609600" algn="just">
              <a:lnSpc>
                <a:spcPct val="90000"/>
              </a:lnSpc>
              <a:buFont typeface="+mj-lt"/>
              <a:buAutoNum type="arabicPeriod"/>
            </a:pPr>
            <a:r>
              <a:rPr lang="id-ID" dirty="0" smtClean="0"/>
              <a:t>Hilangkan semua elemen yang di </a:t>
            </a:r>
            <a:r>
              <a:rPr lang="id-ID" i="1" dirty="0" smtClean="0"/>
              <a:t>bypass</a:t>
            </a:r>
            <a:r>
              <a:rPr lang="id-ID" dirty="0" smtClean="0"/>
              <a:t> oleh </a:t>
            </a:r>
            <a:r>
              <a:rPr lang="en-US" dirty="0" err="1" smtClean="0"/>
              <a:t>kapasitor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id-ID" dirty="0" smtClean="0"/>
              <a:t>ekivalen </a:t>
            </a:r>
            <a:r>
              <a:rPr lang="id-ID" i="1" dirty="0" smtClean="0"/>
              <a:t>short circuit</a:t>
            </a:r>
            <a:endParaRPr lang="en-US" dirty="0" smtClean="0"/>
          </a:p>
          <a:p>
            <a:pPr marL="893064" lvl="1" indent="-609600" algn="just">
              <a:lnSpc>
                <a:spcPct val="90000"/>
              </a:lnSpc>
              <a:buFont typeface="+mj-lt"/>
              <a:buAutoNum type="arabicPeriod"/>
            </a:pPr>
            <a:r>
              <a:rPr lang="id-ID" dirty="0" smtClean="0"/>
              <a:t>Gambar ulang rangkaiannya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2374-21AB-40C1-93BC-19B735F193E0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609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Model AC BJT </a:t>
            </a:r>
            <a:r>
              <a:rPr lang="en-US" sz="2800" dirty="0" err="1" smtClean="0">
                <a:solidFill>
                  <a:schemeClr val="tx1"/>
                </a:solidFill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</a:rPr>
              <a:t> Parameter ∏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2819400" cy="46939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505200" y="1295400"/>
            <a:ext cx="5151120" cy="4693920"/>
          </a:xfrm>
        </p:spPr>
        <p:txBody>
          <a:bodyPr/>
          <a:lstStyle/>
          <a:p>
            <a:r>
              <a:rPr lang="en-US" dirty="0" smtClean="0"/>
              <a:t>Model AC BJT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2374-21AB-40C1-93BC-19B735F193E0}" type="slidenum">
              <a:rPr lang="en-US" smtClean="0"/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967108"/>
            <a:ext cx="1905000" cy="2909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2286000"/>
            <a:ext cx="4853354" cy="188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533400"/>
            <a:ext cx="7824784" cy="533400"/>
          </a:xfrm>
        </p:spPr>
        <p:txBody>
          <a:bodyPr/>
          <a:lstStyle/>
          <a:p>
            <a:r>
              <a:rPr lang="en-US" dirty="0" err="1" smtClean="0"/>
              <a:t>Ekivalen</a:t>
            </a:r>
            <a:r>
              <a:rPr lang="en-US" dirty="0" smtClean="0"/>
              <a:t> Parameter AC BJT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066800"/>
            <a:ext cx="8001000" cy="48006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2374-21AB-40C1-93BC-19B735F193E0}" type="slidenum">
              <a:rPr lang="en-US" smtClean="0"/>
              <a:t>5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799" y="1600199"/>
            <a:ext cx="6607811" cy="4191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41848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penguatan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sz="3200" dirty="0" err="1" smtClean="0"/>
              <a:t>r</a:t>
            </a:r>
            <a:r>
              <a:rPr lang="en-US" sz="2400" dirty="0" err="1" smtClean="0"/>
              <a:t>o</a:t>
            </a:r>
            <a:r>
              <a:rPr lang="en-US" sz="2400" dirty="0" smtClean="0"/>
              <a:t> </a:t>
            </a:r>
            <a:r>
              <a:rPr lang="en-US" sz="2400" dirty="0" smtClean="0"/>
              <a:t>BJT </a:t>
            </a:r>
            <a:r>
              <a:rPr lang="en-US" sz="2400" dirty="0" err="1" smtClean="0"/>
              <a:t>diabaikan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2374-21AB-40C1-93BC-19B735F193E0}" type="slidenum">
              <a:rPr lang="en-US" smtClean="0"/>
              <a:t>6</a:t>
            </a:fld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590800"/>
            <a:ext cx="441960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3248"/>
          </a:xfrm>
        </p:spPr>
        <p:txBody>
          <a:bodyPr/>
          <a:lstStyle/>
          <a:p>
            <a:r>
              <a:rPr lang="en-US" dirty="0" err="1" smtClean="0"/>
              <a:t>Solusi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sz="2400" dirty="0" err="1" smtClean="0"/>
              <a:t>Lakukan</a:t>
            </a:r>
            <a:r>
              <a:rPr lang="en-US" sz="2400" dirty="0" smtClean="0"/>
              <a:t> 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dc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: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2374-21AB-40C1-93BC-19B735F193E0}" type="slidenum">
              <a:rPr lang="en-US" smtClean="0"/>
              <a:t>7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2057400"/>
            <a:ext cx="26384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209800"/>
            <a:ext cx="4581525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1200" y="3581400"/>
            <a:ext cx="2667000" cy="1785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7620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Perhitungan</a:t>
            </a:r>
            <a:r>
              <a:rPr lang="en-US" sz="2800" dirty="0" smtClean="0">
                <a:solidFill>
                  <a:schemeClr val="tx1"/>
                </a:solidFill>
              </a:rPr>
              <a:t> Parameter DC </a:t>
            </a:r>
            <a:r>
              <a:rPr lang="en-US" sz="2800" dirty="0" err="1" smtClean="0">
                <a:solidFill>
                  <a:schemeClr val="tx1"/>
                </a:solidFill>
              </a:rPr>
              <a:t>rangkaian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931920" cy="438912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84320" cy="43891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2374-21AB-40C1-93BC-19B735F193E0}" type="slidenum">
              <a:rPr lang="en-US" smtClean="0"/>
              <a:t>8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00200"/>
            <a:ext cx="37719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600200"/>
            <a:ext cx="3819525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114800" cy="499872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800600" y="914400"/>
            <a:ext cx="3931920" cy="49225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2374-21AB-40C1-93BC-19B735F193E0}" type="slidenum">
              <a:rPr lang="en-US" smtClean="0"/>
              <a:t>9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066800"/>
            <a:ext cx="378142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1066800"/>
            <a:ext cx="2505075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536</TotalTime>
  <Words>303</Words>
  <Application>Microsoft Office PowerPoint</Application>
  <PresentationFormat>On-screen Show (4:3)</PresentationFormat>
  <Paragraphs>54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Aspect</vt:lpstr>
      <vt:lpstr>BAB 6 Analisis Sinyal Kecil AC BJT</vt:lpstr>
      <vt:lpstr>Slide 2</vt:lpstr>
      <vt:lpstr>Slide 3</vt:lpstr>
      <vt:lpstr>Model AC BJT Dengan Parameter ∏</vt:lpstr>
      <vt:lpstr>Ekivalen Parameter AC BJT</vt:lpstr>
      <vt:lpstr>Slide 6</vt:lpstr>
      <vt:lpstr>Slide 7</vt:lpstr>
      <vt:lpstr>Perhitungan Parameter DC rangkaian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unsur2040</dc:creator>
  <cp:lastModifiedBy>unsur2040</cp:lastModifiedBy>
  <cp:revision>37</cp:revision>
  <dcterms:created xsi:type="dcterms:W3CDTF">2013-12-12T08:29:21Z</dcterms:created>
  <dcterms:modified xsi:type="dcterms:W3CDTF">2013-12-12T17:26:14Z</dcterms:modified>
</cp:coreProperties>
</file>