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94" r:id="rId5"/>
    <p:sldId id="295" r:id="rId6"/>
    <p:sldId id="296" r:id="rId7"/>
    <p:sldId id="298" r:id="rId8"/>
    <p:sldId id="299" r:id="rId9"/>
    <p:sldId id="297" r:id="rId10"/>
    <p:sldId id="278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5" d="100"/>
          <a:sy n="75" d="100"/>
        </p:scale>
        <p:origin x="-1236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753463-D555-4A1D-AD4B-234CF02BED04}" type="datetimeFigureOut">
              <a:rPr lang="en-US" smtClean="0"/>
              <a:pPr/>
              <a:t>9/17/2012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FB8AA0-2141-46DE-9D94-988B8D35BF4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FB8AA0-2141-46DE-9D94-988B8D35BF43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6382A-4ABD-49CD-A345-E7F8C290C0AF}" type="datetime1">
              <a:rPr lang="en-US" smtClean="0"/>
              <a:pPr/>
              <a:t>9/17/2012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pangeranmajalengka.blogspot.com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A4AE1-4B24-465F-A48C-88096E84F0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72D10-1E64-439B-812A-EABE31A85591}" type="datetime1">
              <a:rPr lang="en-US" smtClean="0"/>
              <a:pPr/>
              <a:t>9/17/2012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pangeranmajalengka.blogspot.com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A4AE1-4B24-465F-A48C-88096E84F0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30766-9A6A-41F2-9666-7F7CFC0FCF9C}" type="datetime1">
              <a:rPr lang="en-US" smtClean="0"/>
              <a:pPr/>
              <a:t>9/17/2012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pangeranmajalengka.blogspot.com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A4AE1-4B24-465F-A48C-88096E84F0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6A7B7-C0FA-454D-AE99-EBD1B8EEF5ED}" type="datetime1">
              <a:rPr lang="en-US" smtClean="0"/>
              <a:pPr/>
              <a:t>9/17/2012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pangeranmajalengka.blogspot.com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A4AE1-4B24-465F-A48C-88096E84F0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7651E-1B58-4DDD-8CC0-79B076CE0273}" type="datetime1">
              <a:rPr lang="en-US" smtClean="0"/>
              <a:pPr/>
              <a:t>9/17/2012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pangeranmajalengka.blogspot.com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A4AE1-4B24-465F-A48C-88096E84F0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44DBA-D770-4268-8753-99EC639396F3}" type="datetime1">
              <a:rPr lang="en-US" smtClean="0"/>
              <a:pPr/>
              <a:t>9/17/2012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pangeranmajalengka.blogspot.com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A4AE1-4B24-465F-A48C-88096E84F0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C924F-F5BC-4619-BA81-47D748D1ECC6}" type="datetime1">
              <a:rPr lang="en-US" smtClean="0"/>
              <a:pPr/>
              <a:t>9/17/2012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pangeranmajalengka.blogspot.com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A4AE1-4B24-465F-A48C-88096E84F0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A80AE-ABE5-4681-B602-8AC72BEB8E14}" type="datetime1">
              <a:rPr lang="en-US" smtClean="0"/>
              <a:pPr/>
              <a:t>9/17/2012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pangeranmajalengka.blogspot.com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A4AE1-4B24-465F-A48C-88096E84F0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7CCEC-4658-44C3-A96B-783D627B943A}" type="datetime1">
              <a:rPr lang="en-US" smtClean="0"/>
              <a:pPr/>
              <a:t>9/17/2012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pangeranmajalengka.blogspot.com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A4AE1-4B24-465F-A48C-88096E84F0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12E92-E118-4D6A-9AA2-E01755BD0122}" type="datetime1">
              <a:rPr lang="en-US" smtClean="0"/>
              <a:pPr/>
              <a:t>9/17/2012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pangeranmajalengka.blogspot.com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A4AE1-4B24-465F-A48C-88096E84F0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BB50C-D69E-4C65-8D5B-145F239EACCC}" type="datetime1">
              <a:rPr lang="en-US" smtClean="0"/>
              <a:pPr/>
              <a:t>9/17/2012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pangeranmajalengka.blogspot.com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A4AE1-4B24-465F-A48C-88096E84F0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09AB4D-476F-4B82-8092-67804BA6FA10}" type="datetime1">
              <a:rPr lang="en-US" smtClean="0"/>
              <a:pPr/>
              <a:t>9/17/2012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pangeranmajalengka.blogspot.com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CA4AE1-4B24-465F-A48C-88096E84F0D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7772400" cy="1470025"/>
          </a:xfrm>
        </p:spPr>
        <p:txBody>
          <a:bodyPr>
            <a:normAutofit/>
          </a:bodyPr>
          <a:lstStyle/>
          <a:p>
            <a:r>
              <a:rPr lang="en-US" sz="2400" dirty="0" smtClean="0"/>
              <a:t>BENGKEL  ELEKTRONIKA  II</a:t>
            </a:r>
            <a:br>
              <a:rPr lang="en-US" sz="2400" dirty="0" smtClean="0"/>
            </a:br>
            <a:r>
              <a:rPr lang="en-US" sz="2400" dirty="0" smtClean="0"/>
              <a:t>OPERATIONAL AMPLIFIER</a:t>
            </a:r>
            <a:br>
              <a:rPr lang="en-US" sz="2400" dirty="0" smtClean="0"/>
            </a:br>
            <a:r>
              <a:rPr lang="en-US" sz="2400" b="1" dirty="0" smtClean="0"/>
              <a:t>(OP-AMP)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3276600"/>
            <a:ext cx="7315200" cy="3048000"/>
          </a:xfrm>
        </p:spPr>
        <p:txBody>
          <a:bodyPr>
            <a:normAutofit/>
          </a:bodyPr>
          <a:lstStyle/>
          <a:p>
            <a:r>
              <a:rPr lang="en-US" dirty="0" err="1" smtClean="0">
                <a:solidFill>
                  <a:schemeClr val="tx1"/>
                </a:solidFill>
              </a:rPr>
              <a:t>Oleh</a:t>
            </a:r>
            <a:r>
              <a:rPr lang="en-US" dirty="0" smtClean="0">
                <a:solidFill>
                  <a:schemeClr val="tx1"/>
                </a:solidFill>
              </a:rPr>
              <a:t> : </a:t>
            </a:r>
            <a:r>
              <a:rPr lang="en-US" dirty="0" err="1" smtClean="0">
                <a:solidFill>
                  <a:schemeClr val="tx1"/>
                </a:solidFill>
              </a:rPr>
              <a:t>Unang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Sunarya</a:t>
            </a:r>
            <a:r>
              <a:rPr lang="en-US" dirty="0" smtClean="0">
                <a:solidFill>
                  <a:schemeClr val="tx1"/>
                </a:solidFill>
              </a:rPr>
              <a:t>, ST.,MT.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sz="2200" dirty="0" smtClean="0">
                <a:solidFill>
                  <a:schemeClr val="tx1"/>
                </a:solidFill>
              </a:rPr>
              <a:t>PROGRAM DIPLOMA III</a:t>
            </a:r>
          </a:p>
          <a:p>
            <a:r>
              <a:rPr lang="en-US" sz="2200" dirty="0" smtClean="0">
                <a:solidFill>
                  <a:schemeClr val="tx1"/>
                </a:solidFill>
              </a:rPr>
              <a:t>FAKULTAS ELEKTRO DAN KOMUNIKASI</a:t>
            </a:r>
          </a:p>
          <a:p>
            <a:r>
              <a:rPr lang="en-US" sz="2200" dirty="0" smtClean="0">
                <a:solidFill>
                  <a:schemeClr val="tx1"/>
                </a:solidFill>
              </a:rPr>
              <a:t>IT TELKOM BANDUNG</a:t>
            </a:r>
            <a:endParaRPr lang="en-US" sz="2200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A4AE1-4B24-465F-A48C-88096E84F0D8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pangeranmajalengka.blogspot.com</a:t>
            </a:r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438400"/>
            <a:ext cx="7772400" cy="1295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 </a:t>
            </a:r>
            <a:r>
              <a:rPr lang="en-US" dirty="0" err="1" smtClean="0"/>
              <a:t>Sekian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457200" y="5715000"/>
            <a:ext cx="7848600" cy="381000"/>
          </a:xfrm>
        </p:spPr>
        <p:txBody>
          <a:bodyPr>
            <a:normAutofit fontScale="77500" lnSpcReduction="20000"/>
          </a:bodyPr>
          <a:lstStyle/>
          <a:p>
            <a:pPr algn="l"/>
            <a:r>
              <a:rPr lang="en-US" sz="2800" dirty="0" err="1" smtClean="0">
                <a:solidFill>
                  <a:schemeClr val="tx1"/>
                </a:solidFill>
              </a:rPr>
              <a:t>Materi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selanjutnya</a:t>
            </a:r>
            <a:r>
              <a:rPr lang="en-US" sz="2800" dirty="0" smtClean="0">
                <a:solidFill>
                  <a:schemeClr val="tx1"/>
                </a:solidFill>
              </a:rPr>
              <a:t> : Resistor (</a:t>
            </a:r>
            <a:r>
              <a:rPr lang="en-US" sz="2800" i="1" dirty="0" err="1" smtClean="0">
                <a:solidFill>
                  <a:schemeClr val="tx1"/>
                </a:solidFill>
              </a:rPr>
              <a:t>Silakan</a:t>
            </a:r>
            <a:r>
              <a:rPr lang="en-US" sz="2800" i="1" dirty="0" smtClean="0">
                <a:solidFill>
                  <a:schemeClr val="tx1"/>
                </a:solidFill>
              </a:rPr>
              <a:t> </a:t>
            </a:r>
            <a:r>
              <a:rPr lang="en-US" sz="2800" i="1" dirty="0" err="1" smtClean="0">
                <a:solidFill>
                  <a:schemeClr val="tx1"/>
                </a:solidFill>
              </a:rPr>
              <a:t>dipelajari</a:t>
            </a:r>
            <a:r>
              <a:rPr lang="en-US" sz="2800" i="1" dirty="0" smtClean="0">
                <a:solidFill>
                  <a:schemeClr val="tx1"/>
                </a:solidFill>
              </a:rPr>
              <a:t> </a:t>
            </a:r>
            <a:r>
              <a:rPr lang="en-US" sz="2800" i="1" dirty="0" err="1" smtClean="0">
                <a:solidFill>
                  <a:schemeClr val="tx1"/>
                </a:solidFill>
              </a:rPr>
              <a:t>terlebih</a:t>
            </a:r>
            <a:r>
              <a:rPr lang="en-US" sz="2800" i="1" dirty="0" smtClean="0">
                <a:solidFill>
                  <a:schemeClr val="tx1"/>
                </a:solidFill>
              </a:rPr>
              <a:t> </a:t>
            </a:r>
            <a:r>
              <a:rPr lang="en-US" sz="2800" i="1" dirty="0" err="1" smtClean="0">
                <a:solidFill>
                  <a:schemeClr val="tx1"/>
                </a:solidFill>
              </a:rPr>
              <a:t>dahulu</a:t>
            </a:r>
            <a:r>
              <a:rPr lang="en-US" sz="2800" dirty="0" smtClean="0">
                <a:solidFill>
                  <a:schemeClr val="tx1"/>
                </a:solidFill>
              </a:rPr>
              <a:t>)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pangeranmajalengka.blogspot.com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A4AE1-4B24-465F-A48C-88096E84F0D8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Cakupan</a:t>
            </a:r>
            <a:r>
              <a:rPr lang="en-US" dirty="0" smtClean="0"/>
              <a:t> </a:t>
            </a:r>
            <a:r>
              <a:rPr lang="en-US" dirty="0" err="1" smtClean="0"/>
              <a:t>Materi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95400"/>
            <a:ext cx="8839200" cy="48307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arenR"/>
            </a:pPr>
            <a:r>
              <a:rPr lang="en-US" dirty="0" err="1" smtClean="0"/>
              <a:t>Pendahuluan</a:t>
            </a:r>
            <a:endParaRPr lang="en-US" dirty="0" smtClean="0"/>
          </a:p>
          <a:p>
            <a:pPr marL="514350" indent="-514350">
              <a:buFont typeface="+mj-lt"/>
              <a:buAutoNum type="arabicParenR"/>
            </a:pPr>
            <a:r>
              <a:rPr lang="en-US" dirty="0" err="1" smtClean="0"/>
              <a:t>Konstruksi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Karakteristik</a:t>
            </a:r>
            <a:r>
              <a:rPr lang="en-US" dirty="0" smtClean="0"/>
              <a:t> </a:t>
            </a:r>
            <a:r>
              <a:rPr lang="en-US" dirty="0" smtClean="0"/>
              <a:t>Op- Amp</a:t>
            </a:r>
            <a:endParaRPr lang="en-US" dirty="0" smtClean="0"/>
          </a:p>
          <a:p>
            <a:pPr marL="514350" indent="-514350">
              <a:buFont typeface="+mj-lt"/>
              <a:buAutoNum type="arabicParenR"/>
            </a:pPr>
            <a:r>
              <a:rPr lang="en-US" dirty="0" err="1" smtClean="0"/>
              <a:t>Fungsi</a:t>
            </a:r>
            <a:r>
              <a:rPr lang="en-US" dirty="0" smtClean="0"/>
              <a:t> Op-Amp</a:t>
            </a:r>
            <a:endParaRPr lang="en-US" dirty="0" smtClean="0"/>
          </a:p>
          <a:p>
            <a:pPr marL="514350" indent="-514350">
              <a:buFont typeface="+mj-lt"/>
              <a:buAutoNum type="arabicParenR"/>
            </a:pPr>
            <a:r>
              <a:rPr lang="en-US" dirty="0" err="1" smtClean="0"/>
              <a:t>Rangkaian</a:t>
            </a:r>
            <a:r>
              <a:rPr lang="en-US" dirty="0" smtClean="0"/>
              <a:t> </a:t>
            </a:r>
            <a:r>
              <a:rPr lang="en-US" dirty="0" smtClean="0"/>
              <a:t>Op-Amp (</a:t>
            </a:r>
            <a:r>
              <a:rPr lang="en-US" dirty="0" err="1" smtClean="0"/>
              <a:t>Komparator</a:t>
            </a:r>
            <a:r>
              <a:rPr lang="en-US" dirty="0" smtClean="0"/>
              <a:t>, </a:t>
            </a:r>
            <a:r>
              <a:rPr lang="en-US" dirty="0" err="1" smtClean="0"/>
              <a:t>dll</a:t>
            </a:r>
            <a:r>
              <a:rPr lang="en-US" dirty="0" smtClean="0"/>
              <a:t>)</a:t>
            </a:r>
            <a:endParaRPr lang="en-US" dirty="0" smtClean="0"/>
          </a:p>
          <a:p>
            <a:pPr marL="514350" indent="-514350">
              <a:buFont typeface="+mj-lt"/>
              <a:buAutoNum type="arabicParenR"/>
            </a:pPr>
            <a:endParaRPr lang="en-US" dirty="0" smtClean="0"/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Font typeface="+mj-lt"/>
              <a:buAutoNum type="arabicParenR"/>
            </a:pPr>
            <a:endParaRPr lang="en-US" dirty="0" smtClean="0"/>
          </a:p>
          <a:p>
            <a:pPr marL="514350" indent="-514350">
              <a:buFont typeface="+mj-lt"/>
              <a:buAutoNum type="arabicParenR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A4AE1-4B24-465F-A48C-88096E84F0D8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pangeranmajalengka.blogspot.com</a:t>
            </a:r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1"/>
            <a:ext cx="7772400" cy="685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Op-Amp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>
          <a:xfrm>
            <a:off x="457200" y="990600"/>
            <a:ext cx="8382000" cy="533400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b="1" dirty="0" err="1" smtClean="0">
                <a:solidFill>
                  <a:schemeClr val="tx1"/>
                </a:solidFill>
              </a:rPr>
              <a:t>Pendahuluan</a:t>
            </a:r>
            <a:endParaRPr lang="en-US" b="1" dirty="0" smtClean="0">
              <a:solidFill>
                <a:schemeClr val="tx1"/>
              </a:solidFill>
            </a:endParaRPr>
          </a:p>
          <a:p>
            <a:pPr algn="just">
              <a:buNone/>
            </a:pPr>
            <a:r>
              <a:rPr lang="en-US" sz="2800" dirty="0" smtClean="0">
                <a:solidFill>
                  <a:schemeClr val="tx1"/>
                </a:solidFill>
              </a:rPr>
              <a:t>Operational Amplifier </a:t>
            </a:r>
            <a:r>
              <a:rPr lang="en-US" sz="2800" dirty="0" err="1" smtClean="0">
                <a:solidFill>
                  <a:schemeClr val="tx1"/>
                </a:solidFill>
              </a:rPr>
              <a:t>biasa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disebut</a:t>
            </a:r>
            <a:r>
              <a:rPr lang="en-US" sz="2800" dirty="0" smtClean="0">
                <a:solidFill>
                  <a:schemeClr val="tx1"/>
                </a:solidFill>
              </a:rPr>
              <a:t> Op-Amp </a:t>
            </a:r>
            <a:r>
              <a:rPr lang="en-US" sz="2800" dirty="0" err="1" smtClean="0">
                <a:solidFill>
                  <a:schemeClr val="tx1"/>
                </a:solidFill>
              </a:rPr>
              <a:t>merupakan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komponen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aktif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elektronika</a:t>
            </a:r>
            <a:r>
              <a:rPr lang="en-US" sz="2800" dirty="0" smtClean="0">
                <a:solidFill>
                  <a:schemeClr val="tx1"/>
                </a:solidFill>
              </a:rPr>
              <a:t> yang </a:t>
            </a:r>
            <a:r>
              <a:rPr lang="en-US" sz="2800" dirty="0" err="1" smtClean="0">
                <a:solidFill>
                  <a:schemeClr val="tx1"/>
                </a:solidFill>
              </a:rPr>
              <a:t>berupa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komponen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terintegrasi</a:t>
            </a:r>
            <a:r>
              <a:rPr lang="en-US" sz="2800" dirty="0" smtClean="0">
                <a:solidFill>
                  <a:schemeClr val="tx1"/>
                </a:solidFill>
              </a:rPr>
              <a:t> (Integrated Circuit) yang </a:t>
            </a:r>
            <a:r>
              <a:rPr lang="en-US" sz="2800" dirty="0" err="1" smtClean="0">
                <a:solidFill>
                  <a:schemeClr val="tx1"/>
                </a:solidFill>
              </a:rPr>
              <a:t>dapat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berfungsi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sebagai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penguat</a:t>
            </a:r>
            <a:r>
              <a:rPr lang="en-US" sz="2800" dirty="0" smtClean="0">
                <a:solidFill>
                  <a:schemeClr val="tx1"/>
                </a:solidFill>
              </a:rPr>
              <a:t>.</a:t>
            </a:r>
          </a:p>
          <a:p>
            <a:pPr algn="just"/>
            <a:r>
              <a:rPr lang="en-US" sz="2800" dirty="0" err="1" smtClean="0">
                <a:solidFill>
                  <a:schemeClr val="tx1"/>
                </a:solidFill>
              </a:rPr>
              <a:t>Bagian</a:t>
            </a:r>
            <a:r>
              <a:rPr lang="en-US" sz="2800" dirty="0" smtClean="0">
                <a:solidFill>
                  <a:schemeClr val="tx1"/>
                </a:solidFill>
              </a:rPr>
              <a:t> output Op-amp </a:t>
            </a:r>
            <a:r>
              <a:rPr lang="en-US" sz="2800" dirty="0" err="1" smtClean="0">
                <a:solidFill>
                  <a:schemeClr val="tx1"/>
                </a:solidFill>
              </a:rPr>
              <a:t>ini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biasanya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dikendalikan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dengan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umpan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balik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negatif</a:t>
            </a:r>
            <a:r>
              <a:rPr lang="en-US" sz="2800" dirty="0" smtClean="0">
                <a:solidFill>
                  <a:schemeClr val="tx1"/>
                </a:solidFill>
              </a:rPr>
              <a:t> (negative feedback) </a:t>
            </a:r>
            <a:r>
              <a:rPr lang="en-US" sz="2800" dirty="0" err="1" smtClean="0">
                <a:solidFill>
                  <a:schemeClr val="tx1"/>
                </a:solidFill>
              </a:rPr>
              <a:t>karena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nilai</a:t>
            </a:r>
            <a:r>
              <a:rPr lang="en-US" sz="2800" dirty="0" smtClean="0">
                <a:solidFill>
                  <a:schemeClr val="tx1"/>
                </a:solidFill>
              </a:rPr>
              <a:t> gain-</a:t>
            </a:r>
            <a:r>
              <a:rPr lang="en-US" sz="2800" dirty="0" err="1" smtClean="0">
                <a:solidFill>
                  <a:schemeClr val="tx1"/>
                </a:solidFill>
              </a:rPr>
              <a:t>nya</a:t>
            </a:r>
            <a:r>
              <a:rPr lang="en-US" sz="2800" dirty="0" smtClean="0">
                <a:solidFill>
                  <a:schemeClr val="tx1"/>
                </a:solidFill>
              </a:rPr>
              <a:t> yang </a:t>
            </a:r>
            <a:r>
              <a:rPr lang="en-US" sz="2800" dirty="0" err="1" smtClean="0">
                <a:solidFill>
                  <a:schemeClr val="tx1"/>
                </a:solidFill>
              </a:rPr>
              <a:t>tinggi</a:t>
            </a:r>
            <a:r>
              <a:rPr lang="en-US" sz="2800" dirty="0" smtClean="0">
                <a:solidFill>
                  <a:schemeClr val="tx1"/>
                </a:solidFill>
              </a:rPr>
              <a:t>.</a:t>
            </a:r>
            <a:endParaRPr lang="en-US" sz="2800" dirty="0" smtClean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A4AE1-4B24-465F-A48C-88096E84F0D8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pangeranmajalengka.blogspot.com</a:t>
            </a:r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 err="1" smtClean="0"/>
              <a:t>Karakteristik</a:t>
            </a:r>
            <a:r>
              <a:rPr lang="en-US" dirty="0" smtClean="0"/>
              <a:t> Op-Amp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4040188" cy="446087"/>
          </a:xfrm>
        </p:spPr>
        <p:txBody>
          <a:bodyPr>
            <a:normAutofit lnSpcReduction="10000"/>
          </a:bodyPr>
          <a:lstStyle/>
          <a:p>
            <a:r>
              <a:rPr lang="en-US" dirty="0" err="1" smtClean="0"/>
              <a:t>Komponen</a:t>
            </a:r>
            <a:r>
              <a:rPr lang="en-US" dirty="0" smtClean="0"/>
              <a:t> Op-Amp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3"/>
          </p:nvPr>
        </p:nvSpPr>
        <p:spPr>
          <a:xfrm>
            <a:off x="4648200" y="1219200"/>
            <a:ext cx="4041775" cy="498475"/>
          </a:xfrm>
        </p:spPr>
        <p:txBody>
          <a:bodyPr/>
          <a:lstStyle/>
          <a:p>
            <a:r>
              <a:rPr lang="en-US" dirty="0" err="1" smtClean="0"/>
              <a:t>Simbol</a:t>
            </a:r>
            <a:r>
              <a:rPr lang="en-US" dirty="0" smtClean="0"/>
              <a:t> Op-Amp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pangeranmajalengka.blogspot.com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A4AE1-4B24-465F-A48C-88096E84F0D8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105400" y="1905000"/>
            <a:ext cx="37338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709764" y="2362200"/>
            <a:ext cx="3557436" cy="3174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457200" y="457200"/>
            <a:ext cx="4267200" cy="520700"/>
          </a:xfrm>
        </p:spPr>
        <p:txBody>
          <a:bodyPr>
            <a:normAutofit/>
          </a:bodyPr>
          <a:lstStyle/>
          <a:p>
            <a:r>
              <a:rPr lang="en-US" sz="2800" dirty="0" err="1" smtClean="0"/>
              <a:t>Karaktersitik</a:t>
            </a:r>
            <a:r>
              <a:rPr lang="en-US" sz="2800" dirty="0" smtClean="0"/>
              <a:t> Op-Amp</a:t>
            </a:r>
            <a:endParaRPr lang="en-US" sz="2800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4038600" cy="4906963"/>
          </a:xfrm>
        </p:spPr>
        <p:txBody>
          <a:bodyPr/>
          <a:lstStyle/>
          <a:p>
            <a:r>
              <a:rPr lang="en-US" sz="2800" dirty="0" smtClean="0"/>
              <a:t>1. </a:t>
            </a:r>
            <a:r>
              <a:rPr lang="id-ID" sz="2800" dirty="0" smtClean="0"/>
              <a:t>Perbedaan </a:t>
            </a:r>
            <a:r>
              <a:rPr lang="id-ID" sz="2800" dirty="0" smtClean="0"/>
              <a:t>tegangan  dan </a:t>
            </a:r>
            <a:r>
              <a:rPr lang="nl-NL" sz="2800" dirty="0" smtClean="0"/>
              <a:t> adalah nol</a:t>
            </a:r>
            <a:endParaRPr lang="id-ID" sz="2800" dirty="0" smtClean="0"/>
          </a:p>
          <a:p>
            <a:r>
              <a:rPr lang="en-US" sz="2800" dirty="0" smtClean="0"/>
              <a:t>2. </a:t>
            </a:r>
            <a:r>
              <a:rPr lang="id-ID" sz="2800" dirty="0" smtClean="0"/>
              <a:t>Arus </a:t>
            </a:r>
            <a:r>
              <a:rPr lang="id-ID" sz="2800" dirty="0" smtClean="0"/>
              <a:t>input Op-Amp adalah nol.</a:t>
            </a:r>
            <a:r>
              <a:rPr lang="en-US" sz="2800" dirty="0" smtClean="0"/>
              <a:t> </a:t>
            </a:r>
          </a:p>
          <a:p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pangeranmajalengka.blogspot.com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A4AE1-4B24-465F-A48C-88096E84F0D8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12" name="Picture 6" descr="sedr42021_0203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648200" y="2590800"/>
            <a:ext cx="3991232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973762"/>
          </a:xfrm>
        </p:spPr>
        <p:txBody>
          <a:bodyPr/>
          <a:lstStyle/>
          <a:p>
            <a:pPr algn="l"/>
            <a:r>
              <a:rPr lang="en-US" dirty="0" err="1" smtClean="0"/>
              <a:t>Fungsi</a:t>
            </a:r>
            <a:r>
              <a:rPr lang="en-US" dirty="0" smtClean="0"/>
              <a:t> Op-Amp :</a:t>
            </a:r>
            <a:br>
              <a:rPr lang="en-US" dirty="0" smtClean="0"/>
            </a:br>
            <a:r>
              <a:rPr lang="en-US" sz="2800" dirty="0" smtClean="0"/>
              <a:t>1. </a:t>
            </a:r>
            <a:r>
              <a:rPr lang="en-US" sz="2800" dirty="0" err="1" smtClean="0"/>
              <a:t>Penguat</a:t>
            </a:r>
            <a:r>
              <a:rPr lang="en-US" sz="2800" dirty="0" smtClean="0"/>
              <a:t> Inverting</a:t>
            </a:r>
            <a:br>
              <a:rPr lang="en-US" sz="2800" dirty="0" smtClean="0"/>
            </a:br>
            <a:r>
              <a:rPr lang="en-US" sz="2800" dirty="0" smtClean="0"/>
              <a:t>2. </a:t>
            </a:r>
            <a:r>
              <a:rPr lang="en-US" sz="2800" dirty="0" err="1" smtClean="0"/>
              <a:t>Penguat</a:t>
            </a:r>
            <a:r>
              <a:rPr lang="en-US" sz="2800" dirty="0" smtClean="0"/>
              <a:t> Non Inverting</a:t>
            </a:r>
            <a:br>
              <a:rPr lang="en-US" sz="2800" dirty="0" smtClean="0"/>
            </a:br>
            <a:r>
              <a:rPr lang="en-US" sz="2800" dirty="0" smtClean="0"/>
              <a:t>3. </a:t>
            </a:r>
            <a:r>
              <a:rPr lang="en-US" sz="2800" dirty="0" err="1" smtClean="0"/>
              <a:t>Komparator</a:t>
            </a:r>
            <a:r>
              <a:rPr lang="en-US" sz="2800" dirty="0" smtClean="0"/>
              <a:t> </a:t>
            </a:r>
            <a:r>
              <a:rPr lang="en-US" sz="2800" dirty="0" err="1" smtClean="0"/>
              <a:t>Sinyal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4. Adder</a:t>
            </a:r>
            <a:br>
              <a:rPr lang="en-US" sz="2800" dirty="0" smtClean="0"/>
            </a:br>
            <a:r>
              <a:rPr lang="en-US" sz="2800" dirty="0" smtClean="0"/>
              <a:t>5. </a:t>
            </a:r>
            <a:r>
              <a:rPr lang="en-US" sz="2800" dirty="0" err="1" smtClean="0"/>
              <a:t>Subtraktor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6. Integrator</a:t>
            </a:r>
            <a:br>
              <a:rPr lang="en-US" sz="2800" dirty="0" smtClean="0"/>
            </a:br>
            <a:r>
              <a:rPr lang="en-US" sz="2800" dirty="0" smtClean="0"/>
              <a:t>7. </a:t>
            </a:r>
            <a:r>
              <a:rPr lang="en-US" sz="2800" dirty="0" err="1" smtClean="0"/>
              <a:t>Diffrentiator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pangeranmajalengka.blogspot.com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A4AE1-4B24-465F-A48C-88096E84F0D8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Inverting 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pangeranmajalengka.blogspot.com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A4AE1-4B24-465F-A48C-88096E84F0D8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1600200"/>
            <a:ext cx="8382000" cy="408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 Inverting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pangeranmajalengka.blogspot.com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A4AE1-4B24-465F-A48C-88096E84F0D8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1600200"/>
            <a:ext cx="8382000" cy="4256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Comparator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pangeranmajalengka.blogspot.com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A4AE1-4B24-465F-A48C-88096E84F0D8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07489" y="2438401"/>
            <a:ext cx="3502536" cy="2534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5143500" y="2729706"/>
            <a:ext cx="3048000" cy="2266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1227</TotalTime>
  <Words>145</Words>
  <Application>Microsoft Office PowerPoint</Application>
  <PresentationFormat>On-screen Show (4:3)</PresentationFormat>
  <Paragraphs>52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BENGKEL  ELEKTRONIKA  II OPERATIONAL AMPLIFIER (OP-AMP)</vt:lpstr>
      <vt:lpstr>Cakupan Materi</vt:lpstr>
      <vt:lpstr>Op-Amp</vt:lpstr>
      <vt:lpstr>Karakteristik Op-Amp</vt:lpstr>
      <vt:lpstr>Karaktersitik Op-Amp</vt:lpstr>
      <vt:lpstr>Fungsi Op-Amp : 1. Penguat Inverting 2. Penguat Non Inverting 3. Komparator Sinyal 4. Adder 5. Subtraktor 6. Integrator 7. Diffrentiator</vt:lpstr>
      <vt:lpstr>Inverting </vt:lpstr>
      <vt:lpstr>Non Inverting</vt:lpstr>
      <vt:lpstr>Comparator</vt:lpstr>
      <vt:lpstr>     Sekian  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darun</dc:creator>
  <cp:lastModifiedBy>darun</cp:lastModifiedBy>
  <cp:revision>108</cp:revision>
  <dcterms:created xsi:type="dcterms:W3CDTF">2012-08-04T03:36:09Z</dcterms:created>
  <dcterms:modified xsi:type="dcterms:W3CDTF">2012-09-17T04:20:27Z</dcterms:modified>
</cp:coreProperties>
</file>