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91" r:id="rId5"/>
    <p:sldId id="292" r:id="rId6"/>
    <p:sldId id="293" r:id="rId7"/>
    <p:sldId id="262" r:id="rId8"/>
    <p:sldId id="294" r:id="rId9"/>
    <p:sldId id="279" r:id="rId10"/>
    <p:sldId id="27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3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753463-D555-4A1D-AD4B-234CF02BED04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FB8AA0-2141-46DE-9D94-988B8D35B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B8AA0-2141-46DE-9D94-988B8D35BF4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6382A-4ABD-49CD-A345-E7F8C290C0AF}" type="datetime1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pangeranmajalengka.blogspot.com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AE1-4B24-465F-A48C-88096E84F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2D10-1E64-439B-812A-EABE31A85591}" type="datetime1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pangeranmajalengka.blogspot.com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AE1-4B24-465F-A48C-88096E84F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0766-9A6A-41F2-9666-7F7CFC0FCF9C}" type="datetime1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pangeranmajalengka.blogspot.com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AE1-4B24-465F-A48C-88096E84F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6A7B7-C0FA-454D-AE99-EBD1B8EEF5ED}" type="datetime1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pangeranmajalengka.blogspot.com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AE1-4B24-465F-A48C-88096E84F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7651E-1B58-4DDD-8CC0-79B076CE0273}" type="datetime1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pangeranmajalengka.blogspot.com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AE1-4B24-465F-A48C-88096E84F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4DBA-D770-4268-8753-99EC639396F3}" type="datetime1">
              <a:rPr lang="en-US" smtClean="0"/>
              <a:pPr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pangeranmajalengka.blogspot.com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AE1-4B24-465F-A48C-88096E84F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C924F-F5BC-4619-BA81-47D748D1ECC6}" type="datetime1">
              <a:rPr lang="en-US" smtClean="0"/>
              <a:pPr/>
              <a:t>9/17/2012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pangeranmajalengka.blogspot.com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AE1-4B24-465F-A48C-88096E84F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A80AE-ABE5-4681-B602-8AC72BEB8E14}" type="datetime1">
              <a:rPr lang="en-US" smtClean="0"/>
              <a:pPr/>
              <a:t>9/17/2012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pangeranmajalengka.blogspot.com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AE1-4B24-465F-A48C-88096E84F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7CCEC-4658-44C3-A96B-783D627B943A}" type="datetime1">
              <a:rPr lang="en-US" smtClean="0"/>
              <a:pPr/>
              <a:t>9/17/2012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pangeranmajalengka.blogspot.com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AE1-4B24-465F-A48C-88096E84F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12E92-E118-4D6A-9AA2-E01755BD0122}" type="datetime1">
              <a:rPr lang="en-US" smtClean="0"/>
              <a:pPr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pangeranmajalengka.blogspot.com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AE1-4B24-465F-A48C-88096E84F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BB50C-D69E-4C65-8D5B-145F239EACCC}" type="datetime1">
              <a:rPr lang="en-US" smtClean="0"/>
              <a:pPr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pangeranmajalengka.blogspot.com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AE1-4B24-465F-A48C-88096E84F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9AB4D-476F-4B82-8092-67804BA6FA10}" type="datetime1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pangeranmajalengka.blogspot.com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A4AE1-4B24-465F-A48C-88096E84F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1470025"/>
          </a:xfrm>
        </p:spPr>
        <p:txBody>
          <a:bodyPr/>
          <a:lstStyle/>
          <a:p>
            <a:r>
              <a:rPr lang="en-US" sz="2400" dirty="0" smtClean="0"/>
              <a:t>BENGKEL  ELEKTRONIKA  II</a:t>
            </a:r>
            <a:br>
              <a:rPr lang="en-US" sz="2400" dirty="0" smtClean="0"/>
            </a:br>
            <a:r>
              <a:rPr lang="en-US" dirty="0" smtClean="0"/>
              <a:t>CAPASITOR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276600"/>
            <a:ext cx="7315200" cy="30480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: </a:t>
            </a:r>
            <a:r>
              <a:rPr lang="en-US" dirty="0" err="1" smtClean="0">
                <a:solidFill>
                  <a:schemeClr val="tx1"/>
                </a:solidFill>
              </a:rPr>
              <a:t>Unang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Sunarya</a:t>
            </a:r>
            <a:r>
              <a:rPr lang="en-US" dirty="0" smtClean="0">
                <a:solidFill>
                  <a:schemeClr val="tx1"/>
                </a:solidFill>
              </a:rPr>
              <a:t>, ST.,MT.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sz="2200" dirty="0" smtClean="0">
                <a:solidFill>
                  <a:schemeClr val="tx1"/>
                </a:solidFill>
              </a:rPr>
              <a:t>PROGRAM DIPLOMA III</a:t>
            </a:r>
          </a:p>
          <a:p>
            <a:r>
              <a:rPr lang="en-US" sz="2200" dirty="0" smtClean="0">
                <a:solidFill>
                  <a:schemeClr val="tx1"/>
                </a:solidFill>
              </a:rPr>
              <a:t>FAKULTAS ELEKTRO DAN KOMUNIKASI</a:t>
            </a:r>
          </a:p>
          <a:p>
            <a:r>
              <a:rPr lang="en-US" sz="2200" dirty="0" smtClean="0">
                <a:solidFill>
                  <a:schemeClr val="tx1"/>
                </a:solidFill>
              </a:rPr>
              <a:t>IT TELKOM BANDUNG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AE1-4B24-465F-A48C-88096E84F0D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pangeranmajalengka.blogspot.com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772400" cy="1295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</a:t>
            </a:r>
            <a:r>
              <a:rPr lang="en-US" dirty="0" err="1" smtClean="0"/>
              <a:t>Sekian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57200" y="5715000"/>
            <a:ext cx="7848600" cy="38100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sz="2800" dirty="0" err="1" smtClean="0">
                <a:solidFill>
                  <a:schemeClr val="tx1"/>
                </a:solidFill>
              </a:rPr>
              <a:t>Materi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selanjutnya</a:t>
            </a:r>
            <a:r>
              <a:rPr lang="en-US" sz="2800" dirty="0" smtClean="0">
                <a:solidFill>
                  <a:schemeClr val="tx1"/>
                </a:solidFill>
              </a:rPr>
              <a:t> : Resistor (</a:t>
            </a:r>
            <a:r>
              <a:rPr lang="en-US" sz="2800" i="1" dirty="0" err="1" smtClean="0">
                <a:solidFill>
                  <a:schemeClr val="tx1"/>
                </a:solidFill>
              </a:rPr>
              <a:t>Silakan</a:t>
            </a: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</a:rPr>
              <a:t>dipelajari</a:t>
            </a: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</a:rPr>
              <a:t>terlebih</a:t>
            </a:r>
            <a:r>
              <a:rPr lang="en-US" sz="2800" i="1" dirty="0" smtClean="0">
                <a:solidFill>
                  <a:schemeClr val="tx1"/>
                </a:solidFill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</a:rPr>
              <a:t>dahulu</a:t>
            </a:r>
            <a:r>
              <a:rPr lang="en-US" sz="2800" dirty="0" smtClean="0">
                <a:solidFill>
                  <a:schemeClr val="tx1"/>
                </a:solidFill>
              </a:rPr>
              <a:t>)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pangeranmajalengka.blogspot.com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AE1-4B24-465F-A48C-88096E84F0D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Cakupan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4830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Pendahuluan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Konstruksi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Kapasitor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 err="1" smtClean="0"/>
              <a:t>Kapasitor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Pengisian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Pengosongan</a:t>
            </a:r>
            <a:r>
              <a:rPr lang="en-US" dirty="0" smtClean="0"/>
              <a:t> </a:t>
            </a:r>
            <a:r>
              <a:rPr lang="en-US" dirty="0" err="1" smtClean="0"/>
              <a:t>Muatan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Kapasitor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Pengujian</a:t>
            </a:r>
            <a:r>
              <a:rPr lang="en-US" dirty="0" smtClean="0"/>
              <a:t> </a:t>
            </a:r>
            <a:r>
              <a:rPr lang="en-US" dirty="0" err="1" smtClean="0"/>
              <a:t>Kapasitor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Ohmmeter.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Jenis-jenis</a:t>
            </a:r>
            <a:r>
              <a:rPr lang="en-US" dirty="0" smtClean="0"/>
              <a:t> </a:t>
            </a:r>
            <a:r>
              <a:rPr lang="en-US" dirty="0" err="1" smtClean="0"/>
              <a:t>Kapasitor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err="1" smtClean="0"/>
              <a:t>Pembacaan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Kapasitor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AE1-4B24-465F-A48C-88096E84F0D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pangeranmajalengka.blogspot.com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CAPASITOR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457200" y="990600"/>
            <a:ext cx="8382000" cy="5334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b="1" dirty="0" err="1" smtClean="0">
                <a:solidFill>
                  <a:schemeClr val="tx1"/>
                </a:solidFill>
              </a:rPr>
              <a:t>Pendahuluan</a:t>
            </a:r>
            <a:endParaRPr lang="en-US" b="1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en-US" sz="2800" dirty="0" err="1" smtClean="0">
                <a:solidFill>
                  <a:schemeClr val="tx1"/>
                </a:solidFill>
              </a:rPr>
              <a:t>Kapasitor</a:t>
            </a:r>
            <a:r>
              <a:rPr lang="en-US" sz="2800" dirty="0" smtClean="0">
                <a:solidFill>
                  <a:schemeClr val="tx1"/>
                </a:solidFill>
              </a:rPr>
              <a:t> (</a:t>
            </a:r>
            <a:r>
              <a:rPr lang="en-US" sz="2800" b="1" dirty="0" err="1" smtClean="0">
                <a:solidFill>
                  <a:schemeClr val="tx1"/>
                </a:solidFill>
              </a:rPr>
              <a:t>kondensator</a:t>
            </a:r>
            <a:r>
              <a:rPr lang="en-US" sz="2800" dirty="0" smtClean="0">
                <a:solidFill>
                  <a:schemeClr val="tx1"/>
                </a:solidFill>
              </a:rPr>
              <a:t>) </a:t>
            </a:r>
            <a:r>
              <a:rPr lang="en-US" sz="2800" dirty="0" err="1" smtClean="0">
                <a:solidFill>
                  <a:schemeClr val="tx1"/>
                </a:solidFill>
              </a:rPr>
              <a:t>adalah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komponen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pasif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elektronika</a:t>
            </a:r>
            <a:r>
              <a:rPr lang="en-US" sz="2800" dirty="0" smtClean="0">
                <a:solidFill>
                  <a:schemeClr val="tx1"/>
                </a:solidFill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</a:rPr>
              <a:t>dapat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menyimpan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muatan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listrik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dalam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suatu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medan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elektrostatik</a:t>
            </a:r>
            <a:r>
              <a:rPr lang="en-US" sz="2800" dirty="0" smtClean="0">
                <a:solidFill>
                  <a:schemeClr val="tx1"/>
                </a:solidFill>
              </a:rPr>
              <a:t>. </a:t>
            </a:r>
            <a:r>
              <a:rPr lang="en-US" sz="2800" dirty="0" err="1" smtClean="0">
                <a:solidFill>
                  <a:schemeClr val="tx1"/>
                </a:solidFill>
              </a:rPr>
              <a:t>Kemampuan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menyimpan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energi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listrik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disebut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kapasitansi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dengan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satuan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Farad.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</a:p>
          <a:p>
            <a:pPr algn="just">
              <a:buNone/>
            </a:pPr>
            <a:r>
              <a:rPr lang="en-US" sz="2800" dirty="0" err="1" smtClean="0">
                <a:solidFill>
                  <a:schemeClr val="tx1"/>
                </a:solidFill>
              </a:rPr>
              <a:t>Fungsi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kapasitor</a:t>
            </a:r>
            <a:r>
              <a:rPr lang="en-US" sz="2800" dirty="0" smtClean="0">
                <a:solidFill>
                  <a:schemeClr val="tx1"/>
                </a:solidFill>
              </a:rPr>
              <a:t>:</a:t>
            </a:r>
          </a:p>
          <a:p>
            <a:pPr algn="just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1). </a:t>
            </a:r>
            <a:r>
              <a:rPr lang="en-US" sz="2800" dirty="0" err="1" smtClean="0">
                <a:solidFill>
                  <a:schemeClr val="tx1"/>
                </a:solidFill>
              </a:rPr>
              <a:t>Menyimpan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muatan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atau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energi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listrik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2). </a:t>
            </a:r>
            <a:r>
              <a:rPr lang="en-US" sz="2800" dirty="0" err="1" smtClean="0">
                <a:solidFill>
                  <a:schemeClr val="tx1"/>
                </a:solidFill>
              </a:rPr>
              <a:t>Sebagai</a:t>
            </a:r>
            <a:r>
              <a:rPr lang="en-US" sz="2800" dirty="0" smtClean="0">
                <a:solidFill>
                  <a:schemeClr val="tx1"/>
                </a:solidFill>
              </a:rPr>
              <a:t> filter </a:t>
            </a:r>
            <a:r>
              <a:rPr lang="en-US" sz="2800" dirty="0" err="1" smtClean="0">
                <a:solidFill>
                  <a:schemeClr val="tx1"/>
                </a:solidFill>
              </a:rPr>
              <a:t>arus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seperti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bisa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melewatkana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arus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</a:p>
          <a:p>
            <a:pPr algn="just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      </a:t>
            </a:r>
            <a:r>
              <a:rPr lang="en-US" sz="2800" dirty="0" err="1" smtClean="0">
                <a:solidFill>
                  <a:schemeClr val="tx1"/>
                </a:solidFill>
              </a:rPr>
              <a:t>bolak-balik</a:t>
            </a:r>
            <a:r>
              <a:rPr lang="en-US" sz="2800" dirty="0" smtClean="0">
                <a:solidFill>
                  <a:schemeClr val="tx1"/>
                </a:solidFill>
              </a:rPr>
              <a:t> (AC) </a:t>
            </a:r>
            <a:r>
              <a:rPr lang="en-US" sz="2800" dirty="0" err="1" smtClean="0">
                <a:solidFill>
                  <a:schemeClr val="tx1"/>
                </a:solidFill>
              </a:rPr>
              <a:t>dan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bisa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menahan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arus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searah</a:t>
            </a:r>
            <a:r>
              <a:rPr lang="en-US" sz="2800" dirty="0" smtClean="0">
                <a:solidFill>
                  <a:schemeClr val="tx1"/>
                </a:solidFill>
              </a:rPr>
              <a:t> (DC).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AE1-4B24-465F-A48C-88096E84F0D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pangeranmajalengka.blogspot.com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6049962"/>
          </a:xfrm>
        </p:spPr>
        <p:txBody>
          <a:bodyPr>
            <a:normAutofit fontScale="90000"/>
          </a:bodyPr>
          <a:lstStyle/>
          <a:p>
            <a:pPr algn="l"/>
            <a:r>
              <a:rPr lang="en-US" sz="2500" dirty="0" smtClean="0"/>
              <a:t/>
            </a:r>
            <a:br>
              <a:rPr lang="en-US" sz="2500" dirty="0" smtClean="0"/>
            </a:br>
            <a:r>
              <a:rPr lang="en-US" sz="2500" dirty="0" smtClean="0"/>
              <a:t/>
            </a:r>
            <a:br>
              <a:rPr lang="en-US" sz="2500" dirty="0" smtClean="0"/>
            </a:br>
            <a:r>
              <a:rPr lang="en-US" sz="2500" dirty="0" smtClean="0"/>
              <a:t/>
            </a:r>
            <a:br>
              <a:rPr lang="en-US" sz="2500" dirty="0" smtClean="0"/>
            </a:br>
            <a:r>
              <a:rPr lang="en-US" sz="2500" dirty="0" smtClean="0"/>
              <a:t/>
            </a:r>
            <a:br>
              <a:rPr lang="en-US" sz="2500" dirty="0" smtClean="0"/>
            </a:br>
            <a:r>
              <a:rPr lang="en-US" sz="2500" dirty="0" smtClean="0"/>
              <a:t/>
            </a:r>
            <a:br>
              <a:rPr lang="en-US" sz="2500" dirty="0" smtClean="0"/>
            </a:br>
            <a:r>
              <a:rPr lang="en-US" sz="2500" dirty="0" smtClean="0"/>
              <a:t/>
            </a:r>
            <a:br>
              <a:rPr lang="en-US" sz="2500" dirty="0" smtClean="0"/>
            </a:br>
            <a:r>
              <a:rPr lang="en-US" sz="2500" dirty="0" smtClean="0"/>
              <a:t/>
            </a:r>
            <a:br>
              <a:rPr lang="en-US" sz="2500" dirty="0" smtClean="0"/>
            </a:br>
            <a:r>
              <a:rPr lang="en-US" sz="2500" dirty="0" smtClean="0"/>
              <a:t/>
            </a:r>
            <a:br>
              <a:rPr lang="en-US" sz="2500" dirty="0" smtClean="0"/>
            </a:br>
            <a:r>
              <a:rPr lang="en-US" sz="2500" dirty="0" smtClean="0"/>
              <a:t/>
            </a:r>
            <a:br>
              <a:rPr lang="en-US" sz="2500" dirty="0" smtClean="0"/>
            </a:br>
            <a:r>
              <a:rPr lang="en-US" sz="2500" b="1" dirty="0" err="1" smtClean="0"/>
              <a:t>Simbol-simbol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berbagai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Jenis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Kapasitor</a:t>
            </a:r>
            <a:r>
              <a:rPr lang="en-US" sz="2500" b="1" dirty="0" smtClean="0"/>
              <a:t> </a:t>
            </a:r>
            <a:r>
              <a:rPr lang="en-US" sz="2500" dirty="0" smtClean="0"/>
              <a:t/>
            </a:r>
            <a:br>
              <a:rPr lang="en-US" sz="2500" dirty="0" smtClean="0"/>
            </a:br>
            <a:r>
              <a:rPr lang="en-US" sz="2500" dirty="0" smtClean="0"/>
              <a:t/>
            </a:r>
            <a:br>
              <a:rPr lang="en-US" sz="2500" dirty="0" smtClean="0"/>
            </a:br>
            <a:r>
              <a:rPr lang="en-US" sz="2500" dirty="0" smtClean="0"/>
              <a:t/>
            </a:r>
            <a:br>
              <a:rPr lang="en-US" sz="2500" dirty="0" smtClean="0"/>
            </a:br>
            <a:r>
              <a:rPr lang="en-US" sz="2500" dirty="0" smtClean="0"/>
              <a:t/>
            </a:r>
            <a:br>
              <a:rPr lang="en-US" sz="2500" dirty="0" smtClean="0"/>
            </a:br>
            <a:r>
              <a:rPr lang="en-US" sz="2500" dirty="0" smtClean="0"/>
              <a:t>1). </a:t>
            </a:r>
            <a:r>
              <a:rPr lang="en-US" sz="2500" dirty="0" err="1" smtClean="0"/>
              <a:t>Kapasitor</a:t>
            </a:r>
            <a:r>
              <a:rPr lang="en-US" sz="2500" dirty="0" smtClean="0"/>
              <a:t> Non Polar </a:t>
            </a:r>
            <a:r>
              <a:rPr lang="en-US" sz="2500" dirty="0" err="1" smtClean="0"/>
              <a:t>Nilai</a:t>
            </a:r>
            <a:r>
              <a:rPr lang="en-US" sz="2500" dirty="0" smtClean="0"/>
              <a:t> </a:t>
            </a:r>
            <a:r>
              <a:rPr lang="en-US" sz="2500" dirty="0" err="1" smtClean="0"/>
              <a:t>Tetap</a:t>
            </a:r>
            <a:r>
              <a:rPr lang="en-US" sz="2500" dirty="0" smtClean="0"/>
              <a:t>	:</a:t>
            </a:r>
            <a:br>
              <a:rPr lang="en-US" sz="2500" dirty="0" smtClean="0"/>
            </a:br>
            <a:r>
              <a:rPr lang="en-US" sz="2500" dirty="0" smtClean="0"/>
              <a:t/>
            </a:r>
            <a:br>
              <a:rPr lang="en-US" sz="2500" dirty="0" smtClean="0"/>
            </a:br>
            <a:r>
              <a:rPr lang="en-US" sz="2500" dirty="0" smtClean="0"/>
              <a:t/>
            </a:r>
            <a:br>
              <a:rPr lang="en-US" sz="2500" dirty="0" smtClean="0"/>
            </a:br>
            <a:r>
              <a:rPr lang="en-US" sz="2500" dirty="0" smtClean="0"/>
              <a:t>2). </a:t>
            </a:r>
            <a:r>
              <a:rPr lang="en-US" sz="2500" dirty="0" err="1" smtClean="0"/>
              <a:t>Kapasitor</a:t>
            </a:r>
            <a:r>
              <a:rPr lang="en-US" sz="2500" dirty="0" smtClean="0"/>
              <a:t> Polar </a:t>
            </a:r>
            <a:r>
              <a:rPr lang="en-US" sz="2500" dirty="0" err="1" smtClean="0"/>
              <a:t>Nilai</a:t>
            </a:r>
            <a:r>
              <a:rPr lang="en-US" sz="2500" dirty="0" smtClean="0"/>
              <a:t> </a:t>
            </a:r>
            <a:r>
              <a:rPr lang="en-US" sz="2500" dirty="0" err="1" smtClean="0"/>
              <a:t>Tetap</a:t>
            </a:r>
            <a:r>
              <a:rPr lang="en-US" sz="2500" dirty="0" smtClean="0"/>
              <a:t>		:</a:t>
            </a:r>
            <a:br>
              <a:rPr lang="en-US" sz="2500" dirty="0" smtClean="0"/>
            </a:br>
            <a:r>
              <a:rPr lang="en-US" sz="2500" dirty="0" smtClean="0"/>
              <a:t/>
            </a:r>
            <a:br>
              <a:rPr lang="en-US" sz="2500" dirty="0" smtClean="0"/>
            </a:br>
            <a:r>
              <a:rPr lang="en-US" sz="2500" dirty="0" smtClean="0"/>
              <a:t/>
            </a:r>
            <a:br>
              <a:rPr lang="en-US" sz="2500" dirty="0" smtClean="0"/>
            </a:br>
            <a:r>
              <a:rPr lang="en-US" sz="2500" dirty="0" smtClean="0"/>
              <a:t>3). Variable </a:t>
            </a:r>
            <a:r>
              <a:rPr lang="en-US" sz="2500" dirty="0" err="1" smtClean="0"/>
              <a:t>Kapasitor</a:t>
            </a:r>
            <a:r>
              <a:rPr lang="en-US" sz="2500" dirty="0" smtClean="0"/>
              <a:t>			:</a:t>
            </a:r>
            <a:br>
              <a:rPr lang="en-US" sz="2500" dirty="0" smtClean="0"/>
            </a:br>
            <a:r>
              <a:rPr lang="en-US" sz="2500" dirty="0" smtClean="0"/>
              <a:t/>
            </a:r>
            <a:br>
              <a:rPr lang="en-US" sz="2500" dirty="0" smtClean="0"/>
            </a:br>
            <a:r>
              <a:rPr lang="en-US" sz="2500" dirty="0" smtClean="0"/>
              <a:t/>
            </a:r>
            <a:br>
              <a:rPr lang="en-US" sz="2500" dirty="0" smtClean="0"/>
            </a:br>
            <a:r>
              <a:rPr lang="en-US" sz="2500" dirty="0" smtClean="0"/>
              <a:t>4). Trimming </a:t>
            </a:r>
            <a:r>
              <a:rPr lang="en-US" sz="2500" dirty="0" err="1" smtClean="0"/>
              <a:t>Kapasitor</a:t>
            </a:r>
            <a:r>
              <a:rPr lang="en-US" sz="2500" dirty="0" smtClean="0"/>
              <a:t>			:</a:t>
            </a:r>
            <a:br>
              <a:rPr lang="en-US" sz="2500" dirty="0" smtClean="0"/>
            </a:br>
            <a:r>
              <a:rPr lang="en-US" sz="2500" dirty="0" smtClean="0"/>
              <a:t/>
            </a:r>
            <a:br>
              <a:rPr lang="en-US" sz="2500" dirty="0" smtClean="0"/>
            </a:br>
            <a:r>
              <a:rPr lang="en-US" sz="2500" dirty="0" smtClean="0"/>
              <a:t/>
            </a:r>
            <a:br>
              <a:rPr lang="en-US" sz="2500" dirty="0" smtClean="0"/>
            </a:br>
            <a:r>
              <a:rPr lang="en-US" sz="2500" dirty="0" smtClean="0"/>
              <a:t/>
            </a:r>
            <a:br>
              <a:rPr lang="en-US" sz="2500" dirty="0" smtClean="0"/>
            </a:br>
            <a:r>
              <a:rPr lang="en-US" sz="2500" dirty="0" smtClean="0"/>
              <a:t/>
            </a:r>
            <a:br>
              <a:rPr lang="en-US" sz="2500" dirty="0" smtClean="0"/>
            </a:br>
            <a:r>
              <a:rPr lang="en-US" sz="2500" dirty="0" smtClean="0"/>
              <a:t/>
            </a:r>
            <a:br>
              <a:rPr lang="en-US" sz="2500" dirty="0" smtClean="0"/>
            </a:br>
            <a:r>
              <a:rPr lang="en-US" sz="2500" dirty="0" smtClean="0"/>
              <a:t/>
            </a:r>
            <a:br>
              <a:rPr lang="en-US" sz="2500" dirty="0" smtClean="0"/>
            </a:br>
            <a:r>
              <a:rPr lang="en-US" sz="2500" dirty="0" smtClean="0"/>
              <a:t/>
            </a:r>
            <a:br>
              <a:rPr lang="en-US" sz="2500" dirty="0" smtClean="0"/>
            </a:br>
            <a:r>
              <a:rPr lang="en-US" sz="2500" dirty="0" smtClean="0"/>
              <a:t/>
            </a:r>
            <a:br>
              <a:rPr lang="en-US" sz="2500" dirty="0" smtClean="0"/>
            </a:br>
            <a:r>
              <a:rPr lang="en-US" sz="2500" dirty="0" smtClean="0"/>
              <a:t/>
            </a:r>
            <a:br>
              <a:rPr lang="en-US" sz="2500" dirty="0" smtClean="0"/>
            </a:br>
            <a:r>
              <a:rPr lang="en-US" sz="2500" dirty="0" smtClean="0"/>
              <a:t/>
            </a:r>
            <a:br>
              <a:rPr lang="en-US" sz="2500" dirty="0" smtClean="0"/>
            </a:br>
            <a:r>
              <a:rPr lang="en-US" sz="2500" dirty="0" smtClean="0"/>
              <a:t/>
            </a:r>
            <a:br>
              <a:rPr lang="en-US" sz="2500" dirty="0" smtClean="0"/>
            </a:br>
            <a:endParaRPr lang="en-US" sz="25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pangeranmajalengka.blogspot.com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AE1-4B24-465F-A48C-88096E84F0D8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1524000"/>
            <a:ext cx="23145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2514600"/>
            <a:ext cx="231457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38800" y="3505200"/>
            <a:ext cx="23145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38800" y="4648200"/>
            <a:ext cx="23145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201295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Konstruksi</a:t>
            </a:r>
            <a:r>
              <a:rPr lang="en-US" sz="2800" dirty="0" smtClean="0"/>
              <a:t> </a:t>
            </a:r>
            <a:r>
              <a:rPr lang="en-US" sz="2800" dirty="0" err="1" smtClean="0"/>
              <a:t>Kapasitor</a:t>
            </a:r>
            <a:r>
              <a:rPr lang="en-US" sz="2800" dirty="0" smtClean="0"/>
              <a:t> 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300" b="0" dirty="0" err="1" smtClean="0"/>
              <a:t>Konstruksi</a:t>
            </a:r>
            <a:r>
              <a:rPr lang="en-US" sz="2300" b="0" dirty="0" smtClean="0"/>
              <a:t> </a:t>
            </a:r>
            <a:r>
              <a:rPr lang="en-US" sz="2300" b="0" dirty="0" err="1" smtClean="0"/>
              <a:t>kapasitor</a:t>
            </a:r>
            <a:r>
              <a:rPr lang="en-US" sz="2300" b="0" dirty="0" smtClean="0"/>
              <a:t> </a:t>
            </a:r>
            <a:r>
              <a:rPr lang="en-US" sz="2300" b="0" dirty="0" err="1" smtClean="0"/>
              <a:t>terdiri</a:t>
            </a:r>
            <a:r>
              <a:rPr lang="en-US" sz="2300" b="0" dirty="0" smtClean="0"/>
              <a:t> </a:t>
            </a:r>
            <a:r>
              <a:rPr lang="en-US" sz="2300" b="0" dirty="0" err="1" smtClean="0"/>
              <a:t>dari</a:t>
            </a:r>
            <a:r>
              <a:rPr lang="en-US" sz="2300" b="0" dirty="0" smtClean="0"/>
              <a:t> 2 </a:t>
            </a:r>
            <a:r>
              <a:rPr lang="en-US" sz="2300" b="0" dirty="0" err="1" smtClean="0"/>
              <a:t>buah</a:t>
            </a:r>
            <a:r>
              <a:rPr lang="en-US" sz="2300" b="0" dirty="0" smtClean="0"/>
              <a:t> plat </a:t>
            </a:r>
            <a:r>
              <a:rPr lang="en-US" sz="2300" b="0" dirty="0" err="1" smtClean="0"/>
              <a:t>konduktor</a:t>
            </a:r>
            <a:r>
              <a:rPr lang="en-US" sz="2300" b="0" dirty="0" smtClean="0"/>
              <a:t> (plat </a:t>
            </a:r>
            <a:r>
              <a:rPr lang="en-US" sz="2300" b="0" dirty="0" err="1" smtClean="0"/>
              <a:t>alumunium</a:t>
            </a:r>
            <a:r>
              <a:rPr lang="en-US" sz="2300" b="0" dirty="0" smtClean="0"/>
              <a:t>) yang </a:t>
            </a:r>
            <a:r>
              <a:rPr lang="en-US" sz="2300" b="0" dirty="0" err="1" smtClean="0"/>
              <a:t>berhadapan</a:t>
            </a:r>
            <a:r>
              <a:rPr lang="en-US" sz="2300" b="0" dirty="0" smtClean="0"/>
              <a:t> </a:t>
            </a:r>
            <a:r>
              <a:rPr lang="en-US" sz="2300" b="0" dirty="0" err="1" smtClean="0"/>
              <a:t>dipisahkan</a:t>
            </a:r>
            <a:r>
              <a:rPr lang="en-US" sz="2300" b="0" dirty="0" smtClean="0"/>
              <a:t> </a:t>
            </a:r>
            <a:r>
              <a:rPr lang="en-US" sz="2300" b="0" dirty="0" err="1" smtClean="0"/>
              <a:t>oleh</a:t>
            </a:r>
            <a:r>
              <a:rPr lang="en-US" sz="2300" b="0" dirty="0" smtClean="0"/>
              <a:t> </a:t>
            </a:r>
            <a:r>
              <a:rPr lang="en-US" sz="2300" b="0" dirty="0" err="1" smtClean="0"/>
              <a:t>bahan</a:t>
            </a:r>
            <a:r>
              <a:rPr lang="en-US" sz="2300" b="0" dirty="0" smtClean="0"/>
              <a:t> </a:t>
            </a:r>
            <a:r>
              <a:rPr lang="en-US" sz="2300" b="0" dirty="0" err="1" smtClean="0"/>
              <a:t>dielektrik</a:t>
            </a:r>
            <a:r>
              <a:rPr lang="en-US" sz="2300" b="0" dirty="0" smtClean="0"/>
              <a:t> yang </a:t>
            </a:r>
            <a:r>
              <a:rPr lang="en-US" sz="2300" b="0" dirty="0" err="1" smtClean="0"/>
              <a:t>fungsinya</a:t>
            </a:r>
            <a:r>
              <a:rPr lang="en-US" sz="2300" b="0" dirty="0" smtClean="0"/>
              <a:t> </a:t>
            </a:r>
            <a:r>
              <a:rPr lang="en-US" sz="2300" b="0" dirty="0" err="1" smtClean="0"/>
              <a:t>untuk</a:t>
            </a:r>
            <a:r>
              <a:rPr lang="en-US" sz="2300" b="0" dirty="0" smtClean="0"/>
              <a:t> </a:t>
            </a:r>
            <a:r>
              <a:rPr lang="en-US" sz="2300" b="0" dirty="0" err="1" smtClean="0"/>
              <a:t>memperbesar</a:t>
            </a:r>
            <a:r>
              <a:rPr lang="en-US" sz="2300" b="0" dirty="0" smtClean="0"/>
              <a:t> </a:t>
            </a:r>
            <a:r>
              <a:rPr lang="en-US" sz="2300" b="0" dirty="0" err="1" smtClean="0"/>
              <a:t>dan</a:t>
            </a:r>
            <a:r>
              <a:rPr lang="en-US" sz="2300" b="0" dirty="0" smtClean="0"/>
              <a:t> </a:t>
            </a:r>
            <a:r>
              <a:rPr lang="en-US" sz="2300" b="0" dirty="0" err="1" smtClean="0"/>
              <a:t>memperkuat</a:t>
            </a:r>
            <a:r>
              <a:rPr lang="en-US" sz="2300" b="0" dirty="0" smtClean="0"/>
              <a:t> </a:t>
            </a:r>
            <a:r>
              <a:rPr lang="en-US" sz="2300" b="0" dirty="0" err="1" smtClean="0"/>
              <a:t>nilai</a:t>
            </a:r>
            <a:r>
              <a:rPr lang="en-US" sz="2300" b="0" dirty="0" smtClean="0"/>
              <a:t> </a:t>
            </a:r>
            <a:r>
              <a:rPr lang="en-US" sz="2300" b="0" dirty="0" err="1" smtClean="0"/>
              <a:t>kapasitansinya</a:t>
            </a:r>
            <a:r>
              <a:rPr lang="en-US" sz="2300" b="0" dirty="0" smtClean="0"/>
              <a:t> </a:t>
            </a:r>
            <a:r>
              <a:rPr lang="en-US" sz="2300" b="0" dirty="0" err="1" smtClean="0"/>
              <a:t>dan</a:t>
            </a:r>
            <a:r>
              <a:rPr lang="en-US" sz="2300" b="0" dirty="0" smtClean="0"/>
              <a:t> </a:t>
            </a:r>
            <a:r>
              <a:rPr lang="en-US" sz="2300" b="0" dirty="0" err="1" smtClean="0"/>
              <a:t>konstruksi</a:t>
            </a:r>
            <a:r>
              <a:rPr lang="en-US" sz="2300" b="0" dirty="0" smtClean="0"/>
              <a:t> </a:t>
            </a:r>
            <a:r>
              <a:rPr lang="en-US" sz="2300" b="0" dirty="0" err="1" smtClean="0"/>
              <a:t>mekaniknya</a:t>
            </a:r>
            <a:r>
              <a:rPr lang="en-US" sz="2300" b="0" dirty="0" smtClean="0"/>
              <a:t>. </a:t>
            </a:r>
            <a:endParaRPr lang="en-US" sz="2300" b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457200" y="2362200"/>
            <a:ext cx="4191000" cy="4038600"/>
          </a:xfrm>
        </p:spPr>
        <p:txBody>
          <a:bodyPr>
            <a:normAutofit/>
          </a:bodyPr>
          <a:lstStyle/>
          <a:p>
            <a:r>
              <a:rPr lang="en-US" sz="2000" b="1" dirty="0" err="1" smtClean="0"/>
              <a:t>Nilai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Kapasitansinya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dapat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ditentukan</a:t>
            </a:r>
            <a:r>
              <a:rPr lang="en-US" sz="2000" b="1" dirty="0" smtClean="0"/>
              <a:t> :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pangeranmajalengka.blogspot.com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AE1-4B24-465F-A48C-88096E84F0D8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00600" y="2362200"/>
            <a:ext cx="3962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2895600"/>
            <a:ext cx="211455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4114800"/>
            <a:ext cx="4267200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pangeranmajalengka.blogspot.com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AE1-4B24-465F-A48C-88096E84F0D8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381000"/>
            <a:ext cx="7334250" cy="370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4495800"/>
            <a:ext cx="5534025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722313" y="381000"/>
            <a:ext cx="7772400" cy="5791199"/>
          </a:xfrm>
        </p:spPr>
        <p:txBody>
          <a:bodyPr/>
          <a:lstStyle/>
          <a:p>
            <a:r>
              <a:rPr lang="en-US" sz="2300" b="1" dirty="0" err="1" smtClean="0">
                <a:solidFill>
                  <a:schemeClr val="tx1"/>
                </a:solidFill>
              </a:rPr>
              <a:t>Tegangan</a:t>
            </a:r>
            <a:r>
              <a:rPr lang="en-US" sz="2300" b="1" dirty="0" smtClean="0">
                <a:solidFill>
                  <a:schemeClr val="tx1"/>
                </a:solidFill>
              </a:rPr>
              <a:t> Nominal </a:t>
            </a:r>
            <a:r>
              <a:rPr lang="en-US" sz="2300" b="1" dirty="0" err="1" smtClean="0">
                <a:solidFill>
                  <a:schemeClr val="tx1"/>
                </a:solidFill>
              </a:rPr>
              <a:t>Kapasitor</a:t>
            </a:r>
            <a:r>
              <a:rPr lang="en-US" sz="2300" b="1" dirty="0" smtClean="0">
                <a:solidFill>
                  <a:schemeClr val="tx1"/>
                </a:solidFill>
              </a:rPr>
              <a:t> :</a:t>
            </a:r>
          </a:p>
          <a:p>
            <a:r>
              <a:rPr lang="en-US" sz="2300" dirty="0" err="1" smtClean="0">
                <a:solidFill>
                  <a:schemeClr val="tx1"/>
                </a:solidFill>
              </a:rPr>
              <a:t>Tegangan</a:t>
            </a:r>
            <a:r>
              <a:rPr lang="en-US" sz="2300" dirty="0" smtClean="0">
                <a:solidFill>
                  <a:schemeClr val="tx1"/>
                </a:solidFill>
              </a:rPr>
              <a:t> nominal </a:t>
            </a:r>
            <a:r>
              <a:rPr lang="en-US" sz="2300" dirty="0" err="1" smtClean="0">
                <a:solidFill>
                  <a:schemeClr val="tx1"/>
                </a:solidFill>
              </a:rPr>
              <a:t>merupakan</a:t>
            </a:r>
            <a:r>
              <a:rPr lang="en-US" sz="2300" dirty="0" smtClean="0">
                <a:solidFill>
                  <a:schemeClr val="tx1"/>
                </a:solidFill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</a:rPr>
              <a:t>tegangan</a:t>
            </a:r>
            <a:r>
              <a:rPr lang="en-US" sz="2300" dirty="0" smtClean="0">
                <a:solidFill>
                  <a:schemeClr val="tx1"/>
                </a:solidFill>
              </a:rPr>
              <a:t> yang </a:t>
            </a:r>
            <a:r>
              <a:rPr lang="en-US" sz="2300" dirty="0" err="1" smtClean="0">
                <a:solidFill>
                  <a:schemeClr val="tx1"/>
                </a:solidFill>
              </a:rPr>
              <a:t>tidak</a:t>
            </a:r>
            <a:r>
              <a:rPr lang="en-US" sz="2300" dirty="0" smtClean="0">
                <a:solidFill>
                  <a:schemeClr val="tx1"/>
                </a:solidFill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</a:rPr>
              <a:t>dapat</a:t>
            </a:r>
            <a:r>
              <a:rPr lang="en-US" sz="2300" dirty="0" smtClean="0">
                <a:solidFill>
                  <a:schemeClr val="tx1"/>
                </a:solidFill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</a:rPr>
              <a:t>dilampaui</a:t>
            </a:r>
            <a:r>
              <a:rPr lang="en-US" sz="2300" dirty="0" smtClean="0">
                <a:solidFill>
                  <a:schemeClr val="tx1"/>
                </a:solidFill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</a:rPr>
              <a:t>oleh</a:t>
            </a:r>
            <a:r>
              <a:rPr lang="en-US" sz="2300" dirty="0" smtClean="0">
                <a:solidFill>
                  <a:schemeClr val="tx1"/>
                </a:solidFill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</a:rPr>
              <a:t>kapasitor</a:t>
            </a:r>
            <a:r>
              <a:rPr lang="en-US" sz="2300" dirty="0" smtClean="0">
                <a:solidFill>
                  <a:schemeClr val="tx1"/>
                </a:solidFill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</a:rPr>
              <a:t>secara</a:t>
            </a:r>
            <a:r>
              <a:rPr lang="en-US" sz="2300" dirty="0" smtClean="0">
                <a:solidFill>
                  <a:schemeClr val="tx1"/>
                </a:solidFill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</a:rPr>
              <a:t>kontinyu</a:t>
            </a:r>
            <a:r>
              <a:rPr lang="en-US" sz="2300" dirty="0" smtClean="0">
                <a:solidFill>
                  <a:schemeClr val="tx1"/>
                </a:solidFill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</a:rPr>
              <a:t>atau</a:t>
            </a:r>
            <a:r>
              <a:rPr lang="en-US" sz="2300" dirty="0" smtClean="0">
                <a:solidFill>
                  <a:schemeClr val="tx1"/>
                </a:solidFill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</a:rPr>
              <a:t>terus</a:t>
            </a:r>
            <a:r>
              <a:rPr lang="en-US" sz="2300" dirty="0" smtClean="0">
                <a:solidFill>
                  <a:schemeClr val="tx1"/>
                </a:solidFill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</a:rPr>
              <a:t>menurus</a:t>
            </a:r>
            <a:r>
              <a:rPr lang="en-US" sz="2300" dirty="0" smtClean="0">
                <a:solidFill>
                  <a:schemeClr val="tx1"/>
                </a:solidFill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</a:rPr>
              <a:t>baik</a:t>
            </a:r>
            <a:r>
              <a:rPr lang="en-US" sz="2300" dirty="0" smtClean="0">
                <a:solidFill>
                  <a:schemeClr val="tx1"/>
                </a:solidFill>
              </a:rPr>
              <a:t> ac </a:t>
            </a:r>
            <a:r>
              <a:rPr lang="en-US" sz="2300" dirty="0" err="1" smtClean="0">
                <a:solidFill>
                  <a:schemeClr val="tx1"/>
                </a:solidFill>
              </a:rPr>
              <a:t>maupun</a:t>
            </a:r>
            <a:r>
              <a:rPr lang="en-US" sz="2300" dirty="0" smtClean="0">
                <a:solidFill>
                  <a:schemeClr val="tx1"/>
                </a:solidFill>
              </a:rPr>
              <a:t> dc. </a:t>
            </a:r>
            <a:r>
              <a:rPr lang="en-US" sz="2300" dirty="0" err="1" smtClean="0">
                <a:solidFill>
                  <a:schemeClr val="tx1"/>
                </a:solidFill>
              </a:rPr>
              <a:t>Biasanya</a:t>
            </a:r>
            <a:r>
              <a:rPr lang="en-US" sz="2300" dirty="0" smtClean="0">
                <a:solidFill>
                  <a:schemeClr val="tx1"/>
                </a:solidFill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</a:rPr>
              <a:t>untuk</a:t>
            </a:r>
            <a:r>
              <a:rPr lang="en-US" sz="2300" dirty="0" smtClean="0">
                <a:solidFill>
                  <a:schemeClr val="tx1"/>
                </a:solidFill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</a:rPr>
              <a:t>temperatur</a:t>
            </a:r>
            <a:r>
              <a:rPr lang="en-US" sz="2300" dirty="0" smtClean="0">
                <a:solidFill>
                  <a:schemeClr val="tx1"/>
                </a:solidFill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</a:rPr>
              <a:t>sampai</a:t>
            </a:r>
            <a:r>
              <a:rPr lang="en-US" sz="2300" dirty="0" smtClean="0">
                <a:solidFill>
                  <a:schemeClr val="tx1"/>
                </a:solidFill>
              </a:rPr>
              <a:t> 60</a:t>
            </a:r>
            <a:r>
              <a:rPr lang="en-US" sz="2300" baseline="30000" dirty="0" smtClean="0">
                <a:solidFill>
                  <a:schemeClr val="tx1"/>
                </a:solidFill>
              </a:rPr>
              <a:t>0</a:t>
            </a:r>
            <a:r>
              <a:rPr lang="en-US" sz="2300" dirty="0" smtClean="0">
                <a:solidFill>
                  <a:schemeClr val="tx1"/>
                </a:solidFill>
              </a:rPr>
              <a:t> . Di </a:t>
            </a:r>
            <a:r>
              <a:rPr lang="en-US" sz="2300" dirty="0" err="1" smtClean="0">
                <a:solidFill>
                  <a:schemeClr val="tx1"/>
                </a:solidFill>
              </a:rPr>
              <a:t>atas</a:t>
            </a:r>
            <a:r>
              <a:rPr lang="en-US" sz="2300" dirty="0" smtClean="0">
                <a:solidFill>
                  <a:schemeClr val="tx1"/>
                </a:solidFill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</a:rPr>
              <a:t>itu</a:t>
            </a:r>
            <a:r>
              <a:rPr lang="en-US" sz="2300" dirty="0" smtClean="0">
                <a:solidFill>
                  <a:schemeClr val="tx1"/>
                </a:solidFill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</a:rPr>
              <a:t>nilainya</a:t>
            </a:r>
            <a:r>
              <a:rPr lang="en-US" sz="2300" dirty="0" smtClean="0">
                <a:solidFill>
                  <a:schemeClr val="tx1"/>
                </a:solidFill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</a:rPr>
              <a:t>lebih</a:t>
            </a:r>
            <a:r>
              <a:rPr lang="en-US" sz="2300" dirty="0" smtClean="0">
                <a:solidFill>
                  <a:schemeClr val="tx1"/>
                </a:solidFill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</a:rPr>
              <a:t>rendah</a:t>
            </a:r>
            <a:r>
              <a:rPr lang="en-US" sz="2300" dirty="0" smtClean="0">
                <a:solidFill>
                  <a:schemeClr val="tx1"/>
                </a:solidFill>
              </a:rPr>
              <a:t>.</a:t>
            </a:r>
          </a:p>
          <a:p>
            <a:endParaRPr lang="en-US" sz="2300" baseline="30000" dirty="0" smtClean="0">
              <a:solidFill>
                <a:schemeClr val="tx1"/>
              </a:solidFill>
            </a:endParaRPr>
          </a:p>
          <a:p>
            <a:r>
              <a:rPr lang="en-US" sz="2300" dirty="0" err="1" smtClean="0">
                <a:solidFill>
                  <a:schemeClr val="tx1"/>
                </a:solidFill>
              </a:rPr>
              <a:t>Untuk</a:t>
            </a:r>
            <a:r>
              <a:rPr lang="en-US" sz="2300" dirty="0" smtClean="0">
                <a:solidFill>
                  <a:schemeClr val="tx1"/>
                </a:solidFill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</a:rPr>
              <a:t>kapasitor</a:t>
            </a:r>
            <a:r>
              <a:rPr lang="en-US" sz="2300" dirty="0" smtClean="0">
                <a:solidFill>
                  <a:schemeClr val="tx1"/>
                </a:solidFill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</a:rPr>
              <a:t>kertas</a:t>
            </a:r>
            <a:r>
              <a:rPr lang="en-US" sz="2300" dirty="0" smtClean="0">
                <a:solidFill>
                  <a:schemeClr val="tx1"/>
                </a:solidFill>
              </a:rPr>
              <a:t>, </a:t>
            </a:r>
            <a:r>
              <a:rPr lang="en-US" sz="2300" dirty="0" err="1" smtClean="0">
                <a:solidFill>
                  <a:schemeClr val="tx1"/>
                </a:solidFill>
              </a:rPr>
              <a:t>mika</a:t>
            </a:r>
            <a:r>
              <a:rPr lang="en-US" sz="2300" dirty="0" smtClean="0">
                <a:solidFill>
                  <a:schemeClr val="tx1"/>
                </a:solidFill>
              </a:rPr>
              <a:t>, </a:t>
            </a:r>
            <a:r>
              <a:rPr lang="en-US" sz="2300" dirty="0" err="1" smtClean="0">
                <a:solidFill>
                  <a:schemeClr val="tx1"/>
                </a:solidFill>
              </a:rPr>
              <a:t>keramik</a:t>
            </a:r>
            <a:r>
              <a:rPr lang="en-US" sz="2300" dirty="0" smtClean="0">
                <a:solidFill>
                  <a:schemeClr val="tx1"/>
                </a:solidFill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</a:rPr>
              <a:t>biasanya</a:t>
            </a:r>
            <a:r>
              <a:rPr lang="en-US" sz="2300" dirty="0" smtClean="0">
                <a:solidFill>
                  <a:schemeClr val="tx1"/>
                </a:solidFill>
              </a:rPr>
              <a:t> 50 – 500 V. </a:t>
            </a:r>
            <a:r>
              <a:rPr lang="en-US" sz="2300" dirty="0" err="1" smtClean="0">
                <a:solidFill>
                  <a:schemeClr val="tx1"/>
                </a:solidFill>
              </a:rPr>
              <a:t>Sedangkan</a:t>
            </a:r>
            <a:r>
              <a:rPr lang="en-US" sz="2300" dirty="0" smtClean="0">
                <a:solidFill>
                  <a:schemeClr val="tx1"/>
                </a:solidFill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</a:rPr>
              <a:t>untuk</a:t>
            </a:r>
            <a:r>
              <a:rPr lang="en-US" sz="2300" dirty="0" smtClean="0">
                <a:solidFill>
                  <a:schemeClr val="tx1"/>
                </a:solidFill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</a:rPr>
              <a:t>kapassitor</a:t>
            </a:r>
            <a:r>
              <a:rPr lang="en-US" sz="2300" dirty="0" smtClean="0">
                <a:solidFill>
                  <a:schemeClr val="tx1"/>
                </a:solidFill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</a:rPr>
              <a:t>Elektrolit</a:t>
            </a:r>
            <a:r>
              <a:rPr lang="en-US" sz="2300" dirty="0" smtClean="0">
                <a:solidFill>
                  <a:schemeClr val="tx1"/>
                </a:solidFill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</a:rPr>
              <a:t>biasanya</a:t>
            </a:r>
            <a:r>
              <a:rPr lang="en-US" sz="2300" dirty="0" smtClean="0">
                <a:solidFill>
                  <a:schemeClr val="tx1"/>
                </a:solidFill>
              </a:rPr>
              <a:t> 16/25/35/50/63/71/100/150/250/450 Volt. </a:t>
            </a:r>
          </a:p>
          <a:p>
            <a:endParaRPr lang="en-US" baseline="30000" dirty="0" smtClean="0"/>
          </a:p>
          <a:p>
            <a:endParaRPr lang="en-US" baseline="30000" dirty="0" smtClean="0"/>
          </a:p>
          <a:p>
            <a:endParaRPr lang="en-US" baseline="30000" dirty="0" smtClean="0"/>
          </a:p>
          <a:p>
            <a:endParaRPr lang="en-US" baseline="30000" dirty="0" smtClean="0"/>
          </a:p>
          <a:p>
            <a:endParaRPr lang="en-US" baseline="30000" dirty="0" smtClean="0"/>
          </a:p>
          <a:p>
            <a:endParaRPr lang="en-US" baseline="30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pangeranmajalengka.blogspot.com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AE1-4B24-465F-A48C-88096E84F0D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Toleransi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Kapasitor</a:t>
            </a:r>
            <a:r>
              <a:rPr lang="en-US" dirty="0" smtClean="0"/>
              <a:t> 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pangeranmajalengka.blogspot.com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AE1-4B24-465F-A48C-88096E84F0D8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38200" y="1600200"/>
          <a:ext cx="7924801" cy="432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5029200"/>
                <a:gridCol w="1752601"/>
              </a:tblGrid>
              <a:tr h="72136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No.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                             </a:t>
                      </a:r>
                      <a:r>
                        <a:rPr lang="en-US" sz="2800" dirty="0" err="1" smtClean="0"/>
                        <a:t>Bahan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Tolerasnsi</a:t>
                      </a:r>
                      <a:endParaRPr lang="en-US" sz="2800" dirty="0"/>
                    </a:p>
                  </a:txBody>
                  <a:tcPr/>
                </a:tc>
              </a:tr>
              <a:tr h="72136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2136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2136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2136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2136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09600" y="609601"/>
            <a:ext cx="7772400" cy="838200"/>
          </a:xfrm>
        </p:spPr>
        <p:txBody>
          <a:bodyPr/>
          <a:lstStyle/>
          <a:p>
            <a:r>
              <a:rPr lang="en-US" dirty="0" err="1" smtClean="0"/>
              <a:t>Referensi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304800" y="1828800"/>
            <a:ext cx="8458200" cy="43434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[1]. </a:t>
            </a:r>
            <a:r>
              <a:rPr lang="en-US" sz="2400" dirty="0" err="1" smtClean="0">
                <a:solidFill>
                  <a:schemeClr val="tx1"/>
                </a:solidFill>
              </a:rPr>
              <a:t>Supriyadi</a:t>
            </a:r>
            <a:r>
              <a:rPr lang="en-US" sz="2400" dirty="0">
                <a:solidFill>
                  <a:schemeClr val="tx1"/>
                </a:solidFill>
              </a:rPr>
              <a:t>, Tata.2011.Teknik Telekomunikasi.JTE POLBAN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[2]. </a:t>
            </a:r>
            <a:r>
              <a:rPr lang="en-US" sz="2400" dirty="0" err="1" smtClean="0">
                <a:solidFill>
                  <a:schemeClr val="tx1"/>
                </a:solidFill>
              </a:rPr>
              <a:t>Sunarto.Pengenalan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Wajah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Komponen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Elektronika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[3]. </a:t>
            </a:r>
            <a:r>
              <a:rPr lang="en-US" sz="2400" dirty="0" err="1" smtClean="0">
                <a:solidFill>
                  <a:schemeClr val="tx1"/>
                </a:solidFill>
              </a:rPr>
              <a:t>Wibawanto</a:t>
            </a:r>
            <a:r>
              <a:rPr lang="en-US" sz="2400" dirty="0">
                <a:solidFill>
                  <a:schemeClr val="tx1"/>
                </a:solidFill>
              </a:rPr>
              <a:t>, Hari.2002.Elektronika </a:t>
            </a:r>
            <a:r>
              <a:rPr lang="en-US" sz="2400" dirty="0" err="1">
                <a:solidFill>
                  <a:schemeClr val="tx1"/>
                </a:solidFill>
              </a:rPr>
              <a:t>Dasar.Elex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Media.Jakarta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pangeranmajalengka.blogspot.com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A4AE1-4B24-465F-A48C-88096E84F0D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1215</TotalTime>
  <Words>254</Words>
  <Application>Microsoft Office PowerPoint</Application>
  <PresentationFormat>On-screen Show (4:3)</PresentationFormat>
  <Paragraphs>73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BENGKEL  ELEKTRONIKA  II CAPASITOR</vt:lpstr>
      <vt:lpstr>Cakupan Materi</vt:lpstr>
      <vt:lpstr>CAPASITOR</vt:lpstr>
      <vt:lpstr>         Simbol-simbol berbagai Jenis Kapasitor     1). Kapasitor Non Polar Nilai Tetap :   2). Kapasitor Polar Nilai Tetap  :   3). Variable Kapasitor   :   4). Trimming Kapasitor   :            </vt:lpstr>
      <vt:lpstr>Konstruksi Kapasitor : Konstruksi kapasitor terdiri dari 2 buah plat konduktor (plat alumunium) yang berhadapan dipisahkan oleh bahan dielektrik yang fungsinya untuk memperbesar dan memperkuat nilai kapasitansinya dan konstruksi mekaniknya. </vt:lpstr>
      <vt:lpstr>Slide 6</vt:lpstr>
      <vt:lpstr>       </vt:lpstr>
      <vt:lpstr>Toleransi Pada Kapasitor : </vt:lpstr>
      <vt:lpstr>Referensi</vt:lpstr>
      <vt:lpstr>     Sekian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darun</dc:creator>
  <cp:lastModifiedBy>darun</cp:lastModifiedBy>
  <cp:revision>106</cp:revision>
  <dcterms:created xsi:type="dcterms:W3CDTF">2012-08-04T03:36:09Z</dcterms:created>
  <dcterms:modified xsi:type="dcterms:W3CDTF">2012-09-17T05:14:08Z</dcterms:modified>
</cp:coreProperties>
</file>