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9" r:id="rId4"/>
    <p:sldId id="258" r:id="rId5"/>
    <p:sldId id="277" r:id="rId6"/>
    <p:sldId id="278" r:id="rId7"/>
    <p:sldId id="27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90235-E99C-4738-8149-DEF0F1C88596}" type="datetimeFigureOut">
              <a:rPr lang="en-US" smtClean="0"/>
              <a:pPr/>
              <a:t>12/12/2013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4DBE2-27EE-4657-8334-AC38318333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B4A6788-FE6B-47E3-85F9-271ADDF66D74}" type="datetime1">
              <a:rPr lang="en-US" smtClean="0"/>
              <a:pPr/>
              <a:t>12/12/2013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2597DB-6679-49A4-BF13-2F5F4DFAC4CA}" type="datetime1">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7DF956-4033-448F-BA4D-8F49492A415E}" type="datetime1">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4435A8-EECF-41E4-8324-285E252101C7}" type="datetime1">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C3EBA8A-E916-4C16-B7C3-42387180CFD1}" type="datetime1">
              <a:rPr lang="en-US" smtClean="0"/>
              <a:pPr/>
              <a:t>12/12/2013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B58C3B-D462-4C02-9574-432E9E09072D}" type="datetime1">
              <a:rPr lang="en-US" smtClean="0"/>
              <a:pPr/>
              <a:t>12/12/2013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41CF99-3147-4545-A51A-28C06368900C}" type="datetime1">
              <a:rPr lang="en-US" smtClean="0"/>
              <a:pPr/>
              <a:t>12/12/2013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D6522A-4387-45CC-AF8E-C3743E79CC52}" type="datetime1">
              <a:rPr lang="en-US" smtClean="0"/>
              <a:pPr/>
              <a:t>12/12/2013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234D66-5DEF-4713-8F2E-104E0DBE1A15}" type="datetime1">
              <a:rPr lang="en-US" smtClean="0"/>
              <a:pPr/>
              <a:t>12/12/2013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7D86B2-F5CE-4E42-B889-BD6F9E8653BD}" type="datetime1">
              <a:rPr lang="en-US" smtClean="0"/>
              <a:pPr/>
              <a:t>12/12/2013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2660BB-13B4-4B3F-970F-466E74FB3F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DEAC2E1-E837-4130-8DE9-160091D1B463}" type="datetime1">
              <a:rPr lang="en-US" smtClean="0"/>
              <a:pPr/>
              <a:t>12/12/2013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22660BB-13B4-4B3F-970F-466E74FB3FB9}"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E2E692A-02B4-465A-8472-EF69813C34B9}" type="datetime1">
              <a:rPr lang="en-US" smtClean="0"/>
              <a:pPr/>
              <a:t>12/12/2013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22660BB-13B4-4B3F-970F-466E74FB3F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0"/>
            <a:ext cx="8153400" cy="685800"/>
          </a:xfrm>
        </p:spPr>
        <p:txBody>
          <a:bodyPr>
            <a:noAutofit/>
          </a:bodyPr>
          <a:lstStyle/>
          <a:p>
            <a:pPr algn="l"/>
            <a:r>
              <a:rPr lang="en-US" sz="2400" dirty="0" smtClean="0"/>
              <a:t>BAB 4 Bipolar Junction Transistor (BJT)</a:t>
            </a:r>
            <a:endParaRPr lang="en-US" sz="2400" dirty="0"/>
          </a:p>
        </p:txBody>
      </p:sp>
      <p:sp>
        <p:nvSpPr>
          <p:cNvPr id="3" name="Subtitle 2"/>
          <p:cNvSpPr>
            <a:spLocks noGrp="1"/>
          </p:cNvSpPr>
          <p:nvPr>
            <p:ph type="subTitle" idx="1"/>
          </p:nvPr>
        </p:nvSpPr>
        <p:spPr>
          <a:xfrm>
            <a:off x="722376" y="3685032"/>
            <a:ext cx="7772400" cy="658368"/>
          </a:xfrm>
        </p:spPr>
        <p:txBody>
          <a:bodyPr/>
          <a:lstStyle/>
          <a:p>
            <a:r>
              <a:rPr lang="en-US" dirty="0" err="1" smtClean="0"/>
              <a:t>Oleh</a:t>
            </a:r>
            <a:r>
              <a:rPr lang="en-US" dirty="0" smtClean="0"/>
              <a:t> : </a:t>
            </a:r>
            <a:r>
              <a:rPr lang="en-US" dirty="0" err="1" smtClean="0"/>
              <a:t>Unang</a:t>
            </a:r>
            <a:r>
              <a:rPr lang="en-US" dirty="0" smtClean="0"/>
              <a:t> </a:t>
            </a:r>
            <a:r>
              <a:rPr lang="en-US" dirty="0" err="1" smtClean="0"/>
              <a:t>Sunarya</a:t>
            </a:r>
            <a:r>
              <a:rPr lang="en-US" dirty="0" smtClean="0"/>
              <a:t>, ST.,MT</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Tiga</a:t>
            </a:r>
            <a:r>
              <a:rPr lang="en-US" dirty="0" smtClean="0"/>
              <a:t> Kaki </a:t>
            </a:r>
            <a:r>
              <a:rPr lang="en-US" dirty="0" err="1" smtClean="0"/>
              <a:t>Pada</a:t>
            </a:r>
            <a:r>
              <a:rPr lang="en-US" dirty="0" smtClean="0"/>
              <a:t> Transistor</a:t>
            </a:r>
          </a:p>
          <a:p>
            <a:pPr>
              <a:buNone/>
            </a:pPr>
            <a:r>
              <a:rPr lang="en-US" dirty="0" smtClean="0"/>
              <a:t> </a:t>
            </a:r>
          </a:p>
          <a:p>
            <a:pPr>
              <a:buNone/>
            </a:pPr>
            <a:r>
              <a:rPr lang="en-US" dirty="0" smtClean="0"/>
              <a:t>   1).  B = Base</a:t>
            </a:r>
          </a:p>
          <a:p>
            <a:pPr>
              <a:buNone/>
            </a:pPr>
            <a:r>
              <a:rPr lang="en-US" dirty="0" smtClean="0"/>
              <a:t>   2).  C = Collector</a:t>
            </a:r>
          </a:p>
          <a:p>
            <a:pPr>
              <a:buNone/>
            </a:pPr>
            <a:r>
              <a:rPr lang="en-US" dirty="0" smtClean="0"/>
              <a:t>   3).  E = Emitter</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lstStyle/>
          <a:p>
            <a:r>
              <a:rPr lang="en-US" dirty="0" err="1" smtClean="0"/>
              <a:t>Bentuk</a:t>
            </a:r>
            <a:r>
              <a:rPr lang="en-US" dirty="0" smtClean="0"/>
              <a:t> </a:t>
            </a:r>
            <a:r>
              <a:rPr lang="en-US" dirty="0" err="1" smtClean="0"/>
              <a:t>Fisik</a:t>
            </a:r>
            <a:r>
              <a:rPr lang="en-US" dirty="0" smtClean="0"/>
              <a:t> BJT</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11</a:t>
            </a:fld>
            <a:endParaRPr lang="en-US"/>
          </a:p>
        </p:txBody>
      </p:sp>
      <p:sp>
        <p:nvSpPr>
          <p:cNvPr id="29698" name="AutoShape 2" descr="data:image/jpeg;base64,/9j/4AAQSkZJRgABAQAAAQABAAD/2wCEAAkGBxQTEhUUExQWFRUWGBwZGBgYGBodHxoZHxwcHx8YHBwcHCggHBwlHh4cITEhJSksLi4uHh8zODMsNygtLiwBCgoKBQUFDgUFDisZExkrKysrKysrKysrKysrKysrKysrKysrKysrKysrKysrKysrKysrKysrKysrKysrKysrK//AABEIAMABBgMBIgACEQEDEQH/xAAcAAABBQEBAQAAAAAAAAAAAAADAgQFBgcBAAj/xABEEAABAgMEBggEBQIFBAIDAAABAhEAAyEEEjFBBQYiUWFxEzKBkaGxwfAHQtHhFFJicvEjgjNDkrLCJHOi0lPyFRYX/8QAFAEBAAAAAAAAAAAAAAAAAAAAAP/EABQRAQAAAAAAAAAAAAAAAAAAAAD/2gAMAwEAAhEDEQA/ANYFT7xP2joJ3e8o8ge/OOT1Upj9aQCZS3q38DCDg8/4gSUt73QpWIHumMARIb32mOTVUbfTv+0cKz741jilORwD9pwgChUeKvX6CE9/8R0fQd0B0K98oQhVT2D1jvvvhErfvc+LQBXfwhKD75mPKX4P4CPJPpAcnzNk9v0haiMt/pAZ6nDcvEwQH1gPTKihD08o5KLN2ecKOPI+kdSad0B4Kr2esFVn2w3SoXuz1g6vrAdSceZ8oWPfdCEGvb6QsN5QHpRDDsjyjTu84HKIYcvWCKGPbAdb32wlR2h2j1hrpXSCZMsrIc/KneSPKKFaNMzp5JMxSQ9AgkANxEBpJ990CepHuojPZemLQkOmcaYXmI/8npD6wa3rwWmXMO9CrvhtQF0uuDHEdUcPSkQlm1nkq6wVLJ3gkd448IkrJakLe4pKsDQg4/eAcvTl6faEqfjHVcveEJA98vtAIWNoVxp9IJ2+z94HNQSD4eYhaFAhx7f7wHK5R6OKSWoTHoAT+/OEAm9hhXvoPCFndX3UwmQTjvr6DwgCBXD2I7dr4epjoI97hjHUe+Z+0AhR9845LOdcfKkGWoMTzPoIElDMBwHqYBb+g9THQacw/fALPa0rCrpe6Sk40U7Q4f3ygBzVs53Oe6kcl4Aco5OwZ8WHeY79zAdUqmeHmYUD6mPU8R4B4SMOzzMB5ZqOY8A8dK6dnmY4o7Q5nwEevcdwgFE1746D6eUIvcclecKTzz9IBINX4esOT/7QCWa/2+sOQzV4wHJYD9o8oXep2DzhKFh8d0KKvI+cAiSA3+oeMEo/vdCZWf7j5R1vSAo+sCxaLUmUV3EJYE8g5biTs90RusmkZNm/pykCZNwCAS0sM4UpseCaPi4gWt15M5YSSFFZA4PVzwSBe5AxAz5gkJC1OuYslnNVDMkt1iBhvIEBF2qzKIvWmaanq/KHOLCgFcTvxhatHCWQErBVjdIxzYbiweHsyUlRUtUwKQS11gyWYF24u77yDhHNGWRSdpZvO2TV2gTm9GrAP+kmdD0shZN2i5anN05h8d8E0bpW8QFIMsmqVAuDmCC1HGBg2hFXZq0fLMS7ccIVMsvRqKFYoLj9ij1ewwFq0Zp8pIRPqn/5DRv3Uw4xYwr6+hjPivZUghwMMtk5VxiX1D0oZiJsmYSpdnmXQTiZSgCk9lR2QFr9/SESqU9scPGFNT3iIEQyn309RAHMeisaU1xkS1XUus4kpIYdpx7I7ATU1eWZYd+PhBAtvP6QIl1cvM/QQUzBv/gfeA6dz8PUwrpPr6CBh/TtMdXOAxYB8TwgOWiYAwdg9eQqYoOl9NzbRMVdWtEpJN0IJTe4qIIJ5RZNOaTSJUwJUCq5dDF3Kse4RRytgPqIAVu01a7KhRkqKgfl/VkXxLn07Kl//TdIVF8PWpckeLeESdu0qtVqMjZKFJoA98FnvGjdkPdY9QitEudISXmJvFKSEi8pKVYnAVy38ICw/DTX1drIkWlumSLyV4dIAKgjJQxpjXdGkBVO7zjKtV9VzIlybRdSFJCFFQKS/VCmIxcFXONRSuvafCkAszK/6j6R0Kx7BFc0nrdZpCylSlLUKES0lTF6gnBxuhxI1ssaklfTJAd6gpI5gge3gJdSnV/ao95gxVXtHlFTl672AqP/AFMsbITUtUKIOMWZEwKAUliDUENUb4BaT5esEGPb6Q3QoOQ3yp84XR34mAWk1/tHmY6C57TDcKqf2p8zBXG7M+UAZA/4wocvzCAymbDJMEGNN5gFSyyjzB8I7l2HwMAcXjjgk+JgyfqIDONdFn8etCWAKEE/3GvggDkoxC6Rsl6rOsCmIBYuHam8gnA1h9rCu9pS0cES25XBDTSXVCiSKhyCqu0GSQMr2O8OM4CNs6lS1LZDAJvTGYAUASEuzslOJbGJVRvB0h/vv3QiVYSsJVMAJBJqlNd14bwGNMN+MOpVnTLcjrKN5R3ltwoKNAC0QCbVKQ1SQnscE890WHXKyf8AWIujFDUGPOIv4fSxOtsyd/lyQa5OxDxdNI2VM9QUDtOw4CArStHK2bwxBpw395iO1evStLBBNJ1nIPFSVEg82jQ7fYElcqmFMMqGvdFA1wP4a22OeDQTQhXJYb1gNDfDHf6GKnr5pQy0CSgm+rFjVnp3xakrDs+b4ZH7xnmtVpa3BSw4QQf9KbwpzEA0s2rUwB1gkqrdGXMx6LLZ9brMizS7QtYSFm6KEuQ7s1WBBEegJuWWq1TXtVgOyPLI9OwYxyYS1Odd38QwmSJp/wAwDJkpGeNTwgFTUpJvFSxmwUQNwhIkyQXuh3AcknnjEfaujHWmqNcny4JERlrSCNkKJIZyMFHDGAf6btMlUgtcvFThgHa8wFK4Virzgq5gwU7NjThl2w6tbpBBAS9MH9IZJmOl0nw9IAaUoKr91JWAzsHA3Pj2Q90hbwbNL6WcUIRTewZvJhFZ0DZDLmWhUxK0hRF0BbheJKquaginCJJE9S5gEuyXgPnWJhG6jNVnrAWvQ8pKkoAJ2qgUwJf1ixax27opBullrASlsQVYngweK/oWUzlcsgAMlEtIfvxA7YYa8FXRESwuRsrqCb5oMADiPWAaKllNAmv6mS5O9SmFd7xXNOaPRPSAxS5bCiVZHk9Dw5CHmryZirOhSyq9ViobRS5Yl8yIezbM6SDmDAZhN0BNRMulCsCcQHAxxMbN8KbRMlS1WeaXSATLd9nMpB3NVucTGndD2dcozhMWhSi4TLQFE3tq7wFWfIQ7sKbPLlSxLTt7AvbTO7EOvaNKVxgJw4n+2PE4VOKoScVb7w8hAyT/ALvOASF1OPVT5mCCa2Z6x8oaJUbx/ajzMdVMriOt6QDpNopU5Dzg8u0V7fSIZU0j/T6wUTy+WI8oCSTO2scUeRh50lcc/SID8SQpOFQseIhz+OpVsEnH7QFE1/lGTbET63ZiEoP7kkt3h/CFSZqVB5ZBBwbxfi8WDW+UmfIuqSCLx5hwcOOBjN06uz5T/h55Kc0qJFeLEZwFtC238zSK1pfTF9XQSXUpVCQ+zw5wJOhbdN2FzLqc7pJJ7Xid0ZomTZEkjbmcd8BK6LT+FsglI/xF1U26mMTmqtvdTrLBA8cAPe6KANLLVMKSCpaiW3fwIe/iilSUA4VURmczy3QGoWjSIUSpOCUljvJ2R690Zl8VlqVYzd6ySFA7mIrwiSlaUwS9AXPMBgOwesMtZVdLJWnNSSBTGnGlMeyA0WwThMly1pIurQCCNxAI84pmvVmvT0KwvJBwzDj0h98MbaZujLOQ5KElGeMskDHg0L1+ITLTNoAgqNeIcYcjAZp+EvlTVQhRShNbqakqYPQlTk/2x6HaVCXZrOD1lIvKJ3kmOwGq3lE5MT3AfeBknPIOeZwh2ZSTR/0/WOSUpxJxL9gw+sA2EgPgMg/nlCZkolSQ2ZV2Jp5kQ9cDuftMCAF4kHAJQPM+fhAMp2jwoMoA0z3mIKfqwEKUZTAqKQErF5IYOSBRvtFuUXzz8v4hucQXwBV34eEBTl6AnKA6SaUgEk9EEpDDizjshwjRiZaC4UtV0B1qKi6qPUxPJtCVDZCjS6GG/nDaehSiGSBeVmfy1ZhhhAOJNuADXcCAMMqxD6xTgroz+pfcf4h0rR6s1DNQanm8Qel7LMQklioMMyc9wgI+fpSUmaJBU0xSbwDZVzwyPdHJs4AGoiJTo5U2fLmdILiHCkkC9eF5q7q4fWJG1qQlOGyCLxAdnc5ZljTnAStr0mqXJQhBZTCtSzDGiVcMondBrK7iSbxABUrl2csogLLZlTy4l7IFFKS2OYKqNQZPSLloizIkJN5QKiQ5FQA4LDGAk1Cpf83kmG8qclSSUqCgLz3SC1c2MV/XnTiUyDdXLTidtQSCcEg5tjGZaF1jWq0CVMmSj0gYLkBYD1dJJZ6YGA2UteNflRnm5pHJsr/d6RU5Go8xMwrvLVQEJJKnL1BKiwozM1Xxi72KxKSkIVkzHgxAfugIacP9qsuUImTf+O/fE5MsjkcQrzENJtgp2AwEOudtJ/crfueOfi6f28codWzR5BB/X5paGirIof8AkPGARbLVeSpL5jfmGivJSVm6FKQsP2894+kP7QFMafKD3ViG0sgupaesG8sRxgJKVKtaaFIWN4Po8ObNoyarrgJBzJisaK07aAKTw5oy0pIfk4NeByMHtml7aQypyEAvSXLN5u1XGAmdPSJNmQdoXzxqeHARV12pRLJczFnZAxr5cBliYDKooqUStX5llz2DAQ7s84y1ialN5aQVBP5qHvo+EA/segZ61JQkkqzN4gJ4kxMT9HGWkJmkYO4PG61Q5Lj3WLDoS2hclC0/5iQvtxaIfT1rClqu1eg5t5O8Aj4L2n/prRKNDJtKu5QHq8WDXiyldhmgYpB7mI72MR2omh02cTSMZqw772yHvGLLa9tC0t1kEf3CjQGYpkpm2KyroDdYmmTt4R6G1g0qmxFUmdSWTelEjI1KewkjujkBo+k9ZrPJG0tyBggFVTxFMYqOlPiclj+HlpYBr01QamV0H1ij6SkzVKYzEhjS8W2d7YM31gCNHWaaggoWFE4g0yrew8IC06I+K82+Ez0SpgJf+m6TTtUIu+hdbLLNAAWErJJIWLrqOQJocWjING6uJQSQQA9DipvIRKjRcsVZz+pjhwZoDZ1MKNQADmTCVB1GmJA7AH+sRmp1bJK4FZPYoxLJBAH7SpmzNYBAlOxYYk91IQLOCoKOSCf9TfQw76MgEPgkDDMwKXVUwv8AMlApuD/8jAK/CgBmFAB3x1cgPhipu4P6R4zSDjirduH2houcbya/mVh73wEXpHRMierqkKSohRSGfGjuCcoAnRyZV4pQlKbrl8ScuteBArSJabNJSf2Hx7YZz5JSghNOoB2qA38YD3SAflPIFXkW8I7NtdMSkE4JSndlnDoycqdYZcjvhYsN5nY1Vv4wFK1oly5kld6YtLAqCgBMUm6XUQkp/LeGLvWMz0fKsvTSRZlTlqE2WXUlCQwUHpjg8bDpHVxSkOlaQKquqwNd+UQ2i9R7NJmqWi9eI37IfEJABY90BZp2lSZKLwWvZahUATleALsf5iyaNXfSFHeB3fzFXs+jZd8qIUpmu40x/wBP3h8u6A11q0vr8KAHxgGevGnjISQhMxRS4uygStSieq4qkAVJinaD12nT78qUVomjFE11EZApOJD0Y4EiDa7aOtE9J6ILvAqAuTzLQkEA3lXuuAzAP5xSNXdHTbLbrPeXKUpZUkhCwsgXSdphQuH7IDRLHpa2dKkTJqVqd+jYDCrtjuzjRrHJRMSlYGJ40LVHfETbpm3/AEkodSQrAs9XwGIbxETejkMilRffduGDQDdeiEKThkoYxF23VqVMBpikF3iwW23okJK5q0S0Al1LUAAGJxMZ9pj4x2GQLksTJygCBdF1DZG8qpHEAwDTTfw4KyVSpqkKBDYGhbtip2jQWkrO7hM5AU1DWkXDQ/xksk03ZsuYhRAqgFacc22g3KLno3SEmeZipSkzEulTgijhmIxB2cDAYhL08lJuzkqlqqNoceLh8niWl2pExyk50IZsKYNV+WcappDQkqa4XLBZWYGBH3imaT+HMgqCpd6Wbyhslq5eXjARMrSsy61+gyAbnkCeyOWea6kijl2DnPHNn5QUanzkMCsqDFsMYOqwCUkqCDeF1V4kEsMRybKAs2jp9xASC5uv/cMffCH/AOPzBwIPYaRXET7uRYF+w/eFfiGYFx8uBzw9IBOmtFImEhSErAU7HeXIbsPlHo6vSoQAogl6Fh8wo/nHoDJtBWQoMxAUldyZdvDcBkcom5QbeYtuifhgLPfBnFaSQzJAODAEuRSLJZ9XrPKe7LcvddRvczUtgfCAoNiscyYQEIJArQZc8BFgsmpswv0hQgAOfmPLIRYpmkUJTNWAGBbEdVAL+IVGGWvX+1TyPxE1a0OCpCGlgjdsgeLwG3q0vZLFL6Izkm6CAkG8skklRupc5xWtP/FNMt+is8wE0CpwKQwzCQST3iM8k6WkoHSWWYuVMLi6UgkDgou1MS78oAJwmLMycpU1RYlJJBVUAhxUi7uIygHumfiJbJpD2hSA7tLF0OGbCpwGcTWrPxQtCC0wCegKclWypy7m8OeYis6RsVmmMZUlUrfeWSG4ByrvMEs2j0hIHhgPCvjAbBofXyxWggFZlLY7MygKjuUHG/FosarOADV2QBjzjCZUkIolhyA88Y3fRSr0lBOaZeW5CT9YD0ySGNdycePLjAbSgFg+MxOe4P6Q/G0/Fe7cG9IbzSLyQ7OtVTwBEAqSoP8A3HPgRBZM1NO048YBLknZ43jh73xxKGSP2HLlwgAqCGC22uj37sKdp74HMBvK2gE3AWDBsXrm8OOgDM3ye8uEFNmDrp8o/wCXCAjfwwK1g1a5Ul8X3mPTdHrL3SOsAKZMIkpVnT0k2g+SH0uQkE0HWHkIDMdbtDqnSly5ktQCqX2dlJchQyHa1HFHis6h6mTZU/pFETCHCEyxexDFZOALOAI2ubZ0uKDr+hgEu1SpTMA7qdKACXrkPWAayNEzVC85lpCbyUlnpkW384sN4JSasAlJHY8QNo0jMKQEpTLDEOvHuB9YgJ9tvXXK5hKRRjTc4GyCHxxgM/8AjraVTbekoPSS0S0pSzFlkqvMM8nI4Rm/4paSxyLEKHGorURqGuVslSP6ypBKlJEsXF3XFSCVDaTiQ6WOTxm+ldKGcwEuXLSC4CE1JOJUoupR5mA7Z7Ioklyl8QHA/iNU+CiUotE+Wn/MlOeaTi/9xjKZEyashKQVE5AP5Rsnwr1ZnWVX4i0MlSyJYQ+0lJBJKmoHN2nCA1Qhw+9IPdFf1h1rsdmJE2ei8doJcPShGLPwxjKPiH8Q7Wm2TpEpQTIlKMsy269BevqBvY5JIjPZ9rTNUSsKSG2EIJIB/vUSlL1YPugN+0fr3Yp5CSsylEkhMwDAh3JQVBNC+0REwmzJmJBQpK01S6TeBDPiODR8zLtBwDSw10hDi9+6peNX+BOkVH8RZiNlhOQNygQlXeLtOEBcpFhUUjkUK5ppu5w2n2ZW7EP/AHD34Rc0SAFLAxovsIY+RhdosaEglSgAFCpYBjxgM6mdYg4FlDtHs9sei7WnQqSAUspi2WBru5R6ABatMy0NeWCarKUm8rgLoBOfhENadKruuEdGKm8s5nO6KtzIiMVPKGT0kqRibksBczs/VvLGEpSFkKElSjkqeo15I39ggIu0onKTdkrWstRQSLofEg9XfiVYxS9Lao3WeYJk016KSipfFgKJAwwEavI0WuY3SKKgXF1IuJp4moxeH9j0ACnYUhAKmN2pIG85mkBgFs1XnSkGbMCZSRglawFqpilOJEF0a5lgv79Y1LTnwpl2k9IiatExRLqUSsECge8X3YGEaE+FgQlImzrwr1EkOH3l8YChypbYD3wif0Xq1aZ3VlKAJYKXsjxqcMhGiaP0BZpK5RRLQCLynLklqCpP6h3CO6f0z0FnmzUlN5EqZMTT5m2fEwEHo7UAIZdomAhyCkUDB3dR5cIsS9ZZEtDSnnlJOzJF5gHYFXUTRsTGDWjW6dPUPxcyZMQ9UghPcALr8WiSk2uTNQoItK5SQNmUoqU9MAAd/nAW3TvxVmgFMiWmVdJ2iy1PXBtnPjFC0zrPNnkGfOmTWwqwHEJDAd0Hsc5EtV8hC8rq0ktTrM93GlT2Q30jZ5M1Q6OT0QzdRL1xw8hATurnxEtcosmYqZLTQJm7Q5A9Yd8aBov4lSJgCZqFSVFBSD1kvzFR3RlVl0aw4bhT7w9ElKRSnn3wH0FJnBQdLKSpAYg0IL1g14uqmQz5xB6krJsUrHqAdy1CJ8AuvszgAomf1JtD8mcKmzzt3RVwzmjsMawAdecSWAKHJI3DGOpRevEG8CUsQQchnhAMFIWp+kKlC9VKWSMOb+MDSViiEJlJCi5LE51yy5wW1JmupKEsb42iHAoMnFe2OytA3iDNN9lfM3N7o2RXh2wEY6FkUXPLnBrmdXBu8czC7Bo6bMCX2UgEOkVLULlXLIDnFok2RKSMCQpn4N94TYVMnINNmDxUYCvaS1Tkz5YRNlXhcaorRmYgvFLT8JLKld95qklN4IJoCGo4qY1G025EsArUlIdQr2sBvPARBztJzFhKZSejFUhaxUjF0oxdh83dAQMrRtnsYJlyky7yQRQuoh6Oak4QHSOnpiUqKdgOFOetT5ruQpie6Hk+4jaU81YDEu91qVJogd0RMqSuesJSm+LuLG43P5zwFICnaR0UmbPnTpyErQXUmYVdGkrNSZiqXgMGT60pem5UhKx0CyqpvU2RWgQXchszGs62amzbXJlCWpmSVAEYlhSmFC2cUGxfDm3KmXVSriWe+WYjg2OUBW7OHICQSTSgJJ7qxt3wf1Zm2crtE5JQVjo0oIIIFFFRBwc3WHOAar6rybGygm9NuBQWQHB4bsotdp1nlywb5qwUBTHJ60FBUwELrP8AE+RZp6pMtN6bLSZa1qGw74MC6iG4CpDxl+smtVqthBXPQQPlcXcaOki6/Y/GG2sOh1Ltk8hVFTVqKik4qVeCQ3WLKBpkXiu2qyLlKuzEKScWUkpLb2IgJez60WuV/g2mcneEKKU1xoKeEeiKlySeEegPpKzaspl1ICQ15TYk8TngYMizolzKv/TlvXNSjyxAT4wpU6bMwATePPDwGHHGBWPR6piby1YrN1y+yDjuq2QzgKL8SNN2uVOlqsy1GzplpvCl0qcuSGGTYQy+HWslpm6QSlUy6gombCWAolx474sOu2plmnkTJlp6Fd66CS4LfoJxd8GxhloLRNnsa70iXMmzMOlmm4LpZwEs9Wbq4QGoqQpIYKVsoYdXHu4CGdttiZdFTbrJZIJS5PAYnARULRpqYtSgZpIesuSlmoKFTqVlwga1FLqIRIet5Rvq/uY0/wBRgJK2aSUparl9KAi6FLZLHfdZzgMWis6S6ScChKlTnF0gAlLbtkgDD5jDuWpCsELtBV8y6IJ8Ekd5hyNGzZjOsIB2bksGn6Qo8vy74CiaW1ZSqs2dKSpGMqWmoBIYdYMfvjFfRqnPWSZctaEAOFTBdyfGNrs2rBSAUISg3roKhePEh8DjEFrL8ObTPCim2rNSBLWDcPDZZqvkYDLNGElAOJrzx3w+Sg44RcdBfDG0hN2apCNshw6nriBSnOLXofUmzywq+OlUmYEgrwbZfZFMXEBnVh0fOm/4aFrq2yCzvmcItNg1GmkPNWmWxDpAvEu2bsMeMX2YpEsFKQEgKSAAAB8u6MQ1q17tK7ROQJqkyRMUkJSWoksCSKnB4DY16bslil9EqfLF0JAR1lkY9UVJLmK5pr4nrSFGTZlBKiwmTUkCgySOWDxmehVy1MtNpSicDRK0OHehvKLE4GgJgmm7RPmKAnTb5DgMUtjuGHaBAK0zrdaLQFGdPWoKxQBdHakMMN7w00NrXOs5H4eatBJqkYUwJBcHuh6mz2aYno1SpqZoxUlpl6laUAy+sAsOrChUsgcaq7np3wGg6G+Kxa7aJQUXDzEUNG+UlssiI0bQesEm1JKpExKheSWYhQe6Kg8Yxex6ElJFU3zvV9MIumoZItBSnq3O5lJLQGjrWQ+HXGR/TEXPnTLs0SyAvpaEhwCQnLtiYnCisMj3fxAlSw82gxCvAfSAgV2G6rpFqcgsVLIJY+AxyaGP9SaQEJdIUWYsmpIcrHWd8BvaLPbdGS1klQ6pCmqxpgRmMYdqlJAUAEhikjsb6QFZs+qzkGdtgKa4zJTyAxxHWeJ6XYAm6EpAuqanH+RDmYsbdRiFe+6GtvtiZaZilGiQFlgTTNhnhAN5EsMMNhak45OQBh+2I/SdsRKYqKbwKhdFVEZMkB/yw2XPmr6UpV0SVELbFbMByS90nPshuJaUFdwOUnbmKd3FS5NT2QEZbDNm3VFIkIDp/UxyJ+WgA3vEWZVBdCUISanInflWgqYnFJMwm6835iv5BvYZ0DU3w9kashyqaorKWUEgMkcku2AxgMx1xnTbPJTNkBSVKUQpbOyQGBwZyGrujNrRPXNXeWpS1qzJcmPqq0aNSUqF0UZTNu/iK5/+oWWXOWUSJaVpuzEm6KA4gU3pPfAY7ofUu0TU31vLTkVCpO5iRx7o9GyW4pQsoLE0UAASWwwSCcfOPQFntShLQSC5QilfmOHi3fDK0zVyxsgshG/3u8Yf2kuUpPzrc8k1Bw3hPfBSLw5q8B/HjAUGfZkpmLWQELKXUo1UDhR+UMDKKEErRMnqAF5L3UsSz3c8CS7xoc+xJU9BVTPwGOXOG3/4tJKiVGpCeyn1MBUZNinKSBel2cD5JQvG7uvFgO4xJ2XVlOyVJcgXryy6t+eGOUWZSJcoLOyPlru9mG9tt5UFBAN1Sbjk3QHpR86tQGAb6M0Wm5LMxTm7eNTnl2PCrTpJEoICEgkuWc0pn3wY2KYsG8oskYAsM6Pj5Qi3aBQpCklakMHeWopL1q4xwzgHGjp/SFN5LEEq6xrj3VMPCjq1xUTiePHjFcsVqk2UhHTLnzAlroF5XckADmYHM0tOIBUlFmSlOMxV5WVbqSwwzMBYFAAOS20TUnjxisDSCSg9EFzldItRCMGvKZ1EhIo0MpZ6aiUzLWT8y+oK7qIbiHMOFyFgDp56JQHyyh4OaDugIbSs6cBeJSkleF9//I4kbmimWvU2fPrclyUi8XLpKqk1Jq5jR7MXINms5WqovqrTffVRuTx6dq0J138VMMx1Ulo2gFBywUaAY4AGAxPSmguiIQhYmTXAuoriMi70NMBDzQWjFptKZVplqS6CsJU4PA72oY2S36Cny5JFgkybPMOzfUgKURzOB4kGM+0dq5pEW3pLTLmrUxTf6wOQAIwFcKQEpJkJQNhISNyQKwso3xY9F6rLWVdIejukAhgTUA76YxZ7Lq9JlhTIvEAVUxrwfCAolk0NOmVTLN1sTQNzOMXfV7Vr8NfWVkrKGoAAM83fCJm0oZMxvy7hxh2o9YP8vDjwgOTEna2j1f08eEILmZNDmqEnL9Qg5O1jijhx4cYCk/1hXrSuGRH1gCzSXUyvk4ZPwgU8q264opzr9YNLL3a4p+nCPSjRNcU/ThABmSyodbrI3e98NFWQqqVDaTu+/GHllJaXXIp7v4jstJF3mU48/pAV63JmpIuIEwrl4CmBHH9RMObNq+VsZ6gsqGDG6GyuvU8ScokLQGXKVSi1IPIg+oEGqG4LO/N+O4wA5VjCQkbNU3eqcu3nHJRe6aVSxpmMseccnTGywXxz/wDtETaJimWkEghVCBhez7HPdAOrVpBEu4VK2iCm6EkqURuSC5wiFmrmTVIUomSCDLZLFahixOCMDg5qcIcSrGJTq+cAFSi95QxLqJdsaYQEpK5imDoSQRgEgtUqVi4rQQCUG4/Qpq5CruJajqWcTTMvHolrPohyygVMKDBAH6QCO8749AHKRfJd+jQBicTXyAjk6aENeLBKXdz7yMIsiAQSXeYsq7Bhn+UCFT7OlYIKcTd7M/WAzLTPxbMmeqTLsxUmWopKlTVJKiHBIABYZiLfq3pFVtkInSypCVFRYu4IJBet3PGsROsHw1sloWZo6SUsqAPRkMThUEEZ+EWnROhpdlk9FKBShIYOXNSSS54wB7NowMklyal1bRauZwywaO2uQP6YAO1MGasEud/6RDkACn5U+/KBBA6RA/KgnLEsH84ANqtIQD1qqGauHGK5bVmbOUo31S6J6O+sJelSAdrHAxaxICgh+Jyz/mGNp0Ok3WLOomjcTAVqyhRvpC5dlloLbCDeO7Ch51xgdlnWYn+lKVbVg9Ze2L3LqJ35ROydGMFAJBvLILtkW9IdaO0PcQUBRAvUANakO57YCGXLtMwEzZibOgA7CNogbykbI3Zw80fq9LcNLK6OFTdpsGZJoOxonrbY0plzSG6t3LEvw4xIAMTXBI3ceEBGydGPcK1KqHKQwGAwGGcFs9hSOjam0o0u7lRIZiuCeHDhApZOxXJ/DlxgB/hxs1+c/l/VwhE2SGxPXH5d44QSuzX5lf8ALhCVgti+0PPlAM7PL2p5vf5ify/kRwh1MldfaOA/Lx4QGzPen1/zE/7EcIdTAduvyjfxgEWuWbq2Vik7tx4Q4lpL9bFPD6Qiak7XFPHjHZDm4d6OPCAKJZvJ2/l4cOEAukTJJvfIof7eHCHErFHI7932gawxl/uUM9yvpAEkAsna3juf6QgAi7tYKIbvhQDNwWd+b/WOKGPBQ38DADCFAUILLO/Mn6x0pNa4KGR4ceMeZuk4EKz3D6R1aesGxS/bX7QDW3gpSov1VJVgcHHHgYJNSdrkCKHEdvCFWuXfSoD50HLn9YHZVuiWo/MgPzYHfzgFTUO/FLih48eUBMoFRp1kbtx58RBk/IeaffdAwWuncq7lxH0gG1r0YicGU4C0sSmh7weJh5IlpCQAlIBBBDUfgMsDCHIzwVwwP8wpRIdiKF+zP1gE2e0L6JBoSl0HmCz+EegcqaRMmJozhQ5EMct4PfHoASJV0DaOwncPpwhSJZdIvGgJOGPdzjpTTHrK8O/cI4vBR/t913mA4lB2A5ckqwH/AK5OIWASOtirhh3cIQmhJeiU089/KCpQxAJoB7z5wHJiTUg4kDAcBu5wKWCZk0uaBKMOD7v1QWWg7NRv914wGQSUu42phPYFEeQgHQJBNcE7vtwjgQQU1wTuPCOV2jSrDyEJtBICzSg+v2gBylFkF+OB3H6wWVNLc1HI7yfSEhBBGDBP0hEsHYw3+H3gF26YSgj80xAz3pg61HbPDj9eMM5jm5/3H7n4cIMtZZX7h6cIAy1m8atQb+PGOINU/tO/hxhCyds8Prwj1b44JPmOEB1Aog8/XjHlAsKjrDz5x2Sk7PL6cIV8op83qeEA2sw2p2H+IMv0o4w6nDr4dUZfu4w2kqLzv+4P9qOEOZpO1T5R6wHSkvl1d33jlncBGHU9BxgiVsRT5d8JlGiKfL6QBJALIw9g8YBaSRcNKTfN/rDiWaJx6xHnANIKZBLYTEHxTxgHEwljhiD5R4qLrwyPh9o9MX1wxwHrx4R35jjVO/7wHCCVKFNpAz4n6x4KVs4VT9OEelzaopik+nGE3iLtMCR58eUAJF4XcM04/bhAbGpVwYbC1JxyCiBluaHJO/JXmefGGyKGcMKhY7Rz3gwCyogKpgp8TgWO7nArWpTLYVorHMdnCDzKuN6fecCxIO8N78YDrkkhsRvP05R1you2I3n3vgdmXRJNCHScPeULSphyV4H+YBhb7UZdyYUnAoNc6H0Meh5PkhbpVgC4wzH8x2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0" name="AutoShape 4" descr="data:image/jpeg;base64,/9j/4AAQSkZJRgABAQAAAQABAAD/2wCEAAkGBxQTEhUUExQWFRUWGBwZGBgYGBodHxoZHxwcHx8YHBwcHCggHBwlHh4cITEhJSksLi4uHh8zODMsNygtLiwBCgoKBQUFDgUFDisZExkrKysrKysrKysrKysrKysrKysrKysrKysrKysrKysrKysrKysrKysrKysrKysrKysrK//AABEIAMABBgMBIgACEQEDEQH/xAAcAAABBQEBAQAAAAAAAAAAAAADAgQFBgcBAAj/xABEEAABAgMEBggEBQIFBAIDAAABAhEAAyEEEjFBBQYiUWFxEzKBkaGxwfAHQtHhFFJicvEjgjNDkrLCJHOi0lPyFRYX/8QAFAEBAAAAAAAAAAAAAAAAAAAAAP/EABQRAQAAAAAAAAAAAAAAAAAAAAD/2gAMAwEAAhEDEQA/ANYFT7xP2joJ3e8o8ge/OOT1Upj9aQCZS3q38DCDg8/4gSUt73QpWIHumMARIb32mOTVUbfTv+0cKz741jilORwD9pwgChUeKvX6CE9/8R0fQd0B0K98oQhVT2D1jvvvhErfvc+LQBXfwhKD75mPKX4P4CPJPpAcnzNk9v0haiMt/pAZ6nDcvEwQH1gPTKihD08o5KLN2ecKOPI+kdSad0B4Kr2esFVn2w3SoXuz1g6vrAdSceZ8oWPfdCEGvb6QsN5QHpRDDsjyjTu84HKIYcvWCKGPbAdb32wlR2h2j1hrpXSCZMsrIc/KneSPKKFaNMzp5JMxSQ9AgkANxEBpJ990CepHuojPZemLQkOmcaYXmI/8npD6wa3rwWmXMO9CrvhtQF0uuDHEdUcPSkQlm1nkq6wVLJ3gkd448IkrJakLe4pKsDQg4/eAcvTl6faEqfjHVcveEJA98vtAIWNoVxp9IJ2+z94HNQSD4eYhaFAhx7f7wHK5R6OKSWoTHoAT+/OEAm9hhXvoPCFndX3UwmQTjvr6DwgCBXD2I7dr4epjoI97hjHUe+Z+0AhR9845LOdcfKkGWoMTzPoIElDMBwHqYBb+g9THQacw/fALPa0rCrpe6Sk40U7Q4f3ygBzVs53Oe6kcl4Aco5OwZ8WHeY79zAdUqmeHmYUD6mPU8R4B4SMOzzMB5ZqOY8A8dK6dnmY4o7Q5nwEevcdwgFE1746D6eUIvcclecKTzz9IBINX4esOT/7QCWa/2+sOQzV4wHJYD9o8oXep2DzhKFh8d0KKvI+cAiSA3+oeMEo/vdCZWf7j5R1vSAo+sCxaLUmUV3EJYE8g5biTs90RusmkZNm/pykCZNwCAS0sM4UpseCaPi4gWt15M5YSSFFZA4PVzwSBe5AxAz5gkJC1OuYslnNVDMkt1iBhvIEBF2qzKIvWmaanq/KHOLCgFcTvxhatHCWQErBVjdIxzYbiweHsyUlRUtUwKQS11gyWYF24u77yDhHNGWRSdpZvO2TV2gTm9GrAP+kmdD0shZN2i5anN05h8d8E0bpW8QFIMsmqVAuDmCC1HGBg2hFXZq0fLMS7ccIVMsvRqKFYoLj9ij1ewwFq0Zp8pIRPqn/5DRv3Uw4xYwr6+hjPivZUghwMMtk5VxiX1D0oZiJsmYSpdnmXQTiZSgCk9lR2QFr9/SESqU9scPGFNT3iIEQyn309RAHMeisaU1xkS1XUus4kpIYdpx7I7ATU1eWZYd+PhBAtvP6QIl1cvM/QQUzBv/gfeA6dz8PUwrpPr6CBh/TtMdXOAxYB8TwgOWiYAwdg9eQqYoOl9NzbRMVdWtEpJN0IJTe4qIIJ5RZNOaTSJUwJUCq5dDF3Kse4RRytgPqIAVu01a7KhRkqKgfl/VkXxLn07Kl//TdIVF8PWpckeLeESdu0qtVqMjZKFJoA98FnvGjdkPdY9QitEudISXmJvFKSEi8pKVYnAVy38ICw/DTX1drIkWlumSLyV4dIAKgjJQxpjXdGkBVO7zjKtV9VzIlybRdSFJCFFQKS/VCmIxcFXONRSuvafCkAszK/6j6R0Kx7BFc0nrdZpCylSlLUKES0lTF6gnBxuhxI1ssaklfTJAd6gpI5gge3gJdSnV/ao95gxVXtHlFTl672AqP/AFMsbITUtUKIOMWZEwKAUliDUENUb4BaT5esEGPb6Q3QoOQ3yp84XR34mAWk1/tHmY6C57TDcKqf2p8zBXG7M+UAZA/4wocvzCAymbDJMEGNN5gFSyyjzB8I7l2HwMAcXjjgk+JgyfqIDONdFn8etCWAKEE/3GvggDkoxC6Rsl6rOsCmIBYuHam8gnA1h9rCu9pS0cES25XBDTSXVCiSKhyCqu0GSQMr2O8OM4CNs6lS1LZDAJvTGYAUASEuzslOJbGJVRvB0h/vv3QiVYSsJVMAJBJqlNd14bwGNMN+MOpVnTLcjrKN5R3ltwoKNAC0QCbVKQ1SQnscE890WHXKyf8AWIujFDUGPOIv4fSxOtsyd/lyQa5OxDxdNI2VM9QUDtOw4CArStHK2bwxBpw395iO1evStLBBNJ1nIPFSVEg82jQ7fYElcqmFMMqGvdFA1wP4a22OeDQTQhXJYb1gNDfDHf6GKnr5pQy0CSgm+rFjVnp3xakrDs+b4ZH7xnmtVpa3BSw4QQf9KbwpzEA0s2rUwB1gkqrdGXMx6LLZ9brMizS7QtYSFm6KEuQ7s1WBBEegJuWWq1TXtVgOyPLI9OwYxyYS1Odd38QwmSJp/wAwDJkpGeNTwgFTUpJvFSxmwUQNwhIkyQXuh3AcknnjEfaujHWmqNcny4JERlrSCNkKJIZyMFHDGAf6btMlUgtcvFThgHa8wFK4Virzgq5gwU7NjThl2w6tbpBBAS9MH9IZJmOl0nw9IAaUoKr91JWAzsHA3Pj2Q90hbwbNL6WcUIRTewZvJhFZ0DZDLmWhUxK0hRF0BbheJKquaginCJJE9S5gEuyXgPnWJhG6jNVnrAWvQ8pKkoAJ2qgUwJf1ixax27opBullrASlsQVYngweK/oWUzlcsgAMlEtIfvxA7YYa8FXRESwuRsrqCb5oMADiPWAaKllNAmv6mS5O9SmFd7xXNOaPRPSAxS5bCiVZHk9Dw5CHmryZirOhSyq9ViobRS5Yl8yIezbM6SDmDAZhN0BNRMulCsCcQHAxxMbN8KbRMlS1WeaXSATLd9nMpB3NVucTGndD2dcozhMWhSi4TLQFE3tq7wFWfIQ7sKbPLlSxLTt7AvbTO7EOvaNKVxgJw4n+2PE4VOKoScVb7w8hAyT/ALvOASF1OPVT5mCCa2Z6x8oaJUbx/ajzMdVMriOt6QDpNopU5Dzg8u0V7fSIZU0j/T6wUTy+WI8oCSTO2scUeRh50lcc/SID8SQpOFQseIhz+OpVsEnH7QFE1/lGTbET63ZiEoP7kkt3h/CFSZqVB5ZBBwbxfi8WDW+UmfIuqSCLx5hwcOOBjN06uz5T/h55Kc0qJFeLEZwFtC238zSK1pfTF9XQSXUpVCQ+zw5wJOhbdN2FzLqc7pJJ7Xid0ZomTZEkjbmcd8BK6LT+FsglI/xF1U26mMTmqtvdTrLBA8cAPe6KANLLVMKSCpaiW3fwIe/iilSUA4VURmczy3QGoWjSIUSpOCUljvJ2R690Zl8VlqVYzd6ySFA7mIrwiSlaUwS9AXPMBgOwesMtZVdLJWnNSSBTGnGlMeyA0WwThMly1pIurQCCNxAI84pmvVmvT0KwvJBwzDj0h98MbaZujLOQ5KElGeMskDHg0L1+ITLTNoAgqNeIcYcjAZp+EvlTVQhRShNbqakqYPQlTk/2x6HaVCXZrOD1lIvKJ3kmOwGq3lE5MT3AfeBknPIOeZwh2ZSTR/0/WOSUpxJxL9gw+sA2EgPgMg/nlCZkolSQ2ZV2Jp5kQ9cDuftMCAF4kHAJQPM+fhAMp2jwoMoA0z3mIKfqwEKUZTAqKQErF5IYOSBRvtFuUXzz8v4hucQXwBV34eEBTl6AnKA6SaUgEk9EEpDDizjshwjRiZaC4UtV0B1qKi6qPUxPJtCVDZCjS6GG/nDaehSiGSBeVmfy1ZhhhAOJNuADXcCAMMqxD6xTgroz+pfcf4h0rR6s1DNQanm8Qel7LMQklioMMyc9wgI+fpSUmaJBU0xSbwDZVzwyPdHJs4AGoiJTo5U2fLmdILiHCkkC9eF5q7q4fWJG1qQlOGyCLxAdnc5ZljTnAStr0mqXJQhBZTCtSzDGiVcMondBrK7iSbxABUrl2csogLLZlTy4l7IFFKS2OYKqNQZPSLloizIkJN5QKiQ5FQA4LDGAk1Cpf83kmG8qclSSUqCgLz3SC1c2MV/XnTiUyDdXLTidtQSCcEg5tjGZaF1jWq0CVMmSj0gYLkBYD1dJJZ6YGA2UteNflRnm5pHJsr/d6RU5Go8xMwrvLVQEJJKnL1BKiwozM1Xxi72KxKSkIVkzHgxAfugIacP9qsuUImTf+O/fE5MsjkcQrzENJtgp2AwEOudtJ/crfueOfi6f28codWzR5BB/X5paGirIof8AkPGARbLVeSpL5jfmGivJSVm6FKQsP2894+kP7QFMafKD3ViG0sgupaesG8sRxgJKVKtaaFIWN4Po8ObNoyarrgJBzJisaK07aAKTw5oy0pIfk4NeByMHtml7aQypyEAvSXLN5u1XGAmdPSJNmQdoXzxqeHARV12pRLJczFnZAxr5cBliYDKooqUStX5llz2DAQ7s84y1ialN5aQVBP5qHvo+EA/segZ61JQkkqzN4gJ4kxMT9HGWkJmkYO4PG61Q5Lj3WLDoS2hclC0/5iQvtxaIfT1rClqu1eg5t5O8Aj4L2n/prRKNDJtKu5QHq8WDXiyldhmgYpB7mI72MR2omh02cTSMZqw772yHvGLLa9tC0t1kEf3CjQGYpkpm2KyroDdYmmTt4R6G1g0qmxFUmdSWTelEjI1KewkjujkBo+k9ZrPJG0tyBggFVTxFMYqOlPiclj+HlpYBr01QamV0H1ij6SkzVKYzEhjS8W2d7YM31gCNHWaaggoWFE4g0yrew8IC06I+K82+Ez0SpgJf+m6TTtUIu+hdbLLNAAWErJJIWLrqOQJocWjING6uJQSQQA9DipvIRKjRcsVZz+pjhwZoDZ1MKNQADmTCVB1GmJA7AH+sRmp1bJK4FZPYoxLJBAH7SpmzNYBAlOxYYk91IQLOCoKOSCf9TfQw76MgEPgkDDMwKXVUwv8AMlApuD/8jAK/CgBmFAB3x1cgPhipu4P6R4zSDjirduH2houcbya/mVh73wEXpHRMierqkKSohRSGfGjuCcoAnRyZV4pQlKbrl8ScuteBArSJabNJSf2Hx7YZz5JSghNOoB2qA38YD3SAflPIFXkW8I7NtdMSkE4JSndlnDoycqdYZcjvhYsN5nY1Vv4wFK1oly5kld6YtLAqCgBMUm6XUQkp/LeGLvWMz0fKsvTSRZlTlqE2WXUlCQwUHpjg8bDpHVxSkOlaQKquqwNd+UQ2i9R7NJmqWi9eI37IfEJABY90BZp2lSZKLwWvZahUATleALsf5iyaNXfSFHeB3fzFXs+jZd8qIUpmu40x/wBP3h8u6A11q0vr8KAHxgGevGnjISQhMxRS4uygStSieq4qkAVJinaD12nT78qUVomjFE11EZApOJD0Y4EiDa7aOtE9J6ILvAqAuTzLQkEA3lXuuAzAP5xSNXdHTbLbrPeXKUpZUkhCwsgXSdphQuH7IDRLHpa2dKkTJqVqd+jYDCrtjuzjRrHJRMSlYGJ40LVHfETbpm3/AEkodSQrAs9XwGIbxETejkMilRffduGDQDdeiEKThkoYxF23VqVMBpikF3iwW23okJK5q0S0Al1LUAAGJxMZ9pj4x2GQLksTJygCBdF1DZG8qpHEAwDTTfw4KyVSpqkKBDYGhbtip2jQWkrO7hM5AU1DWkXDQ/xksk03ZsuYhRAqgFacc22g3KLno3SEmeZipSkzEulTgijhmIxB2cDAYhL08lJuzkqlqqNoceLh8niWl2pExyk50IZsKYNV+WcappDQkqa4XLBZWYGBH3imaT+HMgqCpd6Wbyhslq5eXjARMrSsy61+gyAbnkCeyOWea6kijl2DnPHNn5QUanzkMCsqDFsMYOqwCUkqCDeF1V4kEsMRybKAs2jp9xASC5uv/cMffCH/AOPzBwIPYaRXET7uRYF+w/eFfiGYFx8uBzw9IBOmtFImEhSErAU7HeXIbsPlHo6vSoQAogl6Fh8wo/nHoDJtBWQoMxAUldyZdvDcBkcom5QbeYtuifhgLPfBnFaSQzJAODAEuRSLJZ9XrPKe7LcvddRvczUtgfCAoNiscyYQEIJArQZc8BFgsmpswv0hQgAOfmPLIRYpmkUJTNWAGBbEdVAL+IVGGWvX+1TyPxE1a0OCpCGlgjdsgeLwG3q0vZLFL6Izkm6CAkG8skklRupc5xWtP/FNMt+is8wE0CpwKQwzCQST3iM8k6WkoHSWWYuVMLi6UgkDgou1MS78oAJwmLMycpU1RYlJJBVUAhxUi7uIygHumfiJbJpD2hSA7tLF0OGbCpwGcTWrPxQtCC0wCegKclWypy7m8OeYis6RsVmmMZUlUrfeWSG4ByrvMEs2j0hIHhgPCvjAbBofXyxWggFZlLY7MygKjuUHG/FosarOADV2QBjzjCZUkIolhyA88Y3fRSr0lBOaZeW5CT9YD0ySGNdycePLjAbSgFg+MxOe4P6Q/G0/Fe7cG9IbzSLyQ7OtVTwBEAqSoP8A3HPgRBZM1NO048YBLknZ43jh73xxKGSP2HLlwgAqCGC22uj37sKdp74HMBvK2gE3AWDBsXrm8OOgDM3ye8uEFNmDrp8o/wCXCAjfwwK1g1a5Ul8X3mPTdHrL3SOsAKZMIkpVnT0k2g+SH0uQkE0HWHkIDMdbtDqnSly5ktQCqX2dlJchQyHa1HFHis6h6mTZU/pFETCHCEyxexDFZOALOAI2ubZ0uKDr+hgEu1SpTMA7qdKACXrkPWAayNEzVC85lpCbyUlnpkW384sN4JSasAlJHY8QNo0jMKQEpTLDEOvHuB9YgJ9tvXXK5hKRRjTc4GyCHxxgM/8AjraVTbekoPSS0S0pSzFlkqvMM8nI4Rm/4paSxyLEKHGorURqGuVslSP6ypBKlJEsXF3XFSCVDaTiQ6WOTxm+ldKGcwEuXLSC4CE1JOJUoupR5mA7Z7Ioklyl8QHA/iNU+CiUotE+Wn/MlOeaTi/9xjKZEyashKQVE5AP5Rsnwr1ZnWVX4i0MlSyJYQ+0lJBJKmoHN2nCA1Qhw+9IPdFf1h1rsdmJE2ei8doJcPShGLPwxjKPiH8Q7Wm2TpEpQTIlKMsy269BevqBvY5JIjPZ9rTNUSsKSG2EIJIB/vUSlL1YPugN+0fr3Yp5CSsylEkhMwDAh3JQVBNC+0REwmzJmJBQpK01S6TeBDPiODR8zLtBwDSw10hDi9+6peNX+BOkVH8RZiNlhOQNygQlXeLtOEBcpFhUUjkUK5ppu5w2n2ZW7EP/AHD34Rc0SAFLAxovsIY+RhdosaEglSgAFCpYBjxgM6mdYg4FlDtHs9sei7WnQqSAUspi2WBru5R6ABatMy0NeWCarKUm8rgLoBOfhENadKruuEdGKm8s5nO6KtzIiMVPKGT0kqRibksBczs/VvLGEpSFkKElSjkqeo15I39ggIu0onKTdkrWstRQSLofEg9XfiVYxS9Lao3WeYJk016KSipfFgKJAwwEavI0WuY3SKKgXF1IuJp4moxeH9j0ACnYUhAKmN2pIG85mkBgFs1XnSkGbMCZSRglawFqpilOJEF0a5lgv79Y1LTnwpl2k9IiatExRLqUSsECge8X3YGEaE+FgQlImzrwr1EkOH3l8YChypbYD3wif0Xq1aZ3VlKAJYKXsjxqcMhGiaP0BZpK5RRLQCLynLklqCpP6h3CO6f0z0FnmzUlN5EqZMTT5m2fEwEHo7UAIZdomAhyCkUDB3dR5cIsS9ZZEtDSnnlJOzJF5gHYFXUTRsTGDWjW6dPUPxcyZMQ9UghPcALr8WiSk2uTNQoItK5SQNmUoqU9MAAd/nAW3TvxVmgFMiWmVdJ2iy1PXBtnPjFC0zrPNnkGfOmTWwqwHEJDAd0Hsc5EtV8hC8rq0ktTrM93GlT2Q30jZ5M1Q6OT0QzdRL1xw8hATurnxEtcosmYqZLTQJm7Q5A9Yd8aBov4lSJgCZqFSVFBSD1kvzFR3RlVl0aw4bhT7w9ElKRSnn3wH0FJnBQdLKSpAYg0IL1g14uqmQz5xB6krJsUrHqAdy1CJ8AuvszgAomf1JtD8mcKmzzt3RVwzmjsMawAdecSWAKHJI3DGOpRevEG8CUsQQchnhAMFIWp+kKlC9VKWSMOb+MDSViiEJlJCi5LE51yy5wW1JmupKEsb42iHAoMnFe2OytA3iDNN9lfM3N7o2RXh2wEY6FkUXPLnBrmdXBu8czC7Bo6bMCX2UgEOkVLULlXLIDnFok2RKSMCQpn4N94TYVMnINNmDxUYCvaS1Tkz5YRNlXhcaorRmYgvFLT8JLKld95qklN4IJoCGo4qY1G025EsArUlIdQr2sBvPARBztJzFhKZSejFUhaxUjF0oxdh83dAQMrRtnsYJlyky7yQRQuoh6Oak4QHSOnpiUqKdgOFOetT5ruQpie6Hk+4jaU81YDEu91qVJogd0RMqSuesJSm+LuLG43P5zwFICnaR0UmbPnTpyErQXUmYVdGkrNSZiqXgMGT60pem5UhKx0CyqpvU2RWgQXchszGs62amzbXJlCWpmSVAEYlhSmFC2cUGxfDm3KmXVSriWe+WYjg2OUBW7OHICQSTSgJJ7qxt3wf1Zm2crtE5JQVjo0oIIIFFFRBwc3WHOAar6rybGygm9NuBQWQHB4bsotdp1nlywb5qwUBTHJ60FBUwELrP8AE+RZp6pMtN6bLSZa1qGw74MC6iG4CpDxl+smtVqthBXPQQPlcXcaOki6/Y/GG2sOh1Ltk8hVFTVqKik4qVeCQ3WLKBpkXiu2qyLlKuzEKScWUkpLb2IgJez60WuV/g2mcneEKKU1xoKeEeiKlySeEegPpKzaspl1ICQ15TYk8TngYMizolzKv/TlvXNSjyxAT4wpU6bMwATePPDwGHHGBWPR6piby1YrN1y+yDjuq2QzgKL8SNN2uVOlqsy1GzplpvCl0qcuSGGTYQy+HWslpm6QSlUy6gombCWAolx474sOu2plmnkTJlp6Fd66CS4LfoJxd8GxhloLRNnsa70iXMmzMOlmm4LpZwEs9Wbq4QGoqQpIYKVsoYdXHu4CGdttiZdFTbrJZIJS5PAYnARULRpqYtSgZpIesuSlmoKFTqVlwga1FLqIRIet5Rvq/uY0/wBRgJK2aSUparl9KAi6FLZLHfdZzgMWis6S6ScChKlTnF0gAlLbtkgDD5jDuWpCsELtBV8y6IJ8Ekd5hyNGzZjOsIB2bksGn6Qo8vy74CiaW1ZSqs2dKSpGMqWmoBIYdYMfvjFfRqnPWSZctaEAOFTBdyfGNrs2rBSAUISg3roKhePEh8DjEFrL8ObTPCim2rNSBLWDcPDZZqvkYDLNGElAOJrzx3w+Sg44RcdBfDG0hN2apCNshw6nriBSnOLXofUmzywq+OlUmYEgrwbZfZFMXEBnVh0fOm/4aFrq2yCzvmcItNg1GmkPNWmWxDpAvEu2bsMeMX2YpEsFKQEgKSAAAB8u6MQ1q17tK7ROQJqkyRMUkJSWoksCSKnB4DY16bslil9EqfLF0JAR1lkY9UVJLmK5pr4nrSFGTZlBKiwmTUkCgySOWDxmehVy1MtNpSicDRK0OHehvKLE4GgJgmm7RPmKAnTb5DgMUtjuGHaBAK0zrdaLQFGdPWoKxQBdHakMMN7w00NrXOs5H4eatBJqkYUwJBcHuh6mz2aYno1SpqZoxUlpl6laUAy+sAsOrChUsgcaq7np3wGg6G+Kxa7aJQUXDzEUNG+UlssiI0bQesEm1JKpExKheSWYhQe6Kg8Yxex6ElJFU3zvV9MIumoZItBSnq3O5lJLQGjrWQ+HXGR/TEXPnTLs0SyAvpaEhwCQnLtiYnCisMj3fxAlSw82gxCvAfSAgV2G6rpFqcgsVLIJY+AxyaGP9SaQEJdIUWYsmpIcrHWd8BvaLPbdGS1klQ6pCmqxpgRmMYdqlJAUAEhikjsb6QFZs+qzkGdtgKa4zJTyAxxHWeJ6XYAm6EpAuqanH+RDmYsbdRiFe+6GtvtiZaZilGiQFlgTTNhnhAN5EsMMNhak45OQBh+2I/SdsRKYqKbwKhdFVEZMkB/yw2XPmr6UpV0SVELbFbMByS90nPshuJaUFdwOUnbmKd3FS5NT2QEZbDNm3VFIkIDp/UxyJ+WgA3vEWZVBdCUISanInflWgqYnFJMwm6835iv5BvYZ0DU3w9kashyqaorKWUEgMkcku2AxgMx1xnTbPJTNkBSVKUQpbOyQGBwZyGrujNrRPXNXeWpS1qzJcmPqq0aNSUqF0UZTNu/iK5/+oWWXOWUSJaVpuzEm6KA4gU3pPfAY7ofUu0TU31vLTkVCpO5iRx7o9GyW4pQsoLE0UAASWwwSCcfOPQFntShLQSC5QilfmOHi3fDK0zVyxsgshG/3u8Yf2kuUpPzrc8k1Bw3hPfBSLw5q8B/HjAUGfZkpmLWQELKXUo1UDhR+UMDKKEErRMnqAF5L3UsSz3c8CS7xoc+xJU9BVTPwGOXOG3/4tJKiVGpCeyn1MBUZNinKSBel2cD5JQvG7uvFgO4xJ2XVlOyVJcgXryy6t+eGOUWZSJcoLOyPlru9mG9tt5UFBAN1Sbjk3QHpR86tQGAb6M0Wm5LMxTm7eNTnl2PCrTpJEoICEgkuWc0pn3wY2KYsG8oskYAsM6Pj5Qi3aBQpCklakMHeWopL1q4xwzgHGjp/SFN5LEEq6xrj3VMPCjq1xUTiePHjFcsVqk2UhHTLnzAlroF5XckADmYHM0tOIBUlFmSlOMxV5WVbqSwwzMBYFAAOS20TUnjxisDSCSg9EFzldItRCMGvKZ1EhIo0MpZ6aiUzLWT8y+oK7qIbiHMOFyFgDp56JQHyyh4OaDugIbSs6cBeJSkleF9//I4kbmimWvU2fPrclyUi8XLpKqk1Jq5jR7MXINms5WqovqrTffVRuTx6dq0J138VMMx1Ulo2gFBywUaAY4AGAxPSmguiIQhYmTXAuoriMi70NMBDzQWjFptKZVplqS6CsJU4PA72oY2S36Cny5JFgkybPMOzfUgKURzOB4kGM+0dq5pEW3pLTLmrUxTf6wOQAIwFcKQEpJkJQNhISNyQKwso3xY9F6rLWVdIejukAhgTUA76YxZ7Lq9JlhTIvEAVUxrwfCAolk0NOmVTLN1sTQNzOMXfV7Vr8NfWVkrKGoAAM83fCJm0oZMxvy7hxh2o9YP8vDjwgOTEna2j1f08eEILmZNDmqEnL9Qg5O1jijhx4cYCk/1hXrSuGRH1gCzSXUyvk4ZPwgU8q264opzr9YNLL3a4p+nCPSjRNcU/ThABmSyodbrI3e98NFWQqqVDaTu+/GHllJaXXIp7v4jstJF3mU48/pAV63JmpIuIEwrl4CmBHH9RMObNq+VsZ6gsqGDG6GyuvU8ScokLQGXKVSi1IPIg+oEGqG4LO/N+O4wA5VjCQkbNU3eqcu3nHJRe6aVSxpmMseccnTGywXxz/wDtETaJimWkEghVCBhez7HPdAOrVpBEu4VK2iCm6EkqURuSC5wiFmrmTVIUomSCDLZLFahixOCMDg5qcIcSrGJTq+cAFSi95QxLqJdsaYQEpK5imDoSQRgEgtUqVi4rQQCUG4/Qpq5CruJajqWcTTMvHolrPohyygVMKDBAH6QCO8749AHKRfJd+jQBicTXyAjk6aENeLBKXdz7yMIsiAQSXeYsq7Bhn+UCFT7OlYIKcTd7M/WAzLTPxbMmeqTLsxUmWopKlTVJKiHBIABYZiLfq3pFVtkInSypCVFRYu4IJBet3PGsROsHw1sloWZo6SUsqAPRkMThUEEZ+EWnROhpdlk9FKBShIYOXNSSS54wB7NowMklyal1bRauZwywaO2uQP6YAO1MGasEud/6RDkACn5U+/KBBA6RA/KgnLEsH84ANqtIQD1qqGauHGK5bVmbOUo31S6J6O+sJelSAdrHAxaxICgh+Jyz/mGNp0Ok3WLOomjcTAVqyhRvpC5dlloLbCDeO7Ch51xgdlnWYn+lKVbVg9Ze2L3LqJ35ROydGMFAJBvLILtkW9IdaO0PcQUBRAvUANakO57YCGXLtMwEzZibOgA7CNogbykbI3Zw80fq9LcNLK6OFTdpsGZJoOxonrbY0plzSG6t3LEvw4xIAMTXBI3ceEBGydGPcK1KqHKQwGAwGGcFs9hSOjam0o0u7lRIZiuCeHDhApZOxXJ/DlxgB/hxs1+c/l/VwhE2SGxPXH5d44QSuzX5lf8ALhCVgti+0PPlAM7PL2p5vf5ify/kRwh1MldfaOA/Lx4QGzPen1/zE/7EcIdTAduvyjfxgEWuWbq2Vik7tx4Q4lpL9bFPD6Qiak7XFPHjHZDm4d6OPCAKJZvJ2/l4cOEAukTJJvfIof7eHCHErFHI7932gawxl/uUM9yvpAEkAsna3juf6QgAi7tYKIbvhQDNwWd+b/WOKGPBQ38DADCFAUILLO/Mn6x0pNa4KGR4ceMeZuk4EKz3D6R1aesGxS/bX7QDW3gpSov1VJVgcHHHgYJNSdrkCKHEdvCFWuXfSoD50HLn9YHZVuiWo/MgPzYHfzgFTUO/FLih48eUBMoFRp1kbtx58RBk/IeaffdAwWuncq7lxH0gG1r0YicGU4C0sSmh7weJh5IlpCQAlIBBBDUfgMsDCHIzwVwwP8wpRIdiKF+zP1gE2e0L6JBoSl0HmCz+EegcqaRMmJozhQ5EMct4PfHoASJV0DaOwncPpwhSJZdIvGgJOGPdzjpTTHrK8O/cI4vBR/t913mA4lB2A5ckqwH/AK5OIWASOtirhh3cIQmhJeiU089/KCpQxAJoB7z5wHJiTUg4kDAcBu5wKWCZk0uaBKMOD7v1QWWg7NRv914wGQSUu42phPYFEeQgHQJBNcE7vtwjgQQU1wTuPCOV2jSrDyEJtBICzSg+v2gBylFkF+OB3H6wWVNLc1HI7yfSEhBBGDBP0hEsHYw3+H3gF26YSgj80xAz3pg61HbPDj9eMM5jm5/3H7n4cIMtZZX7h6cIAy1m8atQb+PGOINU/tO/hxhCyds8Prwj1b44JPmOEB1Aog8/XjHlAsKjrDz5x2Sk7PL6cIV8op83qeEA2sw2p2H+IMv0o4w6nDr4dUZfu4w2kqLzv+4P9qOEOZpO1T5R6wHSkvl1d33jlncBGHU9BxgiVsRT5d8JlGiKfL6QBJALIw9g8YBaSRcNKTfN/rDiWaJx6xHnANIKZBLYTEHxTxgHEwljhiD5R4qLrwyPh9o9MX1wxwHrx4R35jjVO/7wHCCVKFNpAz4n6x4KVs4VT9OEelzaopik+nGE3iLtMCR58eUAJF4XcM04/bhAbGpVwYbC1JxyCiBluaHJO/JXmefGGyKGcMKhY7Rz3gwCyogKpgp8TgWO7nArWpTLYVorHMdnCDzKuN6fecCxIO8N78YDrkkhsRvP05R1you2I3n3vgdmXRJNCHScPeULSphyV4H+YBhb7UZdyYUnAoNc6H0Meh5PkhbpVgC4wzH8x2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tr1.jpg"/>
          <p:cNvPicPr>
            <a:picLocks noChangeAspect="1"/>
          </p:cNvPicPr>
          <p:nvPr/>
        </p:nvPicPr>
        <p:blipFill>
          <a:blip r:embed="rId2"/>
          <a:stretch>
            <a:fillRect/>
          </a:stretch>
        </p:blipFill>
        <p:spPr>
          <a:xfrm>
            <a:off x="838200" y="1676400"/>
            <a:ext cx="4159249" cy="3048000"/>
          </a:xfrm>
          <a:prstGeom prst="rect">
            <a:avLst/>
          </a:prstGeom>
        </p:spPr>
      </p:pic>
      <p:pic>
        <p:nvPicPr>
          <p:cNvPr id="8" name="Picture 7" descr="tr2.jpg"/>
          <p:cNvPicPr>
            <a:picLocks noChangeAspect="1"/>
          </p:cNvPicPr>
          <p:nvPr/>
        </p:nvPicPr>
        <p:blipFill>
          <a:blip r:embed="rId3"/>
          <a:stretch>
            <a:fillRect/>
          </a:stretch>
        </p:blipFill>
        <p:spPr>
          <a:xfrm>
            <a:off x="5105400" y="1676400"/>
            <a:ext cx="3048000" cy="304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r>
              <a:rPr lang="en-US" dirty="0" err="1" smtClean="0"/>
              <a:t>Prinsip</a:t>
            </a:r>
            <a:r>
              <a:rPr lang="en-US" dirty="0" smtClean="0"/>
              <a:t> </a:t>
            </a:r>
            <a:r>
              <a:rPr lang="en-US" dirty="0" err="1" smtClean="0"/>
              <a:t>Kerja</a:t>
            </a:r>
            <a:r>
              <a:rPr lang="en-US" dirty="0" smtClean="0"/>
              <a:t> Transistor</a:t>
            </a:r>
          </a:p>
          <a:p>
            <a:pPr>
              <a:buNone/>
            </a:pPr>
            <a:r>
              <a:rPr lang="en-US" dirty="0" smtClean="0"/>
              <a:t> </a:t>
            </a:r>
            <a:r>
              <a:rPr lang="en-US" dirty="0" smtClean="0"/>
              <a:t>  </a:t>
            </a:r>
          </a:p>
          <a:p>
            <a:pPr algn="just">
              <a:buNone/>
            </a:pPr>
            <a:r>
              <a:rPr lang="en-US" dirty="0" smtClean="0"/>
              <a:t> </a:t>
            </a:r>
            <a:r>
              <a:rPr lang="en-US" dirty="0" smtClean="0"/>
              <a:t> </a:t>
            </a:r>
            <a:r>
              <a:rPr lang="en-US" dirty="0" err="1" smtClean="0"/>
              <a:t>Prinsip</a:t>
            </a:r>
            <a:r>
              <a:rPr lang="en-US" dirty="0" smtClean="0"/>
              <a:t>  </a:t>
            </a:r>
            <a:r>
              <a:rPr lang="en-US" dirty="0" err="1" smtClean="0"/>
              <a:t>kerja</a:t>
            </a:r>
            <a:r>
              <a:rPr lang="en-US" dirty="0" smtClean="0"/>
              <a:t> Bipolar Junction Transistor </a:t>
            </a:r>
            <a:r>
              <a:rPr lang="en-US" dirty="0" err="1" smtClean="0"/>
              <a:t>pada</a:t>
            </a:r>
            <a:r>
              <a:rPr lang="en-US" dirty="0" smtClean="0"/>
              <a:t> </a:t>
            </a:r>
            <a:r>
              <a:rPr lang="en-US" dirty="0" err="1" smtClean="0"/>
              <a:t>dasarnya</a:t>
            </a:r>
            <a:r>
              <a:rPr lang="en-US" dirty="0" smtClean="0"/>
              <a:t> </a:t>
            </a:r>
            <a:r>
              <a:rPr lang="en-US" dirty="0" err="1" smtClean="0"/>
              <a:t>adalah</a:t>
            </a:r>
            <a:r>
              <a:rPr lang="en-US" dirty="0" smtClean="0"/>
              <a:t> </a:t>
            </a:r>
            <a:r>
              <a:rPr lang="en-US" dirty="0" err="1" smtClean="0"/>
              <a:t>pengaturan</a:t>
            </a:r>
            <a:r>
              <a:rPr lang="en-US" dirty="0" smtClean="0"/>
              <a:t> </a:t>
            </a:r>
            <a:r>
              <a:rPr lang="en-US" dirty="0" err="1" smtClean="0"/>
              <a:t>arus</a:t>
            </a:r>
            <a:r>
              <a:rPr lang="en-US" dirty="0" smtClean="0"/>
              <a:t> </a:t>
            </a:r>
            <a:r>
              <a:rPr lang="en-US" dirty="0" err="1" smtClean="0"/>
              <a:t>pada</a:t>
            </a:r>
            <a:r>
              <a:rPr lang="en-US" dirty="0" smtClean="0"/>
              <a:t> kaki basis </a:t>
            </a:r>
            <a:r>
              <a:rPr lang="en-US" dirty="0" err="1" smtClean="0"/>
              <a:t>sehingga</a:t>
            </a:r>
            <a:r>
              <a:rPr lang="en-US" dirty="0" smtClean="0"/>
              <a:t> </a:t>
            </a:r>
            <a:r>
              <a:rPr lang="en-US" dirty="0" err="1" smtClean="0"/>
              <a:t>dapat</a:t>
            </a:r>
            <a:r>
              <a:rPr lang="en-US" dirty="0" smtClean="0"/>
              <a:t> </a:t>
            </a:r>
            <a:r>
              <a:rPr lang="en-US" dirty="0" err="1" smtClean="0"/>
              <a:t>mengatur</a:t>
            </a:r>
            <a:r>
              <a:rPr lang="en-US" dirty="0" smtClean="0"/>
              <a:t> </a:t>
            </a:r>
            <a:r>
              <a:rPr lang="en-US" dirty="0" err="1" smtClean="0"/>
              <a:t>besar</a:t>
            </a:r>
            <a:r>
              <a:rPr lang="en-US" dirty="0" smtClean="0"/>
              <a:t> </a:t>
            </a:r>
            <a:r>
              <a:rPr lang="en-US" dirty="0" err="1" smtClean="0"/>
              <a:t>arus</a:t>
            </a:r>
            <a:r>
              <a:rPr lang="en-US" dirty="0" smtClean="0"/>
              <a:t> </a:t>
            </a:r>
            <a:r>
              <a:rPr lang="en-US" dirty="0" err="1" smtClean="0"/>
              <a:t>pada</a:t>
            </a:r>
            <a:r>
              <a:rPr lang="en-US" dirty="0" smtClean="0"/>
              <a:t> </a:t>
            </a:r>
            <a:r>
              <a:rPr lang="en-US" dirty="0" err="1" smtClean="0"/>
              <a:t>kolektor</a:t>
            </a:r>
            <a:r>
              <a:rPr lang="en-US" dirty="0" smtClean="0"/>
              <a:t> – </a:t>
            </a:r>
            <a:r>
              <a:rPr lang="en-US" dirty="0" err="1" smtClean="0"/>
              <a:t>emiter</a:t>
            </a:r>
            <a:r>
              <a:rPr lang="en-US" dirty="0" smtClean="0"/>
              <a:t>. </a:t>
            </a:r>
          </a:p>
          <a:p>
            <a:pPr algn="just">
              <a:buNone/>
            </a:pPr>
            <a:r>
              <a:rPr lang="en-US" dirty="0" smtClean="0"/>
              <a:t> </a:t>
            </a:r>
            <a:r>
              <a:rPr lang="en-US" dirty="0" smtClean="0"/>
              <a:t> </a:t>
            </a:r>
            <a:r>
              <a:rPr lang="en-US" dirty="0" err="1" smtClean="0"/>
              <a:t>Secara</a:t>
            </a:r>
            <a:r>
              <a:rPr lang="en-US" dirty="0" smtClean="0"/>
              <a:t> </a:t>
            </a:r>
            <a:r>
              <a:rPr lang="en-US" dirty="0" err="1" smtClean="0"/>
              <a:t>fabrikasi</a:t>
            </a:r>
            <a:r>
              <a:rPr lang="en-US" dirty="0" smtClean="0"/>
              <a:t> </a:t>
            </a:r>
            <a:r>
              <a:rPr lang="en-US" dirty="0" err="1" smtClean="0"/>
              <a:t>ketiga</a:t>
            </a:r>
            <a:r>
              <a:rPr lang="en-US" dirty="0" smtClean="0"/>
              <a:t> </a:t>
            </a:r>
            <a:r>
              <a:rPr lang="en-US" dirty="0" err="1" smtClean="0"/>
              <a:t>bagian</a:t>
            </a:r>
            <a:r>
              <a:rPr lang="en-US" dirty="0" smtClean="0"/>
              <a:t> </a:t>
            </a:r>
            <a:r>
              <a:rPr lang="en-US" dirty="0" err="1" smtClean="0"/>
              <a:t>penyusun</a:t>
            </a:r>
            <a:r>
              <a:rPr lang="en-US" dirty="0" smtClean="0"/>
              <a:t> transistor </a:t>
            </a:r>
            <a:r>
              <a:rPr lang="en-US" dirty="0" err="1" smtClean="0"/>
              <a:t>diberi</a:t>
            </a:r>
            <a:r>
              <a:rPr lang="en-US" dirty="0" smtClean="0"/>
              <a:t> </a:t>
            </a:r>
            <a:r>
              <a:rPr lang="en-US" dirty="0" err="1" smtClean="0"/>
              <a:t>nilai</a:t>
            </a:r>
            <a:r>
              <a:rPr lang="en-US" dirty="0" smtClean="0"/>
              <a:t> </a:t>
            </a:r>
            <a:r>
              <a:rPr lang="en-US" dirty="0" err="1" smtClean="0"/>
              <a:t>konsentrasi</a:t>
            </a:r>
            <a:r>
              <a:rPr lang="en-US" dirty="0" smtClean="0"/>
              <a:t> </a:t>
            </a:r>
            <a:r>
              <a:rPr lang="en-US" dirty="0" err="1" smtClean="0"/>
              <a:t>elektron</a:t>
            </a:r>
            <a:r>
              <a:rPr lang="en-US" dirty="0" smtClean="0"/>
              <a:t> yang </a:t>
            </a:r>
            <a:r>
              <a:rPr lang="en-US" dirty="0" err="1" smtClean="0"/>
              <a:t>berbeda</a:t>
            </a:r>
            <a:r>
              <a:rPr lang="en-US" dirty="0" smtClean="0"/>
              <a:t> </a:t>
            </a:r>
            <a:r>
              <a:rPr lang="en-US" dirty="0" err="1" smtClean="0"/>
              <a:t>pada</a:t>
            </a:r>
            <a:r>
              <a:rPr lang="en-US" dirty="0" smtClean="0"/>
              <a:t> basis, </a:t>
            </a:r>
            <a:r>
              <a:rPr lang="en-US" dirty="0" err="1" smtClean="0"/>
              <a:t>kolektor</a:t>
            </a:r>
            <a:r>
              <a:rPr lang="en-US" dirty="0" smtClean="0"/>
              <a:t>, </a:t>
            </a:r>
            <a:r>
              <a:rPr lang="en-US" dirty="0" err="1" smtClean="0"/>
              <a:t>dan</a:t>
            </a:r>
            <a:r>
              <a:rPr lang="en-US" dirty="0" smtClean="0"/>
              <a:t> </a:t>
            </a:r>
            <a:r>
              <a:rPr lang="en-US" dirty="0" err="1" smtClean="0"/>
              <a:t>emiternya</a:t>
            </a:r>
            <a:r>
              <a:rPr lang="en-US" dirty="0" smtClean="0"/>
              <a:t>. </a:t>
            </a:r>
            <a:endParaRPr lang="en-US" dirty="0" smtClean="0"/>
          </a:p>
          <a:p>
            <a:pPr algn="just">
              <a:buNone/>
            </a:pPr>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0352"/>
            <a:ext cx="8382000" cy="5565648"/>
          </a:xfrm>
        </p:spPr>
        <p:txBody>
          <a:bodyPr>
            <a:normAutofit fontScale="92500"/>
          </a:bodyPr>
          <a:lstStyle/>
          <a:p>
            <a:pPr>
              <a:buNone/>
            </a:pPr>
            <a:endParaRPr lang="en-US" dirty="0" smtClean="0"/>
          </a:p>
          <a:p>
            <a:pPr algn="just">
              <a:buNone/>
            </a:pPr>
            <a:r>
              <a:rPr lang="en-US" sz="2400" dirty="0" smtClean="0"/>
              <a:t>   </a:t>
            </a:r>
            <a:r>
              <a:rPr lang="en-US" sz="2400" dirty="0" err="1" smtClean="0"/>
              <a:t>Untuk</a:t>
            </a:r>
            <a:r>
              <a:rPr lang="en-US" sz="2400" dirty="0" smtClean="0"/>
              <a:t> </a:t>
            </a:r>
            <a:r>
              <a:rPr lang="en-US" sz="2400" dirty="0" err="1" smtClean="0"/>
              <a:t>tipe</a:t>
            </a:r>
            <a:r>
              <a:rPr lang="en-US" sz="2400" dirty="0" smtClean="0"/>
              <a:t> NPN </a:t>
            </a:r>
            <a:r>
              <a:rPr lang="en-US" sz="2400" dirty="0" err="1" smtClean="0"/>
              <a:t>biasanya</a:t>
            </a:r>
            <a:r>
              <a:rPr lang="en-US" sz="2400" dirty="0" smtClean="0"/>
              <a:t> </a:t>
            </a:r>
            <a:r>
              <a:rPr lang="en-US" sz="2400" dirty="0" err="1" smtClean="0"/>
              <a:t>konsentrasi</a:t>
            </a:r>
            <a:r>
              <a:rPr lang="en-US" sz="2400" dirty="0" smtClean="0"/>
              <a:t> </a:t>
            </a:r>
            <a:r>
              <a:rPr lang="en-US" sz="2400" dirty="0" err="1" smtClean="0"/>
              <a:t>elektron</a:t>
            </a:r>
            <a:r>
              <a:rPr lang="en-US" sz="2400" dirty="0" smtClean="0"/>
              <a:t> </a:t>
            </a:r>
            <a:r>
              <a:rPr lang="en-US" sz="2400" dirty="0" err="1" smtClean="0"/>
              <a:t>terbanyak</a:t>
            </a:r>
            <a:r>
              <a:rPr lang="en-US" sz="2400" dirty="0" smtClean="0"/>
              <a:t> </a:t>
            </a:r>
            <a:r>
              <a:rPr lang="en-US" sz="2400" dirty="0" err="1" smtClean="0"/>
              <a:t>berada</a:t>
            </a:r>
            <a:r>
              <a:rPr lang="en-US" sz="2400" dirty="0" smtClean="0"/>
              <a:t> </a:t>
            </a:r>
            <a:r>
              <a:rPr lang="en-US" sz="2400" dirty="0" err="1" smtClean="0"/>
              <a:t>pada</a:t>
            </a:r>
            <a:r>
              <a:rPr lang="en-US" sz="2400" dirty="0" smtClean="0"/>
              <a:t> kaki </a:t>
            </a:r>
            <a:r>
              <a:rPr lang="en-US" sz="2400" dirty="0" err="1" smtClean="0"/>
              <a:t>emiter</a:t>
            </a:r>
            <a:r>
              <a:rPr lang="en-US" sz="2400" dirty="0" smtClean="0"/>
              <a:t> </a:t>
            </a:r>
            <a:r>
              <a:rPr lang="en-US" sz="2400" dirty="0" err="1" smtClean="0"/>
              <a:t>kemudian</a:t>
            </a:r>
            <a:r>
              <a:rPr lang="en-US" sz="2400" dirty="0" smtClean="0"/>
              <a:t> </a:t>
            </a:r>
            <a:r>
              <a:rPr lang="en-US" sz="2400" dirty="0" err="1" smtClean="0"/>
              <a:t>disusul</a:t>
            </a:r>
            <a:r>
              <a:rPr lang="en-US" sz="2400" dirty="0" smtClean="0"/>
              <a:t> </a:t>
            </a:r>
            <a:r>
              <a:rPr lang="en-US" sz="2400" dirty="0" err="1" smtClean="0"/>
              <a:t>kolektor</a:t>
            </a:r>
            <a:r>
              <a:rPr lang="en-US" sz="2400" dirty="0" smtClean="0"/>
              <a:t>. </a:t>
            </a:r>
            <a:r>
              <a:rPr lang="en-US" sz="2400" dirty="0" err="1" smtClean="0"/>
              <a:t>Sedangkan</a:t>
            </a:r>
            <a:r>
              <a:rPr lang="en-US" sz="2400" dirty="0" smtClean="0"/>
              <a:t> </a:t>
            </a:r>
            <a:r>
              <a:rPr lang="en-US" sz="2400" dirty="0" err="1" smtClean="0"/>
              <a:t>pada</a:t>
            </a:r>
            <a:r>
              <a:rPr lang="en-US" sz="2400" dirty="0" smtClean="0"/>
              <a:t> kaki basis, </a:t>
            </a:r>
            <a:r>
              <a:rPr lang="en-US" sz="2400" dirty="0" err="1" smtClean="0"/>
              <a:t>sangat</a:t>
            </a:r>
            <a:r>
              <a:rPr lang="en-US" sz="2400" dirty="0" smtClean="0"/>
              <a:t> </a:t>
            </a:r>
            <a:r>
              <a:rPr lang="en-US" sz="2400" dirty="0" err="1" smtClean="0"/>
              <a:t>sedikit</a:t>
            </a:r>
            <a:r>
              <a:rPr lang="en-US" sz="2400" dirty="0" smtClean="0"/>
              <a:t> </a:t>
            </a:r>
            <a:r>
              <a:rPr lang="en-US" sz="2400" dirty="0" err="1" smtClean="0"/>
              <a:t>sekali</a:t>
            </a:r>
            <a:r>
              <a:rPr lang="en-US" sz="2400" dirty="0" smtClean="0"/>
              <a:t> </a:t>
            </a:r>
            <a:r>
              <a:rPr lang="en-US" sz="2400" dirty="0" err="1" smtClean="0"/>
              <a:t>konsentrasi</a:t>
            </a:r>
            <a:r>
              <a:rPr lang="en-US" sz="2400" dirty="0" smtClean="0"/>
              <a:t> </a:t>
            </a:r>
            <a:r>
              <a:rPr lang="en-US" sz="2400" dirty="0" err="1" smtClean="0"/>
              <a:t>elektron</a:t>
            </a:r>
            <a:r>
              <a:rPr lang="en-US" sz="2400" dirty="0" smtClean="0"/>
              <a:t> yang </a:t>
            </a:r>
            <a:r>
              <a:rPr lang="en-US" sz="2400" dirty="0" err="1" smtClean="0"/>
              <a:t>diberikan</a:t>
            </a:r>
            <a:r>
              <a:rPr lang="en-US" sz="2400" dirty="0" smtClean="0"/>
              <a:t> (± 1%).</a:t>
            </a:r>
          </a:p>
          <a:p>
            <a:pPr algn="just">
              <a:buNone/>
            </a:pPr>
            <a:endParaRPr lang="en-US" sz="2400" dirty="0" smtClean="0"/>
          </a:p>
          <a:p>
            <a:pPr algn="just">
              <a:buNone/>
            </a:pPr>
            <a:r>
              <a:rPr lang="en-US" sz="2400" dirty="0" smtClean="0"/>
              <a:t>   </a:t>
            </a:r>
            <a:r>
              <a:rPr lang="en-US" sz="2400" dirty="0" err="1" smtClean="0"/>
              <a:t>Perbedaan</a:t>
            </a:r>
            <a:r>
              <a:rPr lang="en-US" sz="2400" dirty="0" smtClean="0"/>
              <a:t> </a:t>
            </a:r>
            <a:r>
              <a:rPr lang="en-US" sz="2400" dirty="0" err="1" smtClean="0"/>
              <a:t>konsentrasi</a:t>
            </a:r>
            <a:r>
              <a:rPr lang="en-US" sz="2400" dirty="0" smtClean="0"/>
              <a:t> </a:t>
            </a:r>
            <a:r>
              <a:rPr lang="en-US" sz="2400" dirty="0" err="1" smtClean="0"/>
              <a:t>inilah</a:t>
            </a:r>
            <a:r>
              <a:rPr lang="en-US" sz="2400" dirty="0" smtClean="0"/>
              <a:t> yang </a:t>
            </a:r>
            <a:r>
              <a:rPr lang="en-US" sz="2400" dirty="0" err="1" smtClean="0"/>
              <a:t>nantinya</a:t>
            </a:r>
            <a:r>
              <a:rPr lang="en-US" sz="2400" dirty="0" smtClean="0"/>
              <a:t> </a:t>
            </a:r>
            <a:r>
              <a:rPr lang="en-US" sz="2400" dirty="0" err="1" smtClean="0"/>
              <a:t>akan</a:t>
            </a:r>
            <a:r>
              <a:rPr lang="en-US" sz="2400" dirty="0" smtClean="0"/>
              <a:t> </a:t>
            </a:r>
            <a:r>
              <a:rPr lang="en-US" sz="2400" dirty="0" err="1" smtClean="0"/>
              <a:t>membedakan</a:t>
            </a:r>
            <a:r>
              <a:rPr lang="en-US" sz="2400" dirty="0" smtClean="0"/>
              <a:t> </a:t>
            </a:r>
            <a:r>
              <a:rPr lang="en-US" sz="2400" dirty="0" err="1" smtClean="0"/>
              <a:t>distribusi</a:t>
            </a:r>
            <a:r>
              <a:rPr lang="en-US" sz="2400" dirty="0" smtClean="0"/>
              <a:t> </a:t>
            </a:r>
            <a:r>
              <a:rPr lang="en-US" sz="2400" dirty="0" err="1" smtClean="0"/>
              <a:t>arus</a:t>
            </a:r>
            <a:r>
              <a:rPr lang="en-US" sz="2400" dirty="0" smtClean="0"/>
              <a:t> </a:t>
            </a:r>
            <a:r>
              <a:rPr lang="en-US" sz="2400" dirty="0" err="1" smtClean="0"/>
              <a:t>pada</a:t>
            </a:r>
            <a:r>
              <a:rPr lang="en-US" sz="2400" dirty="0" smtClean="0"/>
              <a:t> </a:t>
            </a:r>
            <a:r>
              <a:rPr lang="en-US" sz="2400" dirty="0" err="1" smtClean="0"/>
              <a:t>masing-masing</a:t>
            </a:r>
            <a:r>
              <a:rPr lang="en-US" sz="2400" dirty="0" smtClean="0"/>
              <a:t> kaki. </a:t>
            </a:r>
            <a:r>
              <a:rPr lang="en-US" sz="2400" dirty="0" err="1" smtClean="0"/>
              <a:t>Semakin</a:t>
            </a:r>
            <a:r>
              <a:rPr lang="en-US" sz="2400" dirty="0" smtClean="0"/>
              <a:t> </a:t>
            </a:r>
            <a:r>
              <a:rPr lang="en-US" sz="2400" dirty="0" err="1" smtClean="0"/>
              <a:t>besar</a:t>
            </a:r>
            <a:r>
              <a:rPr lang="en-US" sz="2400" dirty="0" smtClean="0"/>
              <a:t> </a:t>
            </a:r>
            <a:r>
              <a:rPr lang="en-US" sz="2400" dirty="0" err="1" smtClean="0"/>
              <a:t>konsentrasi</a:t>
            </a:r>
            <a:r>
              <a:rPr lang="en-US" sz="2400" dirty="0" smtClean="0"/>
              <a:t> </a:t>
            </a:r>
            <a:r>
              <a:rPr lang="en-US" sz="2400" dirty="0" err="1" smtClean="0"/>
              <a:t>elektronnya</a:t>
            </a:r>
            <a:r>
              <a:rPr lang="en-US" sz="2400" dirty="0" smtClean="0"/>
              <a:t>, </a:t>
            </a:r>
            <a:r>
              <a:rPr lang="en-US" sz="2400" dirty="0" err="1" smtClean="0"/>
              <a:t>maka</a:t>
            </a:r>
            <a:r>
              <a:rPr lang="en-US" sz="2400" dirty="0" smtClean="0"/>
              <a:t> </a:t>
            </a:r>
            <a:r>
              <a:rPr lang="en-US" sz="2400" dirty="0" err="1" smtClean="0"/>
              <a:t>semakin</a:t>
            </a:r>
            <a:r>
              <a:rPr lang="en-US" sz="2400" dirty="0" smtClean="0"/>
              <a:t> </a:t>
            </a:r>
            <a:r>
              <a:rPr lang="en-US" sz="2400" dirty="0" err="1" smtClean="0"/>
              <a:t>besar</a:t>
            </a:r>
            <a:r>
              <a:rPr lang="en-US" sz="2400" dirty="0" smtClean="0"/>
              <a:t> pula </a:t>
            </a:r>
            <a:r>
              <a:rPr lang="en-US" sz="2400" dirty="0" err="1" smtClean="0"/>
              <a:t>arusnya</a:t>
            </a:r>
            <a:r>
              <a:rPr lang="en-US" sz="2400" dirty="0" smtClean="0"/>
              <a:t>.</a:t>
            </a:r>
          </a:p>
          <a:p>
            <a:pPr algn="just">
              <a:buNone/>
            </a:pPr>
            <a:endParaRPr lang="en-US" sz="2400" dirty="0" smtClean="0"/>
          </a:p>
          <a:p>
            <a:pPr algn="just">
              <a:buNone/>
            </a:pPr>
            <a:r>
              <a:rPr lang="en-US" sz="2400" dirty="0" smtClean="0"/>
              <a:t>   </a:t>
            </a:r>
            <a:r>
              <a:rPr lang="en-US" sz="2400" dirty="0" err="1" smtClean="0"/>
              <a:t>Sehingga</a:t>
            </a:r>
            <a:r>
              <a:rPr lang="en-US" sz="2400" dirty="0" smtClean="0"/>
              <a:t> </a:t>
            </a:r>
            <a:r>
              <a:rPr lang="en-US" sz="2400" dirty="0" err="1" smtClean="0"/>
              <a:t>secara</a:t>
            </a:r>
            <a:r>
              <a:rPr lang="en-US" sz="2400" dirty="0" smtClean="0"/>
              <a:t> </a:t>
            </a:r>
            <a:r>
              <a:rPr lang="en-US" sz="2400" dirty="0" err="1" smtClean="0"/>
              <a:t>teoritis</a:t>
            </a:r>
            <a:r>
              <a:rPr lang="en-US" sz="2400" dirty="0" smtClean="0"/>
              <a:t>, </a:t>
            </a:r>
            <a:r>
              <a:rPr lang="en-US" sz="2400" dirty="0" err="1" smtClean="0"/>
              <a:t>arus</a:t>
            </a:r>
            <a:r>
              <a:rPr lang="en-US" sz="2400" dirty="0" smtClean="0"/>
              <a:t> </a:t>
            </a:r>
            <a:r>
              <a:rPr lang="en-US" sz="2400" dirty="0" err="1" smtClean="0"/>
              <a:t>pada</a:t>
            </a:r>
            <a:r>
              <a:rPr lang="en-US" sz="2400" dirty="0" smtClean="0"/>
              <a:t> kaki basis </a:t>
            </a:r>
            <a:r>
              <a:rPr lang="en-US" sz="2400" dirty="0" err="1" smtClean="0"/>
              <a:t>itu</a:t>
            </a:r>
            <a:r>
              <a:rPr lang="en-US" sz="2400" dirty="0" smtClean="0"/>
              <a:t> </a:t>
            </a:r>
            <a:r>
              <a:rPr lang="en-US" sz="2400" dirty="0" err="1" smtClean="0"/>
              <a:t>nilainya</a:t>
            </a:r>
            <a:r>
              <a:rPr lang="en-US" sz="2400" dirty="0" smtClean="0"/>
              <a:t> </a:t>
            </a:r>
            <a:r>
              <a:rPr lang="en-US" sz="2400" dirty="0" err="1" smtClean="0"/>
              <a:t>akan</a:t>
            </a:r>
            <a:r>
              <a:rPr lang="en-US" sz="2400" dirty="0" smtClean="0"/>
              <a:t> </a:t>
            </a:r>
            <a:r>
              <a:rPr lang="en-US" sz="2400" dirty="0" err="1" smtClean="0"/>
              <a:t>jauh</a:t>
            </a:r>
            <a:r>
              <a:rPr lang="en-US" sz="2400" dirty="0" smtClean="0"/>
              <a:t> </a:t>
            </a:r>
            <a:r>
              <a:rPr lang="en-US" sz="2400" dirty="0" err="1" smtClean="0"/>
              <a:t>sangatt</a:t>
            </a:r>
            <a:r>
              <a:rPr lang="en-US" sz="2400" dirty="0" smtClean="0"/>
              <a:t> </a:t>
            </a:r>
            <a:r>
              <a:rPr lang="en-US" sz="2400" dirty="0" err="1" smtClean="0"/>
              <a:t>kecil</a:t>
            </a:r>
            <a:r>
              <a:rPr lang="en-US" sz="2400" dirty="0" smtClean="0"/>
              <a:t> </a:t>
            </a:r>
            <a:r>
              <a:rPr lang="en-US" sz="2400" dirty="0" err="1" smtClean="0"/>
              <a:t>sekali</a:t>
            </a:r>
            <a:r>
              <a:rPr lang="en-US" sz="2400" dirty="0" smtClean="0"/>
              <a:t> (</a:t>
            </a:r>
            <a:r>
              <a:rPr lang="en-US" sz="2400" dirty="0" err="1" smtClean="0"/>
              <a:t>orde</a:t>
            </a:r>
            <a:r>
              <a:rPr lang="en-US" sz="2400" dirty="0" smtClean="0"/>
              <a:t> </a:t>
            </a:r>
            <a:r>
              <a:rPr lang="en-US" sz="2400" dirty="0" err="1" smtClean="0"/>
              <a:t>mikro</a:t>
            </a:r>
            <a:r>
              <a:rPr lang="en-US" sz="2400" dirty="0" smtClean="0"/>
              <a:t>) </a:t>
            </a:r>
            <a:r>
              <a:rPr lang="en-US" sz="2400" dirty="0" err="1" smtClean="0"/>
              <a:t>jika</a:t>
            </a:r>
            <a:r>
              <a:rPr lang="en-US" sz="2400" dirty="0" smtClean="0"/>
              <a:t> </a:t>
            </a:r>
            <a:r>
              <a:rPr lang="en-US" sz="2400" dirty="0" err="1" smtClean="0"/>
              <a:t>dibandingkan</a:t>
            </a:r>
            <a:r>
              <a:rPr lang="en-US" sz="2400" dirty="0" smtClean="0"/>
              <a:t> </a:t>
            </a:r>
            <a:r>
              <a:rPr lang="en-US" sz="2400" dirty="0" err="1" smtClean="0"/>
              <a:t>dengan</a:t>
            </a:r>
            <a:r>
              <a:rPr lang="en-US" sz="2400" dirty="0" smtClean="0"/>
              <a:t> </a:t>
            </a:r>
            <a:r>
              <a:rPr lang="en-US" sz="2400" dirty="0" err="1" smtClean="0"/>
              <a:t>arus</a:t>
            </a:r>
            <a:r>
              <a:rPr lang="en-US" sz="2400" dirty="0" smtClean="0"/>
              <a:t> </a:t>
            </a:r>
            <a:r>
              <a:rPr lang="en-US" sz="2400" dirty="0" err="1" smtClean="0"/>
              <a:t>pada</a:t>
            </a:r>
            <a:r>
              <a:rPr lang="en-US" sz="2400" dirty="0" smtClean="0"/>
              <a:t> </a:t>
            </a:r>
            <a:r>
              <a:rPr lang="en-US" sz="2400" dirty="0" err="1" smtClean="0"/>
              <a:t>kolektor</a:t>
            </a:r>
            <a:r>
              <a:rPr lang="en-US" sz="2400" dirty="0" smtClean="0"/>
              <a:t> </a:t>
            </a:r>
            <a:r>
              <a:rPr lang="en-US" sz="2400" dirty="0" err="1" smtClean="0"/>
              <a:t>dan</a:t>
            </a:r>
            <a:r>
              <a:rPr lang="en-US" sz="2400" dirty="0" smtClean="0"/>
              <a:t> </a:t>
            </a:r>
            <a:r>
              <a:rPr lang="en-US" sz="2400" dirty="0" err="1" smtClean="0"/>
              <a:t>emiter</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457200" y="609600"/>
            <a:ext cx="2971800" cy="5379720"/>
          </a:xfrm>
        </p:spPr>
        <p:txBody>
          <a:bodyPr>
            <a:normAutofit/>
          </a:bodyPr>
          <a:lstStyle/>
          <a:p>
            <a:pPr>
              <a:buNone/>
            </a:pPr>
            <a:endParaRPr lang="en-US" dirty="0"/>
          </a:p>
        </p:txBody>
      </p:sp>
      <p:sp>
        <p:nvSpPr>
          <p:cNvPr id="7" name="Content Placeholder 6"/>
          <p:cNvSpPr>
            <a:spLocks noGrp="1"/>
          </p:cNvSpPr>
          <p:nvPr>
            <p:ph sz="half" idx="2"/>
          </p:nvPr>
        </p:nvSpPr>
        <p:spPr>
          <a:xfrm>
            <a:off x="3581400" y="609600"/>
            <a:ext cx="5151120" cy="5379720"/>
          </a:xfrm>
        </p:spPr>
        <p:txBody>
          <a:bodyPr>
            <a:normAutofit/>
          </a:bodyPr>
          <a:lstStyle/>
          <a:p>
            <a:pPr>
              <a:buNone/>
            </a:pPr>
            <a:r>
              <a:rPr lang="en-US" sz="2000" dirty="0" smtClean="0"/>
              <a:t>   </a:t>
            </a:r>
            <a:r>
              <a:rPr lang="en-US" sz="2000" dirty="0" err="1" smtClean="0"/>
              <a:t>Dengan</a:t>
            </a:r>
            <a:r>
              <a:rPr lang="en-US" sz="2000" dirty="0" smtClean="0"/>
              <a:t> </a:t>
            </a:r>
            <a:r>
              <a:rPr lang="en-US" sz="2000" dirty="0" err="1" smtClean="0"/>
              <a:t>mengingat</a:t>
            </a:r>
            <a:r>
              <a:rPr lang="en-US" sz="2000" dirty="0" smtClean="0"/>
              <a:t> </a:t>
            </a:r>
            <a:r>
              <a:rPr lang="en-US" sz="2000" dirty="0" err="1" smtClean="0"/>
              <a:t>Kirchof</a:t>
            </a:r>
            <a:r>
              <a:rPr lang="en-US" sz="2000" dirty="0" smtClean="0"/>
              <a:t> </a:t>
            </a:r>
            <a:r>
              <a:rPr lang="en-US" sz="2000" dirty="0" err="1" smtClean="0"/>
              <a:t>arus</a:t>
            </a:r>
            <a:r>
              <a:rPr lang="en-US" sz="2000" dirty="0" smtClean="0"/>
              <a:t>, </a:t>
            </a:r>
            <a:r>
              <a:rPr lang="en-US" sz="2000" dirty="0" err="1" smtClean="0"/>
              <a:t>maka</a:t>
            </a:r>
            <a:r>
              <a:rPr lang="en-US" sz="2000" dirty="0" smtClean="0"/>
              <a:t> </a:t>
            </a:r>
            <a:r>
              <a:rPr lang="en-US" sz="2000"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lgn="just">
              <a:buNone/>
            </a:pPr>
            <a:r>
              <a:rPr lang="en-US" sz="2000" dirty="0" smtClean="0"/>
              <a:t>   </a:t>
            </a:r>
            <a:r>
              <a:rPr lang="en-US" sz="2000" dirty="0" err="1" smtClean="0"/>
              <a:t>Dimana</a:t>
            </a:r>
            <a:r>
              <a:rPr lang="en-US" sz="2000" dirty="0" smtClean="0"/>
              <a:t>  </a:t>
            </a:r>
            <a:r>
              <a:rPr lang="en-US" sz="2000" dirty="0" err="1" smtClean="0"/>
              <a:t>merupakan</a:t>
            </a:r>
            <a:r>
              <a:rPr lang="en-US" sz="2000" dirty="0" smtClean="0"/>
              <a:t> factor </a:t>
            </a:r>
            <a:r>
              <a:rPr lang="en-US" sz="2000" dirty="0" err="1" smtClean="0"/>
              <a:t>penguatan</a:t>
            </a:r>
            <a:r>
              <a:rPr lang="en-US" sz="2000" dirty="0" smtClean="0"/>
              <a:t> </a:t>
            </a:r>
            <a:r>
              <a:rPr lang="en-US" sz="2000" dirty="0" err="1" smtClean="0"/>
              <a:t>arus</a:t>
            </a:r>
            <a:r>
              <a:rPr lang="en-US" sz="2000" dirty="0" smtClean="0"/>
              <a:t> </a:t>
            </a:r>
            <a:r>
              <a:rPr lang="en-US" sz="2000" dirty="0" smtClean="0"/>
              <a:t>dc transistor. </a:t>
            </a:r>
            <a:r>
              <a:rPr lang="en-US" sz="2000" dirty="0" err="1" smtClean="0"/>
              <a:t>Nilai</a:t>
            </a:r>
            <a:r>
              <a:rPr lang="en-US" sz="2000" dirty="0" smtClean="0"/>
              <a:t>  </a:t>
            </a:r>
            <a:r>
              <a:rPr lang="en-US" sz="2000" dirty="0" err="1" smtClean="0"/>
              <a:t>untuk</a:t>
            </a:r>
            <a:r>
              <a:rPr lang="en-US" sz="2000" dirty="0" smtClean="0"/>
              <a:t> </a:t>
            </a:r>
            <a:r>
              <a:rPr lang="en-US" sz="2000" dirty="0" err="1" smtClean="0"/>
              <a:t>tiap</a:t>
            </a:r>
            <a:r>
              <a:rPr lang="en-US" sz="2000" dirty="0" smtClean="0"/>
              <a:t> transistor </a:t>
            </a:r>
            <a:r>
              <a:rPr lang="en-US" sz="2000" dirty="0" err="1" smtClean="0"/>
              <a:t>berbeda</a:t>
            </a:r>
            <a:r>
              <a:rPr lang="en-US" sz="2000" dirty="0" smtClean="0"/>
              <a:t>, </a:t>
            </a:r>
            <a:r>
              <a:rPr lang="en-US" sz="2000" dirty="0" err="1" smtClean="0"/>
              <a:t>untuk</a:t>
            </a:r>
            <a:r>
              <a:rPr lang="en-US" sz="2000" dirty="0" smtClean="0"/>
              <a:t> </a:t>
            </a:r>
            <a:r>
              <a:rPr lang="en-US" sz="2000" dirty="0" err="1" smtClean="0"/>
              <a:t>mengetahuinya</a:t>
            </a:r>
            <a:r>
              <a:rPr lang="en-US" sz="2000" dirty="0" smtClean="0"/>
              <a:t> </a:t>
            </a:r>
            <a:r>
              <a:rPr lang="en-US" sz="2000" dirty="0" err="1" smtClean="0"/>
              <a:t>dapat</a:t>
            </a:r>
            <a:r>
              <a:rPr lang="en-US" sz="2000" dirty="0" smtClean="0"/>
              <a:t> </a:t>
            </a:r>
            <a:r>
              <a:rPr lang="en-US" sz="2000" dirty="0" err="1" smtClean="0"/>
              <a:t>dilakukan</a:t>
            </a:r>
            <a:r>
              <a:rPr lang="en-US" sz="2000" dirty="0" smtClean="0"/>
              <a:t> </a:t>
            </a:r>
            <a:r>
              <a:rPr lang="en-US" sz="2000" dirty="0" err="1" smtClean="0"/>
              <a:t>pengukuran</a:t>
            </a:r>
            <a:r>
              <a:rPr lang="en-US" sz="2000" dirty="0" smtClean="0"/>
              <a:t> </a:t>
            </a:r>
            <a:r>
              <a:rPr lang="en-US" sz="2000" dirty="0" err="1" smtClean="0"/>
              <a:t>dengan</a:t>
            </a:r>
            <a:r>
              <a:rPr lang="en-US" sz="2000" dirty="0" smtClean="0"/>
              <a:t> </a:t>
            </a:r>
            <a:r>
              <a:rPr lang="en-US" sz="2000" dirty="0" err="1" smtClean="0"/>
              <a:t>alat</a:t>
            </a:r>
            <a:r>
              <a:rPr lang="en-US" sz="2000" dirty="0" smtClean="0"/>
              <a:t> </a:t>
            </a:r>
            <a:r>
              <a:rPr lang="en-US" sz="2000" dirty="0" err="1" smtClean="0"/>
              <a:t>ukur</a:t>
            </a:r>
            <a:r>
              <a:rPr lang="en-US" sz="2000" dirty="0" smtClean="0"/>
              <a:t> </a:t>
            </a:r>
            <a:r>
              <a:rPr lang="en-US" sz="2000" dirty="0" err="1" smtClean="0"/>
              <a:t>multimeter</a:t>
            </a:r>
            <a:r>
              <a:rPr lang="en-US" sz="2000" dirty="0" smtClean="0"/>
              <a:t>, </a:t>
            </a:r>
            <a:r>
              <a:rPr lang="en-US" sz="2000" dirty="0" err="1" smtClean="0"/>
              <a:t>atau</a:t>
            </a:r>
            <a:r>
              <a:rPr lang="en-US" sz="2000" dirty="0" smtClean="0"/>
              <a:t> </a:t>
            </a:r>
            <a:r>
              <a:rPr lang="en-US" sz="2000" dirty="0" err="1" smtClean="0"/>
              <a:t>dengan</a:t>
            </a:r>
            <a:r>
              <a:rPr lang="en-US" sz="2000" dirty="0" smtClean="0"/>
              <a:t> </a:t>
            </a:r>
            <a:r>
              <a:rPr lang="en-US" sz="2000" dirty="0" err="1" smtClean="0"/>
              <a:t>melihat</a:t>
            </a:r>
            <a:r>
              <a:rPr lang="en-US" sz="2000" dirty="0" smtClean="0"/>
              <a:t> datasheet </a:t>
            </a:r>
            <a:r>
              <a:rPr lang="en-US" sz="2000" dirty="0" err="1" smtClean="0"/>
              <a:t>dari</a:t>
            </a:r>
            <a:r>
              <a:rPr lang="en-US" sz="2000" dirty="0" smtClean="0"/>
              <a:t> transistor </a:t>
            </a:r>
            <a:r>
              <a:rPr lang="en-US" sz="2000" dirty="0" err="1" smtClean="0"/>
              <a:t>tersebut</a:t>
            </a:r>
            <a:r>
              <a:rPr lang="en-US" sz="2000" dirty="0" smtClean="0"/>
              <a:t>.</a:t>
            </a:r>
          </a:p>
          <a:p>
            <a:pPr>
              <a:buNone/>
            </a:pP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14</a:t>
            </a:fld>
            <a:endParaRPr lang="en-US"/>
          </a:p>
        </p:txBody>
      </p:sp>
      <p:pic>
        <p:nvPicPr>
          <p:cNvPr id="1026" name="Picture 2"/>
          <p:cNvPicPr>
            <a:picLocks noChangeAspect="1" noChangeArrowheads="1"/>
          </p:cNvPicPr>
          <p:nvPr/>
        </p:nvPicPr>
        <p:blipFill>
          <a:blip r:embed="rId2"/>
          <a:srcRect/>
          <a:stretch>
            <a:fillRect/>
          </a:stretch>
        </p:blipFill>
        <p:spPr bwMode="auto">
          <a:xfrm>
            <a:off x="685800" y="838200"/>
            <a:ext cx="2319682" cy="2438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685800" y="3352800"/>
            <a:ext cx="2286000" cy="2549912"/>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4114800" y="1676399"/>
            <a:ext cx="2514600" cy="115855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pPr algn="just">
              <a:buNone/>
            </a:pPr>
            <a:r>
              <a:rPr lang="en-US" sz="2000" dirty="0" smtClean="0"/>
              <a:t>   </a:t>
            </a:r>
            <a:r>
              <a:rPr lang="en-US" sz="2000" dirty="0" err="1" smtClean="0"/>
              <a:t>Dengan</a:t>
            </a:r>
            <a:r>
              <a:rPr lang="en-US" sz="2000" dirty="0" smtClean="0"/>
              <a:t> </a:t>
            </a:r>
            <a:r>
              <a:rPr lang="en-US" sz="2000" dirty="0" err="1" smtClean="0"/>
              <a:t>memandang</a:t>
            </a:r>
            <a:r>
              <a:rPr lang="en-US" sz="2000" dirty="0" smtClean="0"/>
              <a:t> </a:t>
            </a:r>
            <a:r>
              <a:rPr lang="en-US" sz="2000" dirty="0" err="1" smtClean="0"/>
              <a:t>bahwa</a:t>
            </a:r>
            <a:r>
              <a:rPr lang="en-US" sz="2000" dirty="0" smtClean="0"/>
              <a:t> BJT </a:t>
            </a:r>
            <a:r>
              <a:rPr lang="en-US" sz="2000" dirty="0" err="1" smtClean="0"/>
              <a:t>merupakan</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komponen</a:t>
            </a:r>
            <a:r>
              <a:rPr lang="en-US" sz="2000" dirty="0" smtClean="0"/>
              <a:t> </a:t>
            </a:r>
            <a:r>
              <a:rPr lang="en-US" sz="2000" dirty="0" err="1" smtClean="0"/>
              <a:t>aktif</a:t>
            </a:r>
            <a:r>
              <a:rPr lang="en-US" sz="2000" dirty="0" smtClean="0"/>
              <a:t> </a:t>
            </a:r>
            <a:r>
              <a:rPr lang="en-US" sz="2000" dirty="0" err="1" smtClean="0"/>
              <a:t>dan</a:t>
            </a:r>
            <a:r>
              <a:rPr lang="en-US" sz="2000" dirty="0" smtClean="0"/>
              <a:t> </a:t>
            </a:r>
            <a:r>
              <a:rPr lang="en-US" sz="2000" dirty="0" err="1" smtClean="0"/>
              <a:t>juga</a:t>
            </a:r>
            <a:r>
              <a:rPr lang="en-US" sz="2000" dirty="0" smtClean="0"/>
              <a:t> </a:t>
            </a:r>
            <a:r>
              <a:rPr lang="en-US" sz="2000" dirty="0" err="1" smtClean="0"/>
              <a:t>memiliki</a:t>
            </a:r>
            <a:r>
              <a:rPr lang="en-US" sz="2000" dirty="0" smtClean="0"/>
              <a:t> </a:t>
            </a:r>
            <a:r>
              <a:rPr lang="en-US" sz="2000" dirty="0" err="1" smtClean="0"/>
              <a:t>daerah</a:t>
            </a:r>
            <a:r>
              <a:rPr lang="en-US" sz="2000" dirty="0" smtClean="0"/>
              <a:t> </a:t>
            </a:r>
            <a:r>
              <a:rPr lang="en-US" sz="2000" dirty="0" err="1" smtClean="0"/>
              <a:t>kerja</a:t>
            </a:r>
            <a:r>
              <a:rPr lang="en-US" sz="2000" dirty="0" smtClean="0"/>
              <a:t> </a:t>
            </a:r>
            <a:r>
              <a:rPr lang="en-US" sz="2000" dirty="0" err="1" smtClean="0"/>
              <a:t>tertentu</a:t>
            </a:r>
            <a:r>
              <a:rPr lang="en-US" sz="2000" dirty="0" smtClean="0"/>
              <a:t> </a:t>
            </a:r>
            <a:r>
              <a:rPr lang="en-US" sz="2000" dirty="0" err="1" smtClean="0"/>
              <a:t>untuk</a:t>
            </a:r>
            <a:r>
              <a:rPr lang="en-US" sz="2000" dirty="0" smtClean="0"/>
              <a:t> </a:t>
            </a:r>
            <a:r>
              <a:rPr lang="en-US" sz="2000" dirty="0" err="1" smtClean="0"/>
              <a:t>tujuan</a:t>
            </a:r>
            <a:r>
              <a:rPr lang="en-US" sz="2000" dirty="0" smtClean="0"/>
              <a:t> </a:t>
            </a:r>
            <a:r>
              <a:rPr lang="en-US" sz="2000" dirty="0" err="1" smtClean="0"/>
              <a:t>terntentu</a:t>
            </a:r>
            <a:r>
              <a:rPr lang="en-US" sz="2000" dirty="0" smtClean="0"/>
              <a:t>, </a:t>
            </a:r>
            <a:r>
              <a:rPr lang="en-US" sz="2000" dirty="0" err="1" smtClean="0"/>
              <a:t>maka</a:t>
            </a:r>
            <a:r>
              <a:rPr lang="en-US" sz="2000" dirty="0" smtClean="0"/>
              <a:t> </a:t>
            </a:r>
            <a:r>
              <a:rPr lang="en-US" sz="2000" dirty="0" err="1" smtClean="0"/>
              <a:t>diperlukan</a:t>
            </a:r>
            <a:r>
              <a:rPr lang="en-US" sz="2000" dirty="0" smtClean="0"/>
              <a:t> </a:t>
            </a:r>
            <a:r>
              <a:rPr lang="en-US" sz="2000" dirty="0" err="1" smtClean="0"/>
              <a:t>pengaturan</a:t>
            </a:r>
            <a:r>
              <a:rPr lang="en-US" sz="2000" dirty="0" smtClean="0"/>
              <a:t> </a:t>
            </a:r>
            <a:r>
              <a:rPr lang="en-US" sz="2000" dirty="0" err="1" smtClean="0"/>
              <a:t>dalam</a:t>
            </a:r>
            <a:r>
              <a:rPr lang="en-US" sz="2000" dirty="0" smtClean="0"/>
              <a:t> </a:t>
            </a:r>
            <a:r>
              <a:rPr lang="en-US" sz="2000" dirty="0" err="1" smtClean="0"/>
              <a:t>pemberian</a:t>
            </a:r>
            <a:r>
              <a:rPr lang="en-US" sz="2000" dirty="0" smtClean="0"/>
              <a:t> </a:t>
            </a:r>
            <a:r>
              <a:rPr lang="en-US" sz="2000" dirty="0" err="1" smtClean="0"/>
              <a:t>arus</a:t>
            </a:r>
            <a:r>
              <a:rPr lang="en-US" sz="2000" dirty="0" smtClean="0"/>
              <a:t> yang </a:t>
            </a:r>
            <a:r>
              <a:rPr lang="en-US" sz="2000" dirty="0" err="1" smtClean="0"/>
              <a:t>tepat</a:t>
            </a:r>
            <a:r>
              <a:rPr lang="en-US" sz="2000" dirty="0" smtClean="0"/>
              <a:t> agar transistor </a:t>
            </a:r>
            <a:r>
              <a:rPr lang="en-US" sz="2000" dirty="0" err="1" smtClean="0"/>
              <a:t>dapat</a:t>
            </a:r>
            <a:r>
              <a:rPr lang="en-US" sz="2000" dirty="0" smtClean="0"/>
              <a:t> </a:t>
            </a:r>
            <a:r>
              <a:rPr lang="en-US" sz="2000" dirty="0" err="1" smtClean="0"/>
              <a:t>bekerja</a:t>
            </a:r>
            <a:r>
              <a:rPr lang="en-US" sz="2000" dirty="0" smtClean="0"/>
              <a:t> </a:t>
            </a:r>
            <a:r>
              <a:rPr lang="en-US" sz="2000" dirty="0" err="1" smtClean="0"/>
              <a:t>secara</a:t>
            </a:r>
            <a:r>
              <a:rPr lang="en-US" sz="2000" dirty="0" smtClean="0"/>
              <a:t> optimal </a:t>
            </a:r>
            <a:r>
              <a:rPr lang="en-US" sz="2000" dirty="0" err="1" smtClean="0"/>
              <a:t>sesuai</a:t>
            </a:r>
            <a:r>
              <a:rPr lang="en-US" sz="2000" dirty="0" smtClean="0"/>
              <a:t> </a:t>
            </a:r>
            <a:r>
              <a:rPr lang="en-US" sz="2000" dirty="0" err="1" smtClean="0"/>
              <a:t>dengan</a:t>
            </a:r>
            <a:r>
              <a:rPr lang="en-US" sz="2000" dirty="0" smtClean="0"/>
              <a:t> </a:t>
            </a:r>
            <a:r>
              <a:rPr lang="en-US" sz="2000" dirty="0" err="1" smtClean="0"/>
              <a:t>fungsinya</a:t>
            </a:r>
            <a:r>
              <a:rPr lang="en-US" sz="2000" dirty="0" smtClean="0"/>
              <a:t>. </a:t>
            </a:r>
          </a:p>
          <a:p>
            <a:pPr algn="just"/>
            <a:endParaRPr lang="en-US" sz="2000" dirty="0" smtClean="0"/>
          </a:p>
          <a:p>
            <a:pPr algn="just">
              <a:buNone/>
            </a:pPr>
            <a:r>
              <a:rPr lang="en-US" sz="2000" dirty="0" smtClean="0"/>
              <a:t>   </a:t>
            </a:r>
            <a:r>
              <a:rPr lang="en-US" sz="2000" dirty="0" err="1" smtClean="0"/>
              <a:t>Ada</a:t>
            </a:r>
            <a:r>
              <a:rPr lang="en-US" sz="2000" dirty="0" smtClean="0"/>
              <a:t> </a:t>
            </a:r>
            <a:r>
              <a:rPr lang="en-US" sz="2000" dirty="0" err="1" smtClean="0"/>
              <a:t>tiga</a:t>
            </a:r>
            <a:r>
              <a:rPr lang="en-US" sz="2000" dirty="0" smtClean="0"/>
              <a:t> </a:t>
            </a:r>
            <a:r>
              <a:rPr lang="en-US" sz="2000" dirty="0" err="1" smtClean="0"/>
              <a:t>cara</a:t>
            </a:r>
            <a:r>
              <a:rPr lang="en-US" sz="2000" dirty="0" smtClean="0"/>
              <a:t> yang </a:t>
            </a:r>
            <a:r>
              <a:rPr lang="en-US" sz="2000" dirty="0" err="1" smtClean="0"/>
              <a:t>umum</a:t>
            </a:r>
            <a:r>
              <a:rPr lang="en-US" sz="2000" dirty="0" smtClean="0"/>
              <a:t> </a:t>
            </a:r>
            <a:r>
              <a:rPr lang="en-US" sz="2000" dirty="0" err="1" smtClean="0"/>
              <a:t>untuk</a:t>
            </a:r>
            <a:r>
              <a:rPr lang="en-US" sz="2000" dirty="0" smtClean="0"/>
              <a:t> </a:t>
            </a:r>
            <a:r>
              <a:rPr lang="en-US" sz="2000" dirty="0" err="1" smtClean="0"/>
              <a:t>memberi</a:t>
            </a:r>
            <a:r>
              <a:rPr lang="en-US" sz="2000" dirty="0" smtClean="0"/>
              <a:t> </a:t>
            </a:r>
            <a:r>
              <a:rPr lang="en-US" sz="2000" dirty="0" err="1" smtClean="0"/>
              <a:t>arus</a:t>
            </a:r>
            <a:r>
              <a:rPr lang="en-US" sz="2000" dirty="0" smtClean="0"/>
              <a:t> bias </a:t>
            </a:r>
            <a:r>
              <a:rPr lang="en-US" sz="2000" dirty="0" err="1" smtClean="0"/>
              <a:t>pada</a:t>
            </a:r>
            <a:r>
              <a:rPr lang="en-US" sz="2000" dirty="0" smtClean="0"/>
              <a:t> transistor, </a:t>
            </a:r>
            <a:r>
              <a:rPr lang="en-US" sz="2000" dirty="0" err="1" smtClean="0"/>
              <a:t>yaitu</a:t>
            </a:r>
            <a:r>
              <a:rPr lang="en-US" sz="2000" dirty="0" smtClean="0"/>
              <a:t> :</a:t>
            </a:r>
          </a:p>
          <a:p>
            <a:pPr algn="just">
              <a:buNone/>
            </a:pPr>
            <a:r>
              <a:rPr lang="en-US" sz="2000" dirty="0" smtClean="0"/>
              <a:t> </a:t>
            </a:r>
            <a:r>
              <a:rPr lang="en-US" sz="2000" dirty="0" smtClean="0"/>
              <a:t>     1. </a:t>
            </a:r>
            <a:r>
              <a:rPr lang="en-US" sz="2000" dirty="0" err="1" smtClean="0"/>
              <a:t>Rangkaian</a:t>
            </a:r>
            <a:r>
              <a:rPr lang="en-US" sz="2000" dirty="0" smtClean="0"/>
              <a:t> </a:t>
            </a:r>
            <a:r>
              <a:rPr lang="en-US" sz="2000" dirty="0" err="1" smtClean="0"/>
              <a:t>dengan</a:t>
            </a:r>
            <a:r>
              <a:rPr lang="en-US" sz="2000" dirty="0" smtClean="0"/>
              <a:t> CE </a:t>
            </a:r>
            <a:r>
              <a:rPr lang="en-US" sz="2000" dirty="0" smtClean="0"/>
              <a:t>(Common Emitter), </a:t>
            </a:r>
            <a:endParaRPr lang="en-US" sz="2000" dirty="0" smtClean="0"/>
          </a:p>
          <a:p>
            <a:pPr algn="just">
              <a:buNone/>
            </a:pPr>
            <a:r>
              <a:rPr lang="en-US" sz="2000" dirty="0" smtClean="0"/>
              <a:t> </a:t>
            </a:r>
            <a:r>
              <a:rPr lang="en-US" sz="2000" dirty="0" smtClean="0"/>
              <a:t>     2. </a:t>
            </a:r>
            <a:r>
              <a:rPr lang="en-US" sz="2000" dirty="0" err="1" smtClean="0"/>
              <a:t>Rangkaian</a:t>
            </a:r>
            <a:r>
              <a:rPr lang="en-US" sz="2000" dirty="0" smtClean="0"/>
              <a:t> </a:t>
            </a:r>
            <a:r>
              <a:rPr lang="en-US" sz="2000" dirty="0" err="1" smtClean="0"/>
              <a:t>dengan</a:t>
            </a:r>
            <a:r>
              <a:rPr lang="en-US" sz="2000" dirty="0" smtClean="0"/>
              <a:t> CC </a:t>
            </a:r>
            <a:r>
              <a:rPr lang="en-US" sz="2000" dirty="0" smtClean="0"/>
              <a:t>(Common Collector</a:t>
            </a:r>
            <a:r>
              <a:rPr lang="en-US" sz="2000" dirty="0" smtClean="0"/>
              <a:t>), </a:t>
            </a:r>
            <a:r>
              <a:rPr lang="en-US" sz="2000" dirty="0" err="1" smtClean="0"/>
              <a:t>dan</a:t>
            </a:r>
            <a:r>
              <a:rPr lang="en-US" sz="2000" dirty="0" smtClean="0"/>
              <a:t> </a:t>
            </a:r>
            <a:endParaRPr lang="en-US" sz="2000" dirty="0" smtClean="0"/>
          </a:p>
          <a:p>
            <a:pPr algn="just">
              <a:buNone/>
            </a:pPr>
            <a:r>
              <a:rPr lang="en-US" sz="2000" dirty="0" smtClean="0"/>
              <a:t> </a:t>
            </a:r>
            <a:r>
              <a:rPr lang="en-US" sz="2000" dirty="0" smtClean="0"/>
              <a:t>     3. </a:t>
            </a:r>
            <a:r>
              <a:rPr lang="en-US" sz="2000" dirty="0" err="1" smtClean="0"/>
              <a:t>Rangkaian</a:t>
            </a:r>
            <a:r>
              <a:rPr lang="en-US" sz="2000" dirty="0" smtClean="0"/>
              <a:t> </a:t>
            </a:r>
            <a:r>
              <a:rPr lang="en-US" sz="2000" dirty="0" err="1" smtClean="0"/>
              <a:t>dengan</a:t>
            </a:r>
            <a:r>
              <a:rPr lang="en-US" sz="2000" dirty="0" smtClean="0"/>
              <a:t> CB </a:t>
            </a:r>
            <a:r>
              <a:rPr lang="en-US" sz="2000" dirty="0" smtClean="0"/>
              <a:t>(Common Base) </a:t>
            </a:r>
          </a:p>
          <a:p>
            <a:pPr algn="just">
              <a:buNone/>
            </a:pPr>
            <a:endParaRPr lang="en-US" sz="2000"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032248"/>
          </a:xfrm>
        </p:spPr>
        <p:txBody>
          <a:bodyPr/>
          <a:lstStyle/>
          <a:p>
            <a:pPr>
              <a:buNone/>
            </a:pPr>
            <a:r>
              <a:rPr lang="en-US" dirty="0" err="1" smtClean="0"/>
              <a:t>Konfigurasi</a:t>
            </a:r>
            <a:r>
              <a:rPr lang="en-US" dirty="0" smtClean="0"/>
              <a:t> Common Base</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16</a:t>
            </a:fld>
            <a:endParaRPr lang="en-US"/>
          </a:p>
        </p:txBody>
      </p:sp>
      <p:pic>
        <p:nvPicPr>
          <p:cNvPr id="2050" name="Picture 2"/>
          <p:cNvPicPr>
            <a:picLocks noChangeAspect="1" noChangeArrowheads="1"/>
          </p:cNvPicPr>
          <p:nvPr/>
        </p:nvPicPr>
        <p:blipFill>
          <a:blip r:embed="rId2"/>
          <a:srcRect/>
          <a:stretch>
            <a:fillRect/>
          </a:stretch>
        </p:blipFill>
        <p:spPr bwMode="auto">
          <a:xfrm>
            <a:off x="1042988" y="1452563"/>
            <a:ext cx="7058025" cy="3952875"/>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lstStyle/>
          <a:p>
            <a:r>
              <a:rPr lang="en-US" dirty="0" err="1" smtClean="0"/>
              <a:t>Karakteristik</a:t>
            </a:r>
            <a:r>
              <a:rPr lang="en-US" dirty="0" smtClean="0"/>
              <a:t> Common Base</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17</a:t>
            </a:fld>
            <a:endParaRPr lang="en-US"/>
          </a:p>
        </p:txBody>
      </p:sp>
      <p:graphicFrame>
        <p:nvGraphicFramePr>
          <p:cNvPr id="3074" name="Object 5"/>
          <p:cNvGraphicFramePr>
            <a:graphicFrameLocks noChangeAspect="1"/>
          </p:cNvGraphicFramePr>
          <p:nvPr/>
        </p:nvGraphicFramePr>
        <p:xfrm>
          <a:off x="990600" y="1600200"/>
          <a:ext cx="4876800" cy="3830638"/>
        </p:xfrm>
        <a:graphic>
          <a:graphicData uri="http://schemas.openxmlformats.org/presentationml/2006/ole">
            <p:oleObj spid="_x0000_s3074" name="Visio" r:id="rId3" imgW="3682365" imgH="2897505" progId="Visio.Drawing.11">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lstStyle/>
          <a:p>
            <a:r>
              <a:rPr lang="en-US" dirty="0" err="1" smtClean="0"/>
              <a:t>Konfigurasi</a:t>
            </a:r>
            <a:r>
              <a:rPr lang="en-US" dirty="0" smtClean="0"/>
              <a:t> Common </a:t>
            </a:r>
            <a:r>
              <a:rPr lang="en-US" dirty="0" err="1" smtClean="0"/>
              <a:t>Emiter</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18</a:t>
            </a:fld>
            <a:endParaRPr lang="en-US"/>
          </a:p>
        </p:txBody>
      </p:sp>
      <p:pic>
        <p:nvPicPr>
          <p:cNvPr id="4098" name="Picture 2"/>
          <p:cNvPicPr>
            <a:picLocks noChangeAspect="1" noChangeArrowheads="1"/>
          </p:cNvPicPr>
          <p:nvPr/>
        </p:nvPicPr>
        <p:blipFill>
          <a:blip r:embed="rId2"/>
          <a:srcRect/>
          <a:stretch>
            <a:fillRect/>
          </a:stretch>
        </p:blipFill>
        <p:spPr bwMode="auto">
          <a:xfrm>
            <a:off x="1066800" y="1219200"/>
            <a:ext cx="6481763" cy="4533106"/>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r>
              <a:rPr lang="en-US" dirty="0" err="1" smtClean="0"/>
              <a:t>Kurva</a:t>
            </a:r>
            <a:r>
              <a:rPr lang="en-US" dirty="0" smtClean="0"/>
              <a:t> </a:t>
            </a:r>
            <a:r>
              <a:rPr lang="en-US" dirty="0" err="1" smtClean="0"/>
              <a:t>Karakteristik</a:t>
            </a:r>
            <a:r>
              <a:rPr lang="en-US" dirty="0" smtClean="0"/>
              <a:t> Common </a:t>
            </a:r>
            <a:r>
              <a:rPr lang="en-US" dirty="0" err="1" smtClean="0"/>
              <a:t>Emiter</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19</a:t>
            </a:fld>
            <a:endParaRPr lang="en-US"/>
          </a:p>
        </p:txBody>
      </p:sp>
      <p:pic>
        <p:nvPicPr>
          <p:cNvPr id="5122" name="Picture 2"/>
          <p:cNvPicPr>
            <a:picLocks noChangeAspect="1" noChangeArrowheads="1"/>
          </p:cNvPicPr>
          <p:nvPr/>
        </p:nvPicPr>
        <p:blipFill>
          <a:blip r:embed="rId2"/>
          <a:srcRect/>
          <a:stretch>
            <a:fillRect/>
          </a:stretch>
        </p:blipFill>
        <p:spPr bwMode="auto">
          <a:xfrm>
            <a:off x="914400" y="1371600"/>
            <a:ext cx="7315200" cy="36576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108448"/>
          </a:xfrm>
        </p:spPr>
        <p:txBody>
          <a:bodyPr/>
          <a:lstStyle/>
          <a:p>
            <a:pPr algn="just"/>
            <a:r>
              <a:rPr lang="en-US" dirty="0" smtClean="0"/>
              <a:t>Bipolar Junction Transistor (BJT)</a:t>
            </a:r>
          </a:p>
          <a:p>
            <a:pPr algn="just">
              <a:buNone/>
            </a:pPr>
            <a:endParaRPr lang="en-US" dirty="0" smtClean="0"/>
          </a:p>
          <a:p>
            <a:pPr algn="just">
              <a:buNone/>
            </a:pPr>
            <a:r>
              <a:rPr lang="en-US" dirty="0" smtClean="0"/>
              <a:t>  BJT </a:t>
            </a:r>
            <a:r>
              <a:rPr lang="en-US" dirty="0" err="1" smtClean="0"/>
              <a:t>merupakan</a:t>
            </a:r>
            <a:r>
              <a:rPr lang="en-US" dirty="0" smtClean="0"/>
              <a:t> </a:t>
            </a:r>
            <a:r>
              <a:rPr lang="en-US" dirty="0" err="1" smtClean="0"/>
              <a:t>salah</a:t>
            </a:r>
            <a:r>
              <a:rPr lang="en-US" dirty="0" smtClean="0"/>
              <a:t> </a:t>
            </a:r>
            <a:r>
              <a:rPr lang="en-US" dirty="0" err="1" smtClean="0"/>
              <a:t>satu</a:t>
            </a:r>
            <a:r>
              <a:rPr lang="en-US" dirty="0" smtClean="0"/>
              <a:t> </a:t>
            </a:r>
            <a:r>
              <a:rPr lang="en-US" dirty="0" err="1" smtClean="0"/>
              <a:t>komponen</a:t>
            </a:r>
            <a:r>
              <a:rPr lang="en-US" dirty="0" smtClean="0"/>
              <a:t> </a:t>
            </a:r>
            <a:r>
              <a:rPr lang="en-US" dirty="0" err="1" smtClean="0"/>
              <a:t>aktif</a:t>
            </a:r>
            <a:r>
              <a:rPr lang="en-US" dirty="0" smtClean="0"/>
              <a:t> </a:t>
            </a:r>
            <a:r>
              <a:rPr lang="en-US" dirty="0" err="1" smtClean="0"/>
              <a:t>jenis</a:t>
            </a:r>
            <a:r>
              <a:rPr lang="en-US" dirty="0" smtClean="0"/>
              <a:t> transistor </a:t>
            </a:r>
            <a:r>
              <a:rPr lang="en-US" dirty="0" err="1" smtClean="0"/>
              <a:t>dengan</a:t>
            </a:r>
            <a:r>
              <a:rPr lang="en-US" dirty="0" smtClean="0"/>
              <a:t>  </a:t>
            </a:r>
            <a:r>
              <a:rPr lang="en-US" dirty="0" err="1" smtClean="0"/>
              <a:t>dua</a:t>
            </a:r>
            <a:r>
              <a:rPr lang="en-US" dirty="0" smtClean="0"/>
              <a:t> carrier </a:t>
            </a:r>
            <a:r>
              <a:rPr lang="en-US" dirty="0" err="1" smtClean="0"/>
              <a:t>yaitu</a:t>
            </a:r>
            <a:r>
              <a:rPr lang="en-US" dirty="0" smtClean="0"/>
              <a:t> </a:t>
            </a:r>
            <a:r>
              <a:rPr lang="en-US" dirty="0" err="1" smtClean="0"/>
              <a:t>elektron</a:t>
            </a:r>
            <a:r>
              <a:rPr lang="en-US" dirty="0" smtClean="0"/>
              <a:t> </a:t>
            </a:r>
            <a:r>
              <a:rPr lang="en-US" dirty="0" err="1" smtClean="0"/>
              <a:t>dan</a:t>
            </a:r>
            <a:r>
              <a:rPr lang="en-US" dirty="0" smtClean="0"/>
              <a:t> hole. BJT </a:t>
            </a:r>
            <a:r>
              <a:rPr lang="en-US" dirty="0" err="1" smtClean="0"/>
              <a:t>sendiri</a:t>
            </a:r>
            <a:r>
              <a:rPr lang="en-US" dirty="0" smtClean="0"/>
              <a:t> </a:t>
            </a:r>
            <a:r>
              <a:rPr lang="en-US" dirty="0" err="1" smtClean="0"/>
              <a:t>merupakan</a:t>
            </a:r>
            <a:r>
              <a:rPr lang="en-US" dirty="0" smtClean="0"/>
              <a:t> </a:t>
            </a:r>
            <a:r>
              <a:rPr lang="en-US" dirty="0" err="1" smtClean="0"/>
              <a:t>komponen</a:t>
            </a:r>
            <a:r>
              <a:rPr lang="en-US" dirty="0" smtClean="0"/>
              <a:t> </a:t>
            </a:r>
            <a:r>
              <a:rPr lang="en-US" dirty="0" err="1" smtClean="0"/>
              <a:t>hasil</a:t>
            </a:r>
            <a:r>
              <a:rPr lang="en-US" dirty="0" smtClean="0"/>
              <a:t> </a:t>
            </a:r>
            <a:r>
              <a:rPr lang="en-US" dirty="0" err="1" smtClean="0"/>
              <a:t>pengembangan</a:t>
            </a:r>
            <a:r>
              <a:rPr lang="en-US" dirty="0" smtClean="0"/>
              <a:t> </a:t>
            </a:r>
            <a:r>
              <a:rPr lang="en-US" dirty="0" err="1" smtClean="0"/>
              <a:t>dari</a:t>
            </a:r>
            <a:r>
              <a:rPr lang="en-US" dirty="0" smtClean="0"/>
              <a:t> </a:t>
            </a:r>
            <a:r>
              <a:rPr lang="en-US" dirty="0" err="1" smtClean="0"/>
              <a:t>penggabungan</a:t>
            </a:r>
            <a:r>
              <a:rPr lang="en-US" dirty="0" smtClean="0"/>
              <a:t> </a:t>
            </a:r>
            <a:r>
              <a:rPr lang="en-US" dirty="0" err="1" smtClean="0"/>
              <a:t>dioda</a:t>
            </a:r>
            <a:r>
              <a:rPr lang="en-US" dirty="0" smtClean="0"/>
              <a:t> </a:t>
            </a:r>
            <a:r>
              <a:rPr lang="en-US" dirty="0" err="1" smtClean="0"/>
              <a:t>baik</a:t>
            </a:r>
            <a:r>
              <a:rPr lang="en-US" dirty="0" smtClean="0"/>
              <a:t> yang </a:t>
            </a:r>
            <a:r>
              <a:rPr lang="en-US" dirty="0" err="1" smtClean="0"/>
              <a:t>dipasang</a:t>
            </a:r>
            <a:r>
              <a:rPr lang="en-US" dirty="0" smtClean="0"/>
              <a:t> </a:t>
            </a:r>
            <a:r>
              <a:rPr lang="en-US" dirty="0" err="1" smtClean="0"/>
              <a:t>secara</a:t>
            </a:r>
            <a:r>
              <a:rPr lang="en-US" dirty="0" smtClean="0"/>
              <a:t> </a:t>
            </a:r>
            <a:r>
              <a:rPr lang="en-US" dirty="0" err="1" smtClean="0"/>
              <a:t>berhadapan</a:t>
            </a:r>
            <a:r>
              <a:rPr lang="en-US" dirty="0" smtClean="0"/>
              <a:t> </a:t>
            </a:r>
            <a:r>
              <a:rPr lang="en-US" dirty="0" err="1" smtClean="0"/>
              <a:t>ataupun</a:t>
            </a:r>
            <a:r>
              <a:rPr lang="en-US" dirty="0" smtClean="0"/>
              <a:t> yang </a:t>
            </a:r>
            <a:r>
              <a:rPr lang="en-US" dirty="0" err="1" smtClean="0"/>
              <a:t>dipasang</a:t>
            </a:r>
            <a:r>
              <a:rPr lang="en-US" dirty="0" smtClean="0"/>
              <a:t> </a:t>
            </a:r>
            <a:r>
              <a:rPr lang="en-US" dirty="0" err="1" smtClean="0"/>
              <a:t>secara</a:t>
            </a:r>
            <a:r>
              <a:rPr lang="en-US" dirty="0" smtClean="0"/>
              <a:t> </a:t>
            </a:r>
            <a:r>
              <a:rPr lang="en-US" dirty="0" err="1" smtClean="0"/>
              <a:t>berpunggungan</a:t>
            </a:r>
            <a:r>
              <a:rPr lang="en-US" dirty="0" smtClean="0"/>
              <a:t>.</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r>
              <a:rPr lang="en-US" dirty="0" err="1" smtClean="0"/>
              <a:t>Konfigurasi</a:t>
            </a:r>
            <a:r>
              <a:rPr lang="en-US" dirty="0" smtClean="0"/>
              <a:t> Common Collector</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20</a:t>
            </a:fld>
            <a:endParaRPr lang="en-US"/>
          </a:p>
        </p:txBody>
      </p:sp>
      <p:pic>
        <p:nvPicPr>
          <p:cNvPr id="6146" name="Picture 2"/>
          <p:cNvPicPr>
            <a:picLocks noChangeAspect="1" noChangeArrowheads="1"/>
          </p:cNvPicPr>
          <p:nvPr/>
        </p:nvPicPr>
        <p:blipFill>
          <a:blip r:embed="rId2"/>
          <a:srcRect/>
          <a:stretch>
            <a:fillRect/>
          </a:stretch>
        </p:blipFill>
        <p:spPr bwMode="auto">
          <a:xfrm>
            <a:off x="1066800" y="1219200"/>
            <a:ext cx="6467474" cy="4540465"/>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normAutofit/>
          </a:bodyPr>
          <a:lstStyle/>
          <a:p>
            <a:pPr>
              <a:buNone/>
            </a:pPr>
            <a:r>
              <a:rPr lang="en-US" dirty="0" err="1" smtClean="0"/>
              <a:t>Referensi</a:t>
            </a:r>
            <a:endParaRPr lang="en-US" dirty="0" smtClean="0"/>
          </a:p>
          <a:p>
            <a:pPr>
              <a:buNone/>
            </a:pPr>
            <a:r>
              <a:rPr lang="en-US" dirty="0" smtClean="0"/>
              <a:t>  </a:t>
            </a:r>
          </a:p>
          <a:p>
            <a:pPr marL="457200" indent="-457200" algn="just">
              <a:buFont typeface="+mj-lt"/>
              <a:buAutoNum type="arabicPeriod"/>
            </a:pPr>
            <a:r>
              <a:rPr lang="en-US" sz="2400" dirty="0" err="1" smtClean="0"/>
              <a:t>Boylestad</a:t>
            </a:r>
            <a:r>
              <a:rPr lang="en-US" sz="2400" dirty="0" smtClean="0"/>
              <a:t>, Robert L &amp; </a:t>
            </a:r>
            <a:r>
              <a:rPr lang="en-US" sz="2400" dirty="0" err="1" smtClean="0"/>
              <a:t>louis</a:t>
            </a:r>
            <a:r>
              <a:rPr lang="en-US" sz="2400" dirty="0" smtClean="0"/>
              <a:t> N , Electronic device and circuit theory , New Jersey: Prentice Hall, 2002.</a:t>
            </a:r>
          </a:p>
          <a:p>
            <a:pPr marL="457200" indent="-457200" algn="just">
              <a:buFont typeface="+mj-lt"/>
              <a:buAutoNum type="arabicPeriod"/>
            </a:pPr>
            <a:r>
              <a:rPr lang="nn-NO" sz="2400" dirty="0" smtClean="0"/>
              <a:t>Ramdhani, M. 2010. Buku Diktat Elektronika 1. Bandung.Universitas Telkom.</a:t>
            </a:r>
            <a:endParaRPr lang="en-US" sz="2400" dirty="0" smtClean="0"/>
          </a:p>
          <a:p>
            <a:pPr marL="457200" indent="-457200" algn="just">
              <a:buFont typeface="+mj-lt"/>
              <a:buAutoNum type="arabicPeriod"/>
            </a:pPr>
            <a:r>
              <a:rPr lang="en-US" sz="2400" dirty="0" err="1" smtClean="0"/>
              <a:t>Sedra</a:t>
            </a:r>
            <a:r>
              <a:rPr lang="en-US" sz="2400" dirty="0" smtClean="0"/>
              <a:t>, Adel &amp; Kenneth C. Smith, Microelectronic circuits ,  Oxford : Oxford Univ. Press, 2004.</a:t>
            </a:r>
          </a:p>
          <a:p>
            <a:pPr marL="457200" indent="-457200" algn="just">
              <a:buFont typeface="+mj-lt"/>
              <a:buAutoNum type="arabicPeriod"/>
            </a:pPr>
            <a:r>
              <a:rPr lang="nn-NO" sz="2400" dirty="0" smtClean="0"/>
              <a:t>Tooley,Mike, Rangkaian elektronik:prinsip dan aplikasi  , Jakarta: Erlangga, 2003.</a:t>
            </a:r>
          </a:p>
          <a:p>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2819400"/>
            <a:ext cx="8183880" cy="762000"/>
          </a:xfrm>
        </p:spPr>
        <p:txBody>
          <a:bodyPr/>
          <a:lstStyle/>
          <a:p>
            <a:pPr algn="ctr">
              <a:buNone/>
            </a:pPr>
            <a:r>
              <a:rPr lang="en-US" dirty="0" smtClean="0"/>
              <a:t>SEKIAN</a:t>
            </a:r>
          </a:p>
          <a:p>
            <a:pPr>
              <a:buNone/>
            </a:pP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89448"/>
          </a:xfrm>
        </p:spPr>
        <p:txBody>
          <a:bodyPr/>
          <a:lstStyle/>
          <a:p>
            <a:r>
              <a:rPr lang="en-US" dirty="0" smtClean="0"/>
              <a:t>Daerah </a:t>
            </a:r>
            <a:r>
              <a:rPr lang="en-US" dirty="0" err="1" smtClean="0"/>
              <a:t>Kerja</a:t>
            </a:r>
            <a:r>
              <a:rPr lang="en-US" dirty="0" smtClean="0"/>
              <a:t> Transistor</a:t>
            </a:r>
          </a:p>
          <a:p>
            <a:pPr>
              <a:buNone/>
            </a:pPr>
            <a:endParaRPr lang="en-US" dirty="0" smtClean="0"/>
          </a:p>
          <a:p>
            <a:pPr>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3</a:t>
            </a:fld>
            <a:endParaRPr lang="en-US"/>
          </a:p>
        </p:txBody>
      </p:sp>
      <p:pic>
        <p:nvPicPr>
          <p:cNvPr id="1026" name="Picture 2"/>
          <p:cNvPicPr>
            <a:picLocks noChangeAspect="1" noChangeArrowheads="1"/>
          </p:cNvPicPr>
          <p:nvPr/>
        </p:nvPicPr>
        <p:blipFill>
          <a:blip r:embed="rId2"/>
          <a:srcRect/>
          <a:stretch>
            <a:fillRect/>
          </a:stretch>
        </p:blipFill>
        <p:spPr bwMode="auto">
          <a:xfrm>
            <a:off x="990600" y="1371601"/>
            <a:ext cx="6477000" cy="4343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lstStyle/>
          <a:p>
            <a:r>
              <a:rPr lang="en-US" dirty="0" err="1" smtClean="0"/>
              <a:t>Fungsi</a:t>
            </a:r>
            <a:r>
              <a:rPr lang="en-US" dirty="0" smtClean="0"/>
              <a:t> Bipolar Junction Transistor</a:t>
            </a:r>
          </a:p>
          <a:p>
            <a:pPr>
              <a:buNone/>
            </a:pPr>
            <a:endParaRPr lang="en-US" dirty="0" smtClean="0"/>
          </a:p>
          <a:p>
            <a:pPr>
              <a:buNone/>
            </a:pPr>
            <a:r>
              <a:rPr lang="en-US" dirty="0" smtClean="0"/>
              <a:t>  </a:t>
            </a:r>
            <a:r>
              <a:rPr lang="en-US" dirty="0" err="1" smtClean="0"/>
              <a:t>Secara</a:t>
            </a:r>
            <a:r>
              <a:rPr lang="en-US" dirty="0" smtClean="0"/>
              <a:t> </a:t>
            </a:r>
            <a:r>
              <a:rPr lang="en-US" dirty="0" err="1" smtClean="0"/>
              <a:t>umum</a:t>
            </a:r>
            <a:r>
              <a:rPr lang="en-US" dirty="0" smtClean="0"/>
              <a:t> Bipolar Junction Transistor </a:t>
            </a:r>
            <a:r>
              <a:rPr lang="en-US" dirty="0" err="1" smtClean="0"/>
              <a:t>memiliki</a:t>
            </a:r>
            <a:r>
              <a:rPr lang="en-US" dirty="0" smtClean="0"/>
              <a:t> </a:t>
            </a:r>
            <a:r>
              <a:rPr lang="en-US" dirty="0" err="1" smtClean="0"/>
              <a:t>dua</a:t>
            </a:r>
            <a:r>
              <a:rPr lang="en-US" dirty="0" smtClean="0"/>
              <a:t> </a:t>
            </a:r>
            <a:r>
              <a:rPr lang="en-US" dirty="0" err="1" smtClean="0"/>
              <a:t>fungsi</a:t>
            </a:r>
            <a:r>
              <a:rPr lang="en-US" dirty="0" smtClean="0"/>
              <a:t> </a:t>
            </a:r>
            <a:r>
              <a:rPr lang="en-US" dirty="0" err="1" smtClean="0"/>
              <a:t>utama</a:t>
            </a:r>
            <a:r>
              <a:rPr lang="en-US" dirty="0" smtClean="0"/>
              <a:t> </a:t>
            </a:r>
            <a:r>
              <a:rPr lang="en-US" dirty="0" err="1" smtClean="0"/>
              <a:t>dalam</a:t>
            </a:r>
            <a:r>
              <a:rPr lang="en-US" dirty="0" smtClean="0"/>
              <a:t> </a:t>
            </a:r>
            <a:r>
              <a:rPr lang="en-US" dirty="0" err="1" smtClean="0"/>
              <a:t>rangkaian</a:t>
            </a:r>
            <a:r>
              <a:rPr lang="en-US" dirty="0" smtClean="0"/>
              <a:t> </a:t>
            </a:r>
            <a:r>
              <a:rPr lang="en-US" dirty="0" err="1" smtClean="0"/>
              <a:t>diantranya</a:t>
            </a:r>
            <a:r>
              <a:rPr lang="en-US" dirty="0" smtClean="0"/>
              <a:t> </a:t>
            </a:r>
            <a:r>
              <a:rPr lang="en-US" dirty="0" err="1" smtClean="0"/>
              <a:t>adalah</a:t>
            </a:r>
            <a:r>
              <a:rPr lang="en-US" dirty="0" smtClean="0"/>
              <a:t> :</a:t>
            </a:r>
          </a:p>
          <a:p>
            <a:pPr>
              <a:buNone/>
            </a:pPr>
            <a:endParaRPr lang="en-US" dirty="0" smtClean="0"/>
          </a:p>
          <a:p>
            <a:pPr>
              <a:buNone/>
            </a:pPr>
            <a:r>
              <a:rPr lang="en-US" dirty="0" smtClean="0"/>
              <a:t>     1. </a:t>
            </a:r>
            <a:r>
              <a:rPr lang="en-US" dirty="0" err="1" smtClean="0"/>
              <a:t>Sebagai</a:t>
            </a:r>
            <a:r>
              <a:rPr lang="en-US" dirty="0" smtClean="0"/>
              <a:t> </a:t>
            </a:r>
            <a:r>
              <a:rPr lang="en-US" dirty="0" err="1" smtClean="0"/>
              <a:t>Penguat</a:t>
            </a:r>
            <a:r>
              <a:rPr lang="en-US" dirty="0" smtClean="0"/>
              <a:t> </a:t>
            </a:r>
            <a:r>
              <a:rPr lang="en-US" dirty="0" err="1" smtClean="0"/>
              <a:t>Sinyal</a:t>
            </a:r>
            <a:endParaRPr lang="en-US" dirty="0" smtClean="0"/>
          </a:p>
          <a:p>
            <a:pPr>
              <a:buNone/>
            </a:pPr>
            <a:r>
              <a:rPr lang="en-US" dirty="0" smtClean="0"/>
              <a:t>     2. </a:t>
            </a:r>
            <a:r>
              <a:rPr lang="en-US" dirty="0" err="1" smtClean="0"/>
              <a:t>Sebagai</a:t>
            </a:r>
            <a:r>
              <a:rPr lang="en-US" dirty="0" smtClean="0"/>
              <a:t> </a:t>
            </a:r>
            <a:r>
              <a:rPr lang="en-US" dirty="0" err="1" smtClean="0"/>
              <a:t>Saklar</a:t>
            </a:r>
            <a:r>
              <a:rPr lang="en-US" dirty="0" smtClean="0"/>
              <a:t> </a:t>
            </a:r>
            <a:r>
              <a:rPr lang="en-US" dirty="0" err="1" smtClean="0"/>
              <a:t>Elektronik</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337048"/>
          </a:xfrm>
        </p:spPr>
        <p:txBody>
          <a:bodyPr/>
          <a:lstStyle/>
          <a:p>
            <a:r>
              <a:rPr lang="en-US" b="1" u="sng" dirty="0" smtClean="0"/>
              <a:t>Daerah </a:t>
            </a:r>
            <a:r>
              <a:rPr lang="en-US" b="1" u="sng" dirty="0" err="1" smtClean="0"/>
              <a:t>Aktif</a:t>
            </a:r>
            <a:endParaRPr lang="en-US" b="1" u="sng" dirty="0" smtClean="0"/>
          </a:p>
          <a:p>
            <a:pPr>
              <a:buNone/>
            </a:pPr>
            <a:r>
              <a:rPr lang="en-US" dirty="0" smtClean="0"/>
              <a:t> </a:t>
            </a:r>
            <a:endParaRPr lang="en-US" dirty="0" smtClean="0"/>
          </a:p>
          <a:p>
            <a:pPr algn="just">
              <a:buNone/>
            </a:pPr>
            <a:r>
              <a:rPr lang="en-US" dirty="0" smtClean="0"/>
              <a:t> </a:t>
            </a:r>
            <a:r>
              <a:rPr lang="en-US" sz="2000" dirty="0" smtClean="0"/>
              <a:t> </a:t>
            </a:r>
            <a:r>
              <a:rPr lang="id-ID" sz="2000" dirty="0" smtClean="0"/>
              <a:t>Daerah </a:t>
            </a:r>
            <a:r>
              <a:rPr lang="id-ID" sz="2000" dirty="0" smtClean="0"/>
              <a:t>kerja transistor yang normal adalah pada daerah aktif, dimana arus IC konstans terhadap berapapun nilai VCE. Dari kurva ini diperlihatkan bahwa arus IC hanya tergantung dari besar arus IB. Daerah kerja ini biasa juga disebut daerah linear (</a:t>
            </a:r>
            <a:r>
              <a:rPr lang="id-ID" sz="2000" i="1" dirty="0" smtClean="0"/>
              <a:t>linear region</a:t>
            </a:r>
            <a:r>
              <a:rPr lang="id-ID" sz="2000" dirty="0" smtClean="0"/>
              <a:t>). </a:t>
            </a:r>
            <a:endParaRPr lang="en-US" sz="2000" dirty="0" smtClean="0"/>
          </a:p>
          <a:p>
            <a:pPr algn="just">
              <a:buNone/>
            </a:pPr>
            <a:r>
              <a:rPr lang="en-US" sz="2000" dirty="0" smtClean="0"/>
              <a:t> </a:t>
            </a:r>
            <a:endParaRPr lang="en-US" sz="2000" dirty="0" smtClean="0"/>
          </a:p>
          <a:p>
            <a:pPr algn="just">
              <a:buNone/>
            </a:pPr>
            <a:r>
              <a:rPr lang="en-US" sz="2000" dirty="0" smtClean="0"/>
              <a:t> </a:t>
            </a:r>
            <a:r>
              <a:rPr lang="en-US" sz="2000" dirty="0" smtClean="0"/>
              <a:t>  </a:t>
            </a:r>
            <a:r>
              <a:rPr lang="en-US" sz="2000" dirty="0" err="1" smtClean="0"/>
              <a:t>Pada</a:t>
            </a:r>
            <a:r>
              <a:rPr lang="en-US" sz="2000" dirty="0" smtClean="0"/>
              <a:t> </a:t>
            </a:r>
            <a:r>
              <a:rPr lang="en-US" sz="2000" dirty="0" err="1" smtClean="0"/>
              <a:t>daerah</a:t>
            </a:r>
            <a:r>
              <a:rPr lang="en-US" sz="2000" dirty="0" smtClean="0"/>
              <a:t> </a:t>
            </a:r>
            <a:r>
              <a:rPr lang="en-US" sz="2000" dirty="0" err="1" smtClean="0"/>
              <a:t>ini</a:t>
            </a:r>
            <a:r>
              <a:rPr lang="en-US" sz="2000" dirty="0" smtClean="0"/>
              <a:t> transistor </a:t>
            </a:r>
            <a:r>
              <a:rPr lang="en-US" sz="2000" dirty="0" err="1" smtClean="0"/>
              <a:t>dapat</a:t>
            </a:r>
            <a:r>
              <a:rPr lang="en-US" sz="2000" dirty="0" smtClean="0"/>
              <a:t> </a:t>
            </a:r>
            <a:r>
              <a:rPr lang="en-US" sz="2000" dirty="0" err="1" smtClean="0"/>
              <a:t>digunakan</a:t>
            </a:r>
            <a:r>
              <a:rPr lang="en-US" sz="2000" dirty="0" smtClean="0"/>
              <a:t> </a:t>
            </a:r>
            <a:r>
              <a:rPr lang="en-US" sz="2000" dirty="0" err="1" smtClean="0"/>
              <a:t>sebagai</a:t>
            </a:r>
            <a:r>
              <a:rPr lang="en-US" sz="2000" dirty="0" smtClean="0"/>
              <a:t> </a:t>
            </a:r>
            <a:r>
              <a:rPr lang="en-US" sz="2000" dirty="0" err="1" smtClean="0"/>
              <a:t>penguat</a:t>
            </a:r>
            <a:r>
              <a:rPr lang="en-US" sz="2000" dirty="0" smtClean="0"/>
              <a:t> </a:t>
            </a:r>
            <a:r>
              <a:rPr lang="en-US" sz="2000" dirty="0" err="1" smtClean="0"/>
              <a:t>sinyal</a:t>
            </a:r>
            <a:r>
              <a:rPr lang="en-US" sz="2000" dirty="0" smtClean="0"/>
              <a:t>.</a:t>
            </a: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0352"/>
            <a:ext cx="8382000" cy="5337048"/>
          </a:xfrm>
        </p:spPr>
        <p:txBody>
          <a:bodyPr>
            <a:normAutofit lnSpcReduction="10000"/>
          </a:bodyPr>
          <a:lstStyle/>
          <a:p>
            <a:pPr>
              <a:buNone/>
            </a:pPr>
            <a:r>
              <a:rPr lang="en-US" b="1" u="sng" dirty="0" smtClean="0"/>
              <a:t>Daerah </a:t>
            </a:r>
            <a:r>
              <a:rPr lang="en-US" b="1" u="sng" dirty="0" err="1" smtClean="0"/>
              <a:t>Saturasi</a:t>
            </a:r>
            <a:r>
              <a:rPr lang="en-US" b="1" u="sng" dirty="0" smtClean="0"/>
              <a:t> (</a:t>
            </a:r>
            <a:r>
              <a:rPr lang="en-US" b="1" u="sng" dirty="0" err="1" smtClean="0"/>
              <a:t>Jenuh</a:t>
            </a:r>
            <a:r>
              <a:rPr lang="en-US" b="1" u="sng" dirty="0" smtClean="0"/>
              <a:t>)</a:t>
            </a:r>
          </a:p>
          <a:p>
            <a:pPr>
              <a:buNone/>
            </a:pPr>
            <a:endParaRPr lang="en-US" dirty="0" smtClean="0"/>
          </a:p>
          <a:p>
            <a:pPr marL="0" indent="0" algn="just">
              <a:buFont typeface="Wingdings" pitchFamily="2" charset="2"/>
              <a:buNone/>
            </a:pPr>
            <a:r>
              <a:rPr lang="en-US" sz="2000" dirty="0" smtClean="0"/>
              <a:t>Daerah </a:t>
            </a:r>
            <a:r>
              <a:rPr lang="en-US" sz="2000" dirty="0" err="1" smtClean="0"/>
              <a:t>kerja</a:t>
            </a:r>
            <a:r>
              <a:rPr lang="en-US" sz="2000" dirty="0" smtClean="0"/>
              <a:t> transistor </a:t>
            </a:r>
            <a:r>
              <a:rPr lang="en-US" sz="2000" dirty="0" err="1" smtClean="0"/>
              <a:t>saat</a:t>
            </a:r>
            <a:r>
              <a:rPr lang="en-US" sz="2000" dirty="0" smtClean="0"/>
              <a:t> </a:t>
            </a:r>
            <a:r>
              <a:rPr lang="en-US" sz="2000" dirty="0" err="1" smtClean="0"/>
              <a:t>jenuh</a:t>
            </a:r>
            <a:r>
              <a:rPr lang="en-US" sz="2000" dirty="0" smtClean="0"/>
              <a:t> </a:t>
            </a:r>
            <a:r>
              <a:rPr lang="en-US" sz="2000" dirty="0" err="1" smtClean="0"/>
              <a:t>adalah</a:t>
            </a:r>
            <a:r>
              <a:rPr lang="en-US" sz="2000" dirty="0" smtClean="0"/>
              <a:t> </a:t>
            </a:r>
            <a:r>
              <a:rPr lang="en-US" sz="2000" dirty="0" err="1" smtClean="0"/>
              <a:t>keadaan</a:t>
            </a:r>
            <a:r>
              <a:rPr lang="en-US" sz="2000" dirty="0" smtClean="0"/>
              <a:t> </a:t>
            </a:r>
            <a:r>
              <a:rPr lang="en-US" sz="2000" dirty="0" err="1" smtClean="0"/>
              <a:t>dimana</a:t>
            </a:r>
            <a:r>
              <a:rPr lang="en-US" sz="2000" dirty="0" smtClean="0"/>
              <a:t> transistor </a:t>
            </a:r>
            <a:r>
              <a:rPr lang="en-US" sz="2000" dirty="0" err="1" smtClean="0"/>
              <a:t>mengalirkan</a:t>
            </a:r>
            <a:r>
              <a:rPr lang="en-US" sz="2000" dirty="0" smtClean="0"/>
              <a:t> </a:t>
            </a:r>
            <a:r>
              <a:rPr lang="en-US" sz="2000" dirty="0" err="1" smtClean="0"/>
              <a:t>arus</a:t>
            </a:r>
            <a:r>
              <a:rPr lang="en-US" sz="2000" dirty="0" smtClean="0"/>
              <a:t> </a:t>
            </a:r>
            <a:r>
              <a:rPr lang="en-US" sz="2000" dirty="0" err="1" smtClean="0"/>
              <a:t>secara</a:t>
            </a:r>
            <a:r>
              <a:rPr lang="en-US" sz="2000" dirty="0" smtClean="0"/>
              <a:t> </a:t>
            </a:r>
            <a:r>
              <a:rPr lang="en-US" sz="2000" dirty="0" err="1" smtClean="0"/>
              <a:t>maksimum</a:t>
            </a:r>
            <a:r>
              <a:rPr lang="en-US" sz="2000" dirty="0" smtClean="0"/>
              <a:t> </a:t>
            </a:r>
            <a:r>
              <a:rPr lang="en-US" sz="2000" dirty="0" err="1" smtClean="0"/>
              <a:t>dari</a:t>
            </a:r>
            <a:r>
              <a:rPr lang="en-US" sz="2000" dirty="0" smtClean="0"/>
              <a:t> </a:t>
            </a:r>
            <a:r>
              <a:rPr lang="en-US" sz="2000" dirty="0" err="1" smtClean="0"/>
              <a:t>kolektor</a:t>
            </a:r>
            <a:r>
              <a:rPr lang="en-US" sz="2000" dirty="0" smtClean="0"/>
              <a:t> </a:t>
            </a:r>
            <a:r>
              <a:rPr lang="en-US" sz="2000" dirty="0" err="1" smtClean="0"/>
              <a:t>ke</a:t>
            </a:r>
            <a:r>
              <a:rPr lang="en-US" sz="2000" dirty="0" smtClean="0"/>
              <a:t> </a:t>
            </a:r>
            <a:r>
              <a:rPr lang="en-US" sz="2000" dirty="0" err="1" smtClean="0"/>
              <a:t>emitor</a:t>
            </a:r>
            <a:r>
              <a:rPr lang="en-US" sz="2000" dirty="0" smtClean="0"/>
              <a:t> </a:t>
            </a:r>
            <a:r>
              <a:rPr lang="en-US" sz="2000" dirty="0" err="1" smtClean="0"/>
              <a:t>sehingga</a:t>
            </a:r>
            <a:r>
              <a:rPr lang="en-US" sz="2000" dirty="0" smtClean="0"/>
              <a:t> transistor </a:t>
            </a:r>
            <a:r>
              <a:rPr lang="en-US" sz="2000" dirty="0" err="1" smtClean="0"/>
              <a:t>tersebut</a:t>
            </a:r>
            <a:r>
              <a:rPr lang="en-US" sz="2000" dirty="0" smtClean="0"/>
              <a:t> </a:t>
            </a:r>
            <a:r>
              <a:rPr lang="en-US" sz="2000" dirty="0" err="1" smtClean="0"/>
              <a:t>seolah-olah</a:t>
            </a:r>
            <a:r>
              <a:rPr lang="en-US" sz="2000" dirty="0" smtClean="0"/>
              <a:t> short </a:t>
            </a:r>
            <a:r>
              <a:rPr lang="en-US" sz="2000" dirty="0" err="1" smtClean="0"/>
              <a:t>pada</a:t>
            </a:r>
            <a:r>
              <a:rPr lang="en-US" sz="2000" dirty="0" smtClean="0"/>
              <a:t> </a:t>
            </a:r>
            <a:r>
              <a:rPr lang="en-US" sz="2000" dirty="0" err="1" smtClean="0"/>
              <a:t>hubungan</a:t>
            </a:r>
            <a:r>
              <a:rPr lang="en-US" sz="2000" dirty="0" smtClean="0"/>
              <a:t> </a:t>
            </a:r>
            <a:r>
              <a:rPr lang="en-US" sz="2000" dirty="0" err="1" smtClean="0"/>
              <a:t>kolektor</a:t>
            </a:r>
            <a:r>
              <a:rPr lang="en-US" sz="2000" dirty="0" smtClean="0"/>
              <a:t> – </a:t>
            </a:r>
            <a:r>
              <a:rPr lang="en-US" sz="2000" dirty="0" err="1" smtClean="0"/>
              <a:t>emitor</a:t>
            </a:r>
            <a:r>
              <a:rPr lang="en-US" sz="2000" dirty="0" smtClean="0"/>
              <a:t>. </a:t>
            </a:r>
            <a:r>
              <a:rPr lang="en-US" sz="2000" dirty="0" err="1" smtClean="0"/>
              <a:t>Pada</a:t>
            </a:r>
            <a:r>
              <a:rPr lang="en-US" sz="2000" dirty="0" smtClean="0"/>
              <a:t> </a:t>
            </a:r>
            <a:r>
              <a:rPr lang="en-US" sz="2000" dirty="0" err="1" smtClean="0"/>
              <a:t>daerah</a:t>
            </a:r>
            <a:r>
              <a:rPr lang="en-US" sz="2000" dirty="0" smtClean="0"/>
              <a:t> </a:t>
            </a:r>
            <a:r>
              <a:rPr lang="en-US" sz="2000" dirty="0" err="1" smtClean="0"/>
              <a:t>ini</a:t>
            </a:r>
            <a:r>
              <a:rPr lang="en-US" sz="2000" dirty="0" smtClean="0"/>
              <a:t> transistor </a:t>
            </a:r>
            <a:r>
              <a:rPr lang="en-US" sz="2000" dirty="0" err="1" smtClean="0"/>
              <a:t>dikatakan</a:t>
            </a:r>
            <a:r>
              <a:rPr lang="en-US" sz="2000" dirty="0" smtClean="0"/>
              <a:t> </a:t>
            </a:r>
            <a:r>
              <a:rPr lang="en-US" sz="2000" dirty="0" err="1" smtClean="0"/>
              <a:t>menghantar</a:t>
            </a:r>
            <a:r>
              <a:rPr lang="en-US" sz="2000" dirty="0" smtClean="0"/>
              <a:t> </a:t>
            </a:r>
            <a:r>
              <a:rPr lang="en-US" sz="2000" dirty="0" err="1" smtClean="0"/>
              <a:t>maksimum</a:t>
            </a:r>
            <a:r>
              <a:rPr lang="en-US" sz="2000" dirty="0" smtClean="0"/>
              <a:t> (</a:t>
            </a:r>
            <a:r>
              <a:rPr lang="en-US" sz="2000" dirty="0" err="1" smtClean="0"/>
              <a:t>sambungan</a:t>
            </a:r>
            <a:r>
              <a:rPr lang="en-US" sz="2000" dirty="0" smtClean="0"/>
              <a:t> CE </a:t>
            </a:r>
            <a:r>
              <a:rPr lang="en-US" sz="2000" dirty="0" err="1" smtClean="0"/>
              <a:t>terhubung</a:t>
            </a:r>
            <a:r>
              <a:rPr lang="en-US" sz="2000" dirty="0" smtClean="0"/>
              <a:t> </a:t>
            </a:r>
            <a:r>
              <a:rPr lang="en-US" sz="2000" dirty="0" err="1" smtClean="0"/>
              <a:t>maksimum</a:t>
            </a:r>
            <a:r>
              <a:rPr lang="en-US" sz="2000" dirty="0" smtClean="0"/>
              <a:t>)</a:t>
            </a:r>
          </a:p>
          <a:p>
            <a:pPr marL="0" indent="0" algn="just">
              <a:buFont typeface="Wingdings" pitchFamily="2" charset="2"/>
              <a:buNone/>
            </a:pPr>
            <a:r>
              <a:rPr lang="en-US" sz="2000" dirty="0" err="1" smtClean="0"/>
              <a:t>Terjadi</a:t>
            </a:r>
            <a:r>
              <a:rPr lang="en-US" sz="2000" dirty="0" smtClean="0"/>
              <a:t> </a:t>
            </a:r>
            <a:r>
              <a:rPr lang="en-US" sz="2000" dirty="0" err="1" smtClean="0"/>
              <a:t>bilamana</a:t>
            </a:r>
            <a:r>
              <a:rPr lang="en-US" sz="2000" dirty="0" smtClean="0"/>
              <a:t> </a:t>
            </a:r>
            <a:r>
              <a:rPr lang="en-US" sz="2000" dirty="0" err="1" smtClean="0"/>
              <a:t>hambatan</a:t>
            </a:r>
            <a:r>
              <a:rPr lang="en-US" sz="2000" dirty="0" smtClean="0"/>
              <a:t> </a:t>
            </a:r>
            <a:r>
              <a:rPr lang="en-US" sz="2000" dirty="0" err="1" smtClean="0"/>
              <a:t>pada</a:t>
            </a:r>
            <a:r>
              <a:rPr lang="en-US" sz="2000" dirty="0" smtClean="0"/>
              <a:t> Basis </a:t>
            </a:r>
            <a:r>
              <a:rPr lang="en-US" sz="2000" dirty="0" err="1" smtClean="0"/>
              <a:t>terlalu</a:t>
            </a:r>
            <a:r>
              <a:rPr lang="en-US" sz="2000" dirty="0" smtClean="0"/>
              <a:t> </a:t>
            </a:r>
            <a:r>
              <a:rPr lang="en-US" sz="2000" dirty="0" err="1" smtClean="0"/>
              <a:t>kecil</a:t>
            </a:r>
            <a:r>
              <a:rPr lang="en-US" sz="2000" dirty="0" smtClean="0"/>
              <a:t> </a:t>
            </a:r>
            <a:r>
              <a:rPr lang="en-US" sz="2000" dirty="0" err="1" smtClean="0"/>
              <a:t>sehingga</a:t>
            </a:r>
            <a:r>
              <a:rPr lang="en-US" sz="2000" dirty="0" smtClean="0"/>
              <a:t> </a:t>
            </a:r>
            <a:r>
              <a:rPr lang="en-US" sz="2000" dirty="0" err="1" smtClean="0"/>
              <a:t>arus</a:t>
            </a:r>
            <a:r>
              <a:rPr lang="en-US" sz="2000" dirty="0" smtClean="0"/>
              <a:t> </a:t>
            </a:r>
            <a:r>
              <a:rPr lang="en-US" sz="2000" dirty="0" err="1" smtClean="0"/>
              <a:t>kolektor</a:t>
            </a:r>
            <a:r>
              <a:rPr lang="en-US" sz="2000" dirty="0" smtClean="0"/>
              <a:t> </a:t>
            </a:r>
            <a:r>
              <a:rPr lang="en-US" sz="2000" dirty="0" err="1" smtClean="0"/>
              <a:t>menjadi</a:t>
            </a:r>
            <a:r>
              <a:rPr lang="en-US" sz="2000" dirty="0" smtClean="0"/>
              <a:t> </a:t>
            </a:r>
            <a:r>
              <a:rPr lang="en-US" sz="2000" dirty="0" err="1" smtClean="0"/>
              <a:t>sangat</a:t>
            </a:r>
            <a:r>
              <a:rPr lang="en-US" sz="2000" dirty="0" smtClean="0"/>
              <a:t> </a:t>
            </a:r>
            <a:r>
              <a:rPr lang="en-US" sz="2000" dirty="0" err="1" smtClean="0"/>
              <a:t>besar</a:t>
            </a:r>
            <a:r>
              <a:rPr lang="en-US" sz="2000" dirty="0" smtClean="0"/>
              <a:t> </a:t>
            </a:r>
            <a:r>
              <a:rPr lang="en-US" sz="2000" dirty="0" err="1" smtClean="0"/>
              <a:t>dan</a:t>
            </a:r>
            <a:r>
              <a:rPr lang="en-US" sz="2000" dirty="0" smtClean="0"/>
              <a:t> </a:t>
            </a:r>
            <a:r>
              <a:rPr lang="en-US" sz="2000" dirty="0" err="1" smtClean="0"/>
              <a:t>tegangan</a:t>
            </a:r>
            <a:r>
              <a:rPr lang="en-US" sz="2000" dirty="0" smtClean="0"/>
              <a:t> </a:t>
            </a:r>
            <a:r>
              <a:rPr lang="en-US" sz="2000" dirty="0" err="1" smtClean="0"/>
              <a:t>kolektor</a:t>
            </a:r>
            <a:r>
              <a:rPr lang="en-US" sz="2000" dirty="0" smtClean="0"/>
              <a:t> </a:t>
            </a:r>
            <a:r>
              <a:rPr lang="en-US" sz="2000" dirty="0" err="1" smtClean="0"/>
              <a:t>emitor</a:t>
            </a:r>
            <a:r>
              <a:rPr lang="en-US" sz="2000" dirty="0" smtClean="0"/>
              <a:t> </a:t>
            </a:r>
            <a:r>
              <a:rPr lang="en-US" sz="2000" dirty="0" err="1" smtClean="0"/>
              <a:t>menjadi</a:t>
            </a:r>
            <a:r>
              <a:rPr lang="en-US" sz="2000" dirty="0" smtClean="0"/>
              <a:t> </a:t>
            </a:r>
            <a:r>
              <a:rPr lang="en-US" sz="2000" dirty="0" err="1" smtClean="0"/>
              <a:t>rendah</a:t>
            </a:r>
            <a:r>
              <a:rPr lang="en-US" sz="2000" dirty="0" smtClean="0"/>
              <a:t> </a:t>
            </a:r>
            <a:r>
              <a:rPr lang="en-US" sz="2000" dirty="0" err="1" smtClean="0"/>
              <a:t>mendekati</a:t>
            </a:r>
            <a:r>
              <a:rPr lang="en-US" sz="2000" dirty="0" smtClean="0"/>
              <a:t> </a:t>
            </a:r>
            <a:r>
              <a:rPr lang="en-US" sz="2000" dirty="0" err="1" smtClean="0"/>
              <a:t>nol</a:t>
            </a:r>
            <a:r>
              <a:rPr lang="en-US" sz="2000" dirty="0" smtClean="0"/>
              <a:t>, </a:t>
            </a:r>
            <a:r>
              <a:rPr lang="en-US" sz="2000" dirty="0" err="1" smtClean="0"/>
              <a:t>pada</a:t>
            </a:r>
            <a:r>
              <a:rPr lang="en-US" sz="2000" dirty="0" smtClean="0"/>
              <a:t> </a:t>
            </a:r>
            <a:r>
              <a:rPr lang="en-US" sz="2000" dirty="0" err="1" smtClean="0"/>
              <a:t>keadaan</a:t>
            </a:r>
            <a:r>
              <a:rPr lang="en-US" sz="2000" dirty="0" smtClean="0"/>
              <a:t> </a:t>
            </a:r>
            <a:r>
              <a:rPr lang="en-US" sz="2000" dirty="0" err="1" smtClean="0"/>
              <a:t>ini</a:t>
            </a:r>
            <a:r>
              <a:rPr lang="en-US" sz="2000" dirty="0" smtClean="0"/>
              <a:t> Transistor </a:t>
            </a:r>
            <a:r>
              <a:rPr lang="en-US" sz="2000" dirty="0" err="1" smtClean="0"/>
              <a:t>berada</a:t>
            </a:r>
            <a:r>
              <a:rPr lang="en-US" sz="2000" dirty="0" smtClean="0"/>
              <a:t> </a:t>
            </a:r>
            <a:r>
              <a:rPr lang="en-US" sz="2000" dirty="0" err="1" smtClean="0"/>
              <a:t>pada</a:t>
            </a:r>
            <a:r>
              <a:rPr lang="en-US" sz="2000" dirty="0" smtClean="0"/>
              <a:t> </a:t>
            </a:r>
            <a:r>
              <a:rPr lang="en-US" sz="2000" dirty="0" err="1" smtClean="0"/>
              <a:t>kondisi</a:t>
            </a:r>
            <a:r>
              <a:rPr lang="en-US" sz="2000" dirty="0" smtClean="0"/>
              <a:t> </a:t>
            </a:r>
            <a:r>
              <a:rPr lang="en-US" sz="2000" dirty="0" err="1" smtClean="0"/>
              <a:t>Jenuh</a:t>
            </a:r>
            <a:r>
              <a:rPr lang="en-US" sz="2000" b="1" dirty="0" smtClean="0"/>
              <a:t> </a:t>
            </a:r>
            <a:r>
              <a:rPr lang="en-US" sz="2000" dirty="0" err="1" smtClean="0"/>
              <a:t>artinya</a:t>
            </a:r>
            <a:r>
              <a:rPr lang="en-US" sz="2000" dirty="0" smtClean="0"/>
              <a:t> </a:t>
            </a:r>
            <a:r>
              <a:rPr lang="en-US" sz="2000" dirty="0" err="1" smtClean="0"/>
              <a:t>Arus</a:t>
            </a:r>
            <a:r>
              <a:rPr lang="en-US" sz="2000" dirty="0" smtClean="0"/>
              <a:t>  </a:t>
            </a:r>
            <a:r>
              <a:rPr lang="en-US" sz="2000" dirty="0" err="1" smtClean="0"/>
              <a:t>Kolektor</a:t>
            </a:r>
            <a:r>
              <a:rPr lang="en-US" sz="2000" dirty="0" smtClean="0"/>
              <a:t> </a:t>
            </a:r>
            <a:r>
              <a:rPr lang="en-US" sz="2000" dirty="0" err="1" smtClean="0"/>
              <a:t>meningkat</a:t>
            </a:r>
            <a:r>
              <a:rPr lang="en-US" sz="2000" dirty="0" smtClean="0"/>
              <a:t> </a:t>
            </a:r>
            <a:r>
              <a:rPr lang="en-US" sz="2000" dirty="0" err="1" smtClean="0"/>
              <a:t>mendekati</a:t>
            </a:r>
            <a:r>
              <a:rPr lang="en-US" sz="2000" dirty="0" smtClean="0"/>
              <a:t> </a:t>
            </a:r>
            <a:r>
              <a:rPr lang="en-US" sz="2000" dirty="0" err="1" smtClean="0"/>
              <a:t>nilai</a:t>
            </a:r>
            <a:r>
              <a:rPr lang="en-US" sz="2000" dirty="0" smtClean="0"/>
              <a:t> </a:t>
            </a:r>
            <a:r>
              <a:rPr lang="en-US" sz="2000" dirty="0" err="1" smtClean="0"/>
              <a:t>maksimum</a:t>
            </a:r>
            <a:r>
              <a:rPr lang="en-US" sz="2000" dirty="0" smtClean="0"/>
              <a:t>.</a:t>
            </a:r>
            <a:endParaRPr lang="en-US" sz="2000" b="1" dirty="0" smtClean="0"/>
          </a:p>
          <a:p>
            <a:pPr>
              <a:buNone/>
            </a:pPr>
            <a:endParaRPr lang="en-US" sz="2000" dirty="0" smtClean="0"/>
          </a:p>
          <a:p>
            <a:pPr>
              <a:buNone/>
            </a:pPr>
            <a:r>
              <a:rPr lang="en-US" sz="2000" dirty="0" err="1" smtClean="0"/>
              <a:t>Pada</a:t>
            </a:r>
            <a:r>
              <a:rPr lang="en-US" sz="2000" dirty="0" smtClean="0"/>
              <a:t> </a:t>
            </a:r>
            <a:r>
              <a:rPr lang="en-US" sz="2000" dirty="0" err="1" smtClean="0"/>
              <a:t>daerah</a:t>
            </a:r>
            <a:r>
              <a:rPr lang="en-US" sz="2000" dirty="0" smtClean="0"/>
              <a:t> </a:t>
            </a:r>
            <a:r>
              <a:rPr lang="en-US" sz="2000" dirty="0" err="1" smtClean="0"/>
              <a:t>ini</a:t>
            </a:r>
            <a:r>
              <a:rPr lang="en-US" sz="2000" dirty="0" smtClean="0"/>
              <a:t> transistor </a:t>
            </a:r>
            <a:r>
              <a:rPr lang="en-US" sz="2000" dirty="0" err="1" smtClean="0"/>
              <a:t>difungsikan</a:t>
            </a:r>
            <a:r>
              <a:rPr lang="en-US" sz="2000" dirty="0" smtClean="0"/>
              <a:t> </a:t>
            </a:r>
            <a:r>
              <a:rPr lang="en-US" sz="2000" dirty="0" err="1" smtClean="0"/>
              <a:t>sebagai</a:t>
            </a:r>
            <a:r>
              <a:rPr lang="en-US" sz="2000" dirty="0" smtClean="0"/>
              <a:t> </a:t>
            </a:r>
            <a:r>
              <a:rPr lang="en-US" sz="2000" dirty="0" err="1" smtClean="0"/>
              <a:t>saklar</a:t>
            </a:r>
            <a:r>
              <a:rPr lang="en-US" sz="2000" dirty="0" smtClean="0"/>
              <a:t> </a:t>
            </a:r>
            <a:r>
              <a:rPr lang="en-US" sz="2000" dirty="0" err="1" smtClean="0"/>
              <a:t>elektronik</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r>
              <a:rPr lang="en-US" b="1" u="sng" dirty="0" smtClean="0"/>
              <a:t>Daerah Cut Off</a:t>
            </a:r>
          </a:p>
          <a:p>
            <a:pPr>
              <a:buNone/>
            </a:pPr>
            <a:endParaRPr lang="en-US" dirty="0" smtClean="0"/>
          </a:p>
          <a:p>
            <a:pPr algn="just">
              <a:buNone/>
            </a:pPr>
            <a:r>
              <a:rPr lang="en-US" dirty="0" smtClean="0"/>
              <a:t> </a:t>
            </a:r>
            <a:r>
              <a:rPr lang="en-US" sz="2000" dirty="0" smtClean="0"/>
              <a:t>  Daerah </a:t>
            </a:r>
            <a:r>
              <a:rPr lang="en-US" sz="2000" dirty="0" smtClean="0"/>
              <a:t>cut off </a:t>
            </a:r>
            <a:r>
              <a:rPr lang="en-US" sz="2000" dirty="0" err="1" smtClean="0"/>
              <a:t>merupakan</a:t>
            </a:r>
            <a:r>
              <a:rPr lang="en-US" sz="2000" dirty="0" smtClean="0"/>
              <a:t> </a:t>
            </a:r>
            <a:r>
              <a:rPr lang="en-US" sz="2000" dirty="0" err="1" smtClean="0"/>
              <a:t>daerah</a:t>
            </a:r>
            <a:r>
              <a:rPr lang="en-US" sz="2000" dirty="0" smtClean="0"/>
              <a:t> </a:t>
            </a:r>
            <a:r>
              <a:rPr lang="en-US" sz="2000" dirty="0" err="1" smtClean="0"/>
              <a:t>kerja</a:t>
            </a:r>
            <a:r>
              <a:rPr lang="en-US" sz="2000" dirty="0" smtClean="0"/>
              <a:t> transistor </a:t>
            </a:r>
            <a:r>
              <a:rPr lang="en-US" sz="2000" dirty="0" err="1" smtClean="0"/>
              <a:t>dimana</a:t>
            </a:r>
            <a:r>
              <a:rPr lang="en-US" sz="2000" dirty="0" smtClean="0"/>
              <a:t> </a:t>
            </a:r>
            <a:r>
              <a:rPr lang="en-US" sz="2000" dirty="0" err="1" smtClean="0"/>
              <a:t>keadaan</a:t>
            </a:r>
            <a:r>
              <a:rPr lang="en-US" sz="2000" dirty="0" smtClean="0"/>
              <a:t> transistor </a:t>
            </a:r>
            <a:r>
              <a:rPr lang="en-US" sz="2000" dirty="0" err="1" smtClean="0"/>
              <a:t>menyumbat</a:t>
            </a:r>
            <a:r>
              <a:rPr lang="en-US" sz="2000" dirty="0" smtClean="0"/>
              <a:t> </a:t>
            </a:r>
            <a:r>
              <a:rPr lang="en-US" sz="2000" dirty="0" err="1" smtClean="0"/>
              <a:t>pada</a:t>
            </a:r>
            <a:r>
              <a:rPr lang="en-US" sz="2000" dirty="0" smtClean="0"/>
              <a:t> </a:t>
            </a:r>
            <a:r>
              <a:rPr lang="en-US" sz="2000" dirty="0" err="1" smtClean="0"/>
              <a:t>hubungan</a:t>
            </a:r>
            <a:r>
              <a:rPr lang="en-US" sz="2000" dirty="0" smtClean="0"/>
              <a:t> </a:t>
            </a:r>
            <a:r>
              <a:rPr lang="en-US" sz="2000" dirty="0" err="1" smtClean="0"/>
              <a:t>kolektor</a:t>
            </a:r>
            <a:r>
              <a:rPr lang="en-US" sz="2000" dirty="0" smtClean="0"/>
              <a:t> – </a:t>
            </a:r>
            <a:r>
              <a:rPr lang="en-US" sz="2000" dirty="0" err="1" smtClean="0"/>
              <a:t>emitor</a:t>
            </a:r>
            <a:r>
              <a:rPr lang="en-US" sz="2000" dirty="0" smtClean="0"/>
              <a:t>. Daerah cut off </a:t>
            </a:r>
            <a:r>
              <a:rPr lang="en-US" sz="2000" dirty="0" err="1" smtClean="0"/>
              <a:t>sering</a:t>
            </a:r>
            <a:r>
              <a:rPr lang="en-US" sz="2000" dirty="0" smtClean="0"/>
              <a:t> </a:t>
            </a:r>
            <a:r>
              <a:rPr lang="en-US" sz="2000" dirty="0" err="1" smtClean="0"/>
              <a:t>dinamakan</a:t>
            </a:r>
            <a:r>
              <a:rPr lang="en-US" sz="2000" dirty="0" smtClean="0"/>
              <a:t> </a:t>
            </a:r>
            <a:r>
              <a:rPr lang="en-US" sz="2000" dirty="0" err="1" smtClean="0"/>
              <a:t>sebagai</a:t>
            </a:r>
            <a:r>
              <a:rPr lang="en-US" sz="2000" dirty="0" smtClean="0"/>
              <a:t> </a:t>
            </a:r>
            <a:r>
              <a:rPr lang="en-US" sz="2000" dirty="0" err="1" smtClean="0"/>
              <a:t>daerah</a:t>
            </a:r>
            <a:r>
              <a:rPr lang="en-US" sz="2000" dirty="0" smtClean="0"/>
              <a:t> </a:t>
            </a:r>
            <a:r>
              <a:rPr lang="en-US" sz="2000" dirty="0" err="1" smtClean="0"/>
              <a:t>mati</a:t>
            </a:r>
            <a:r>
              <a:rPr lang="en-US" sz="2000" dirty="0" smtClean="0"/>
              <a:t> </a:t>
            </a:r>
            <a:r>
              <a:rPr lang="en-US" sz="2000" dirty="0" err="1" smtClean="0"/>
              <a:t>karena</a:t>
            </a:r>
            <a:r>
              <a:rPr lang="en-US" sz="2000" dirty="0" smtClean="0"/>
              <a:t> </a:t>
            </a:r>
            <a:r>
              <a:rPr lang="en-US" sz="2000" dirty="0" err="1" smtClean="0"/>
              <a:t>pada</a:t>
            </a:r>
            <a:r>
              <a:rPr lang="en-US" sz="2000" dirty="0" smtClean="0"/>
              <a:t> </a:t>
            </a:r>
            <a:r>
              <a:rPr lang="en-US" sz="2000" dirty="0" err="1" smtClean="0"/>
              <a:t>daerah</a:t>
            </a:r>
            <a:r>
              <a:rPr lang="en-US" sz="2000" dirty="0" smtClean="0"/>
              <a:t> </a:t>
            </a:r>
            <a:r>
              <a:rPr lang="en-US" sz="2000" dirty="0" err="1" smtClean="0"/>
              <a:t>kerja</a:t>
            </a:r>
            <a:r>
              <a:rPr lang="en-US" sz="2000" dirty="0" smtClean="0"/>
              <a:t> </a:t>
            </a:r>
            <a:r>
              <a:rPr lang="en-US" sz="2000" dirty="0" err="1" smtClean="0"/>
              <a:t>ini</a:t>
            </a:r>
            <a:r>
              <a:rPr lang="en-US" sz="2000" dirty="0" smtClean="0"/>
              <a:t> transistor </a:t>
            </a:r>
            <a:r>
              <a:rPr lang="en-US" sz="2000" dirty="0" err="1" smtClean="0"/>
              <a:t>tidak</a:t>
            </a:r>
            <a:r>
              <a:rPr lang="en-US" sz="2000" dirty="0" smtClean="0"/>
              <a:t> </a:t>
            </a:r>
            <a:r>
              <a:rPr lang="en-US" sz="2000" dirty="0" err="1" smtClean="0"/>
              <a:t>dapat</a:t>
            </a:r>
            <a:r>
              <a:rPr lang="en-US" sz="2000" dirty="0" smtClean="0"/>
              <a:t> </a:t>
            </a:r>
            <a:r>
              <a:rPr lang="en-US" sz="2000" dirty="0" err="1" smtClean="0"/>
              <a:t>mengalirkan</a:t>
            </a:r>
            <a:r>
              <a:rPr lang="en-US" sz="2000" dirty="0" smtClean="0"/>
              <a:t> </a:t>
            </a:r>
            <a:r>
              <a:rPr lang="en-US" sz="2000" dirty="0" err="1" smtClean="0"/>
              <a:t>arus</a:t>
            </a:r>
            <a:r>
              <a:rPr lang="en-US" sz="2000" dirty="0" smtClean="0"/>
              <a:t> </a:t>
            </a:r>
            <a:r>
              <a:rPr lang="en-US" sz="2000" dirty="0" err="1" smtClean="0"/>
              <a:t>dari</a:t>
            </a:r>
            <a:r>
              <a:rPr lang="en-US" sz="2000" dirty="0" smtClean="0"/>
              <a:t> </a:t>
            </a:r>
            <a:r>
              <a:rPr lang="en-US" sz="2000" dirty="0" err="1" smtClean="0"/>
              <a:t>kolektor</a:t>
            </a:r>
            <a:r>
              <a:rPr lang="en-US" sz="2000" dirty="0" smtClean="0"/>
              <a:t> </a:t>
            </a:r>
            <a:r>
              <a:rPr lang="en-US" sz="2000" dirty="0" err="1" smtClean="0"/>
              <a:t>ke</a:t>
            </a:r>
            <a:r>
              <a:rPr lang="en-US" sz="2000" dirty="0" smtClean="0"/>
              <a:t> </a:t>
            </a:r>
            <a:r>
              <a:rPr lang="en-US" sz="2000" dirty="0" err="1" smtClean="0"/>
              <a:t>emitor</a:t>
            </a:r>
            <a:r>
              <a:rPr lang="en-US" sz="2000" dirty="0" smtClean="0"/>
              <a:t>. </a:t>
            </a:r>
            <a:r>
              <a:rPr lang="en-US" sz="2000" dirty="0" err="1" smtClean="0"/>
              <a:t>Pada</a:t>
            </a:r>
            <a:r>
              <a:rPr lang="en-US" sz="2000" dirty="0" smtClean="0"/>
              <a:t> </a:t>
            </a:r>
            <a:r>
              <a:rPr lang="en-US" sz="2000" dirty="0" err="1" smtClean="0"/>
              <a:t>daerah</a:t>
            </a:r>
            <a:r>
              <a:rPr lang="en-US" sz="2000" dirty="0" smtClean="0"/>
              <a:t> cut off transistor </a:t>
            </a:r>
            <a:r>
              <a:rPr lang="en-US" sz="2000" dirty="0" err="1" smtClean="0"/>
              <a:t>dapat</a:t>
            </a:r>
            <a:r>
              <a:rPr lang="en-US" sz="2000" dirty="0" smtClean="0"/>
              <a:t> </a:t>
            </a:r>
            <a:r>
              <a:rPr lang="en-US" sz="2000" dirty="0" err="1" smtClean="0"/>
              <a:t>di</a:t>
            </a:r>
            <a:r>
              <a:rPr lang="en-US" sz="2000" dirty="0" smtClean="0"/>
              <a:t> </a:t>
            </a:r>
            <a:r>
              <a:rPr lang="en-US" sz="2000" dirty="0" err="1" smtClean="0"/>
              <a:t>analogikan</a:t>
            </a:r>
            <a:r>
              <a:rPr lang="en-US" sz="2000" dirty="0" smtClean="0"/>
              <a:t> </a:t>
            </a:r>
            <a:r>
              <a:rPr lang="en-US" sz="2000" dirty="0" err="1" smtClean="0"/>
              <a:t>sebagai</a:t>
            </a:r>
            <a:r>
              <a:rPr lang="en-US" sz="2000" dirty="0" smtClean="0"/>
              <a:t> </a:t>
            </a:r>
            <a:r>
              <a:rPr lang="en-US" sz="2000" dirty="0" err="1" smtClean="0"/>
              <a:t>saklar</a:t>
            </a:r>
            <a:r>
              <a:rPr lang="en-US" sz="2000" dirty="0" smtClean="0"/>
              <a:t> </a:t>
            </a:r>
            <a:r>
              <a:rPr lang="en-US" sz="2000" dirty="0" err="1" smtClean="0"/>
              <a:t>terbuka</a:t>
            </a:r>
            <a:r>
              <a:rPr lang="en-US" sz="2000" dirty="0" smtClean="0"/>
              <a:t> </a:t>
            </a:r>
            <a:r>
              <a:rPr lang="en-US" sz="2000" dirty="0" err="1" smtClean="0"/>
              <a:t>pada</a:t>
            </a:r>
            <a:r>
              <a:rPr lang="en-US" sz="2000" dirty="0" smtClean="0"/>
              <a:t> </a:t>
            </a:r>
            <a:r>
              <a:rPr lang="en-US" sz="2000" dirty="0" err="1" smtClean="0"/>
              <a:t>hubungan</a:t>
            </a:r>
            <a:r>
              <a:rPr lang="en-US" sz="2000" dirty="0" smtClean="0"/>
              <a:t> </a:t>
            </a:r>
            <a:r>
              <a:rPr lang="en-US" sz="2000" dirty="0" err="1" smtClean="0"/>
              <a:t>kolektor</a:t>
            </a:r>
            <a:r>
              <a:rPr lang="en-US" sz="2000" dirty="0" smtClean="0"/>
              <a:t> – </a:t>
            </a:r>
            <a:r>
              <a:rPr lang="en-US" sz="2000" dirty="0" err="1" smtClean="0"/>
              <a:t>emitor</a:t>
            </a:r>
            <a:r>
              <a:rPr lang="en-US" sz="2000" dirty="0" smtClean="0"/>
              <a:t>.</a:t>
            </a:r>
          </a:p>
          <a:p>
            <a:pPr algn="just">
              <a:buNone/>
            </a:pPr>
            <a:endParaRPr lang="en-US" sz="2000" dirty="0" smtClean="0"/>
          </a:p>
          <a:p>
            <a:pPr algn="just">
              <a:buNone/>
            </a:pPr>
            <a:r>
              <a:rPr lang="en-US" sz="2000" dirty="0" smtClean="0"/>
              <a:t>   </a:t>
            </a:r>
            <a:r>
              <a:rPr lang="en-US" sz="2000" dirty="0" err="1" smtClean="0"/>
              <a:t>Pada</a:t>
            </a:r>
            <a:r>
              <a:rPr lang="en-US" sz="2000" dirty="0" smtClean="0"/>
              <a:t> </a:t>
            </a:r>
            <a:r>
              <a:rPr lang="en-US" sz="2000" dirty="0" err="1" smtClean="0"/>
              <a:t>daerah</a:t>
            </a:r>
            <a:r>
              <a:rPr lang="en-US" sz="2000" dirty="0" smtClean="0"/>
              <a:t> </a:t>
            </a:r>
            <a:r>
              <a:rPr lang="en-US" sz="2000" dirty="0" err="1" smtClean="0"/>
              <a:t>ini</a:t>
            </a:r>
            <a:r>
              <a:rPr lang="en-US" sz="2000" dirty="0" smtClean="0"/>
              <a:t> </a:t>
            </a:r>
            <a:r>
              <a:rPr lang="en-US" sz="2000" dirty="0" err="1" smtClean="0"/>
              <a:t>diaktakan</a:t>
            </a:r>
            <a:r>
              <a:rPr lang="en-US" sz="2000" dirty="0" smtClean="0"/>
              <a:t> </a:t>
            </a:r>
            <a:r>
              <a:rPr lang="en-US" sz="2000" dirty="0" err="1" smtClean="0"/>
              <a:t>bahwa</a:t>
            </a:r>
            <a:r>
              <a:rPr lang="en-US" sz="2000" dirty="0" smtClean="0"/>
              <a:t> transistor </a:t>
            </a:r>
            <a:r>
              <a:rPr lang="en-US" sz="2000" dirty="0" err="1" smtClean="0"/>
              <a:t>dalam</a:t>
            </a:r>
            <a:r>
              <a:rPr lang="en-US" sz="2000" dirty="0" smtClean="0"/>
              <a:t> </a:t>
            </a:r>
            <a:r>
              <a:rPr lang="en-US" sz="2000" dirty="0" err="1" smtClean="0"/>
              <a:t>keadaan</a:t>
            </a:r>
            <a:r>
              <a:rPr lang="en-US" sz="2000" dirty="0" smtClean="0"/>
              <a:t> </a:t>
            </a:r>
            <a:r>
              <a:rPr lang="en-US" sz="2000" dirty="0" err="1" smtClean="0"/>
              <a:t>tidak</a:t>
            </a:r>
            <a:r>
              <a:rPr lang="en-US" sz="2000" dirty="0" smtClean="0"/>
              <a:t> </a:t>
            </a:r>
            <a:r>
              <a:rPr lang="en-US" sz="2000" dirty="0" err="1" smtClean="0"/>
              <a:t>bekerja</a:t>
            </a:r>
            <a:r>
              <a:rPr lang="en-US" sz="2000" dirty="0" smtClean="0"/>
              <a:t>.</a:t>
            </a:r>
            <a:endParaRPr lang="en-US" sz="2000" dirty="0" smtClean="0"/>
          </a:p>
          <a:p>
            <a:pPr>
              <a:buNone/>
            </a:pP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4956048"/>
          </a:xfrm>
        </p:spPr>
        <p:txBody>
          <a:bodyPr/>
          <a:lstStyle/>
          <a:p>
            <a:pPr>
              <a:buNone/>
            </a:pP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8</a:t>
            </a:fld>
            <a:endParaRPr lang="en-US"/>
          </a:p>
        </p:txBody>
      </p:sp>
      <p:pic>
        <p:nvPicPr>
          <p:cNvPr id="2050" name="Picture 2"/>
          <p:cNvPicPr>
            <a:picLocks noChangeAspect="1" noChangeArrowheads="1"/>
          </p:cNvPicPr>
          <p:nvPr/>
        </p:nvPicPr>
        <p:blipFill>
          <a:blip r:embed="rId2"/>
          <a:srcRect/>
          <a:stretch>
            <a:fillRect/>
          </a:stretch>
        </p:blipFill>
        <p:spPr bwMode="auto">
          <a:xfrm>
            <a:off x="727321" y="1752600"/>
            <a:ext cx="7628238" cy="2971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33400"/>
            <a:ext cx="8183880" cy="533400"/>
          </a:xfrm>
        </p:spPr>
        <p:txBody>
          <a:bodyPr>
            <a:normAutofit/>
          </a:bodyPr>
          <a:lstStyle/>
          <a:p>
            <a:r>
              <a:rPr lang="en-US" sz="2800" dirty="0" err="1" smtClean="0">
                <a:solidFill>
                  <a:schemeClr val="tx1"/>
                </a:solidFill>
              </a:rPr>
              <a:t>Tipe</a:t>
            </a:r>
            <a:r>
              <a:rPr lang="en-US" sz="2800" dirty="0" smtClean="0">
                <a:solidFill>
                  <a:schemeClr val="tx1"/>
                </a:solidFill>
              </a:rPr>
              <a:t> Bipolar </a:t>
            </a:r>
            <a:r>
              <a:rPr lang="en-US" sz="2800" dirty="0" err="1" smtClean="0">
                <a:solidFill>
                  <a:schemeClr val="tx1"/>
                </a:solidFill>
              </a:rPr>
              <a:t>Juntion</a:t>
            </a:r>
            <a:r>
              <a:rPr lang="en-US" sz="2800" dirty="0" smtClean="0">
                <a:solidFill>
                  <a:schemeClr val="tx1"/>
                </a:solidFill>
              </a:rPr>
              <a:t> Transistor</a:t>
            </a:r>
            <a:endParaRPr lang="en-US" sz="2800" dirty="0">
              <a:solidFill>
                <a:schemeClr val="tx1"/>
              </a:solidFill>
            </a:endParaRPr>
          </a:p>
        </p:txBody>
      </p:sp>
      <p:sp>
        <p:nvSpPr>
          <p:cNvPr id="6" name="Content Placeholder 5"/>
          <p:cNvSpPr>
            <a:spLocks noGrp="1"/>
          </p:cNvSpPr>
          <p:nvPr>
            <p:ph sz="half" idx="1"/>
          </p:nvPr>
        </p:nvSpPr>
        <p:spPr>
          <a:xfrm>
            <a:off x="457200" y="1524000"/>
            <a:ext cx="3931920" cy="4389120"/>
          </a:xfrm>
        </p:spPr>
        <p:txBody>
          <a:bodyPr/>
          <a:lstStyle/>
          <a:p>
            <a:r>
              <a:rPr lang="en-US" dirty="0" err="1" smtClean="0"/>
              <a:t>Simbol</a:t>
            </a:r>
            <a:r>
              <a:rPr lang="en-US" dirty="0" smtClean="0"/>
              <a:t>  NPN</a:t>
            </a:r>
            <a:endParaRPr lang="en-US" dirty="0"/>
          </a:p>
        </p:txBody>
      </p:sp>
      <p:sp>
        <p:nvSpPr>
          <p:cNvPr id="7" name="Content Placeholder 6"/>
          <p:cNvSpPr>
            <a:spLocks noGrp="1"/>
          </p:cNvSpPr>
          <p:nvPr>
            <p:ph sz="half" idx="2"/>
          </p:nvPr>
        </p:nvSpPr>
        <p:spPr>
          <a:xfrm>
            <a:off x="4724400" y="1524000"/>
            <a:ext cx="3931920" cy="4389120"/>
          </a:xfrm>
        </p:spPr>
        <p:txBody>
          <a:bodyPr/>
          <a:lstStyle/>
          <a:p>
            <a:r>
              <a:rPr lang="en-US" dirty="0" err="1" smtClean="0"/>
              <a:t>Simbol</a:t>
            </a:r>
            <a:r>
              <a:rPr lang="en-US" dirty="0" smtClean="0"/>
              <a:t>  PNP</a:t>
            </a:r>
            <a:endParaRPr lang="en-US" dirty="0"/>
          </a:p>
        </p:txBody>
      </p:sp>
      <p:sp>
        <p:nvSpPr>
          <p:cNvPr id="4" name="Slide Number Placeholder 3"/>
          <p:cNvSpPr>
            <a:spLocks noGrp="1"/>
          </p:cNvSpPr>
          <p:nvPr>
            <p:ph type="sldNum" sz="quarter" idx="12"/>
          </p:nvPr>
        </p:nvSpPr>
        <p:spPr/>
        <p:txBody>
          <a:bodyPr/>
          <a:lstStyle/>
          <a:p>
            <a:fld id="{922660BB-13B4-4B3F-970F-466E74FB3FB9}" type="slidenum">
              <a:rPr lang="en-US" smtClean="0"/>
              <a:pPr/>
              <a:t>9</a:t>
            </a:fld>
            <a:endParaRPr lang="en-US"/>
          </a:p>
        </p:txBody>
      </p:sp>
      <p:pic>
        <p:nvPicPr>
          <p:cNvPr id="3076" name="Picture 4"/>
          <p:cNvPicPr>
            <a:picLocks noChangeAspect="1" noChangeArrowheads="1"/>
          </p:cNvPicPr>
          <p:nvPr/>
        </p:nvPicPr>
        <p:blipFill>
          <a:blip r:embed="rId2"/>
          <a:srcRect/>
          <a:stretch>
            <a:fillRect/>
          </a:stretch>
        </p:blipFill>
        <p:spPr bwMode="auto">
          <a:xfrm>
            <a:off x="838200" y="2514600"/>
            <a:ext cx="2914316" cy="22860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a:srcRect/>
          <a:stretch>
            <a:fillRect/>
          </a:stretch>
        </p:blipFill>
        <p:spPr bwMode="auto">
          <a:xfrm>
            <a:off x="5029199" y="2590800"/>
            <a:ext cx="2873829" cy="22860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365</TotalTime>
  <Words>725</Words>
  <Application>Microsoft Office PowerPoint</Application>
  <PresentationFormat>On-screen Show (4:3)</PresentationFormat>
  <Paragraphs>95</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Aspect</vt:lpstr>
      <vt:lpstr>Microsoft Visio Drawing</vt:lpstr>
      <vt:lpstr>BAB 4 Bipolar Junction Transistor (BJT)</vt:lpstr>
      <vt:lpstr>Slide 2</vt:lpstr>
      <vt:lpstr>Slide 3</vt:lpstr>
      <vt:lpstr>Slide 4</vt:lpstr>
      <vt:lpstr>Slide 5</vt:lpstr>
      <vt:lpstr>Slide 6</vt:lpstr>
      <vt:lpstr>Slide 7</vt:lpstr>
      <vt:lpstr>Slide 8</vt:lpstr>
      <vt:lpstr>Tipe Bipolar Juntion Transistor</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4 Bipolar Junction Transistor (BJT)</dc:title>
  <dc:creator>unsur2040</dc:creator>
  <cp:lastModifiedBy>unsur2040</cp:lastModifiedBy>
  <cp:revision>24</cp:revision>
  <dcterms:created xsi:type="dcterms:W3CDTF">2013-12-11T16:11:59Z</dcterms:created>
  <dcterms:modified xsi:type="dcterms:W3CDTF">2013-12-12T06:46:54Z</dcterms:modified>
</cp:coreProperties>
</file>