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6" r:id="rId18"/>
    <p:sldId id="272" r:id="rId19"/>
    <p:sldId id="287" r:id="rId20"/>
    <p:sldId id="288" r:id="rId21"/>
    <p:sldId id="274" r:id="rId22"/>
    <p:sldId id="275" r:id="rId23"/>
    <p:sldId id="276" r:id="rId24"/>
    <p:sldId id="277" r:id="rId25"/>
    <p:sldId id="289" r:id="rId26"/>
    <p:sldId id="282" r:id="rId27"/>
    <p:sldId id="280" r:id="rId28"/>
    <p:sldId id="281" r:id="rId29"/>
    <p:sldId id="283" r:id="rId30"/>
    <p:sldId id="290" r:id="rId31"/>
    <p:sldId id="284" r:id="rId32"/>
    <p:sldId id="279" r:id="rId33"/>
    <p:sldId id="27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53463-D555-4A1D-AD4B-234CF02BED04}" type="datetimeFigureOut">
              <a:rPr lang="en-US" smtClean="0"/>
              <a:pPr/>
              <a:t>9/17/2012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B8AA0-2141-46DE-9D94-988B8D35BF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FB8AA0-2141-46DE-9D94-988B8D35BF4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A6382A-4ABD-49CD-A345-E7F8C290C0AF}" type="datetime1">
              <a:rPr lang="en-US" smtClean="0"/>
              <a:pPr/>
              <a:t>9/17/2012</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6" name="Slide Number Placeholder 5"/>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72D10-1E64-439B-812A-EABE31A85591}" type="datetime1">
              <a:rPr lang="en-US" smtClean="0"/>
              <a:pPr/>
              <a:t>9/17/2012</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6" name="Slide Number Placeholder 5"/>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30766-9A6A-41F2-9666-7F7CFC0FCF9C}" type="datetime1">
              <a:rPr lang="en-US" smtClean="0"/>
              <a:pPr/>
              <a:t>9/17/2012</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6" name="Slide Number Placeholder 5"/>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6A7B7-C0FA-454D-AE99-EBD1B8EEF5ED}" type="datetime1">
              <a:rPr lang="en-US" smtClean="0"/>
              <a:pPr/>
              <a:t>9/17/2012</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6" name="Slide Number Placeholder 5"/>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27651E-1B58-4DDD-8CC0-79B076CE0273}" type="datetime1">
              <a:rPr lang="en-US" smtClean="0"/>
              <a:pPr/>
              <a:t>9/17/2012</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6" name="Slide Number Placeholder 5"/>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44DBA-D770-4268-8753-99EC639396F3}" type="datetime1">
              <a:rPr lang="en-US" smtClean="0"/>
              <a:pPr/>
              <a:t>9/17/2012</a:t>
            </a:fld>
            <a:endParaRPr lang="en-US"/>
          </a:p>
        </p:txBody>
      </p:sp>
      <p:sp>
        <p:nvSpPr>
          <p:cNvPr id="6" name="Footer Placeholder 5"/>
          <p:cNvSpPr>
            <a:spLocks noGrp="1"/>
          </p:cNvSpPr>
          <p:nvPr>
            <p:ph type="ftr" sz="quarter" idx="11"/>
          </p:nvPr>
        </p:nvSpPr>
        <p:spPr/>
        <p:txBody>
          <a:bodyPr/>
          <a:lstStyle/>
          <a:p>
            <a:r>
              <a:rPr lang="en-US" smtClean="0"/>
              <a:t>pangeranmajalengka.blogspot.com</a:t>
            </a:r>
            <a:endParaRPr lang="en-US"/>
          </a:p>
        </p:txBody>
      </p:sp>
      <p:sp>
        <p:nvSpPr>
          <p:cNvPr id="7" name="Slide Number Placeholder 6"/>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C924F-F5BC-4619-BA81-47D748D1ECC6}" type="datetime1">
              <a:rPr lang="en-US" smtClean="0"/>
              <a:pPr/>
              <a:t>9/17/2012</a:t>
            </a:fld>
            <a:endParaRPr lang="en-US"/>
          </a:p>
        </p:txBody>
      </p:sp>
      <p:sp>
        <p:nvSpPr>
          <p:cNvPr id="8" name="Footer Placeholder 7"/>
          <p:cNvSpPr>
            <a:spLocks noGrp="1"/>
          </p:cNvSpPr>
          <p:nvPr>
            <p:ph type="ftr" sz="quarter" idx="11"/>
          </p:nvPr>
        </p:nvSpPr>
        <p:spPr/>
        <p:txBody>
          <a:bodyPr/>
          <a:lstStyle/>
          <a:p>
            <a:r>
              <a:rPr lang="en-US" smtClean="0"/>
              <a:t>pangeranmajalengka.blogspot.com</a:t>
            </a:r>
            <a:endParaRPr lang="en-US"/>
          </a:p>
        </p:txBody>
      </p:sp>
      <p:sp>
        <p:nvSpPr>
          <p:cNvPr id="9" name="Slide Number Placeholder 8"/>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9A80AE-ABE5-4681-B602-8AC72BEB8E14}" type="datetime1">
              <a:rPr lang="en-US" smtClean="0"/>
              <a:pPr/>
              <a:t>9/17/2012</a:t>
            </a:fld>
            <a:endParaRPr lang="en-US"/>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7CCEC-4658-44C3-A96B-783D627B943A}" type="datetime1">
              <a:rPr lang="en-US" smtClean="0"/>
              <a:pPr/>
              <a:t>9/17/2012</a:t>
            </a:fld>
            <a:endParaRPr lang="en-US"/>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12E92-E118-4D6A-9AA2-E01755BD0122}" type="datetime1">
              <a:rPr lang="en-US" smtClean="0"/>
              <a:pPr/>
              <a:t>9/17/2012</a:t>
            </a:fld>
            <a:endParaRPr lang="en-US"/>
          </a:p>
        </p:txBody>
      </p:sp>
      <p:sp>
        <p:nvSpPr>
          <p:cNvPr id="6" name="Footer Placeholder 5"/>
          <p:cNvSpPr>
            <a:spLocks noGrp="1"/>
          </p:cNvSpPr>
          <p:nvPr>
            <p:ph type="ftr" sz="quarter" idx="11"/>
          </p:nvPr>
        </p:nvSpPr>
        <p:spPr/>
        <p:txBody>
          <a:bodyPr/>
          <a:lstStyle/>
          <a:p>
            <a:r>
              <a:rPr lang="en-US" smtClean="0"/>
              <a:t>pangeranmajalengka.blogspot.com</a:t>
            </a:r>
            <a:endParaRPr lang="en-US"/>
          </a:p>
        </p:txBody>
      </p:sp>
      <p:sp>
        <p:nvSpPr>
          <p:cNvPr id="7" name="Slide Number Placeholder 6"/>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BB50C-D69E-4C65-8D5B-145F239EACCC}" type="datetime1">
              <a:rPr lang="en-US" smtClean="0"/>
              <a:pPr/>
              <a:t>9/17/2012</a:t>
            </a:fld>
            <a:endParaRPr lang="en-US"/>
          </a:p>
        </p:txBody>
      </p:sp>
      <p:sp>
        <p:nvSpPr>
          <p:cNvPr id="6" name="Footer Placeholder 5"/>
          <p:cNvSpPr>
            <a:spLocks noGrp="1"/>
          </p:cNvSpPr>
          <p:nvPr>
            <p:ph type="ftr" sz="quarter" idx="11"/>
          </p:nvPr>
        </p:nvSpPr>
        <p:spPr/>
        <p:txBody>
          <a:bodyPr/>
          <a:lstStyle/>
          <a:p>
            <a:r>
              <a:rPr lang="en-US" smtClean="0"/>
              <a:t>pangeranmajalengka.blogspot.com</a:t>
            </a:r>
            <a:endParaRPr lang="en-US"/>
          </a:p>
        </p:txBody>
      </p:sp>
      <p:sp>
        <p:nvSpPr>
          <p:cNvPr id="7" name="Slide Number Placeholder 6"/>
          <p:cNvSpPr>
            <a:spLocks noGrp="1"/>
          </p:cNvSpPr>
          <p:nvPr>
            <p:ph type="sldNum" sz="quarter" idx="12"/>
          </p:nvPr>
        </p:nvSpPr>
        <p:spPr/>
        <p:txBody>
          <a:bodyPr/>
          <a:lstStyle/>
          <a:p>
            <a:fld id="{59CA4AE1-4B24-465F-A48C-88096E84F0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9AB4D-476F-4B82-8092-67804BA6FA10}" type="datetime1">
              <a:rPr lang="en-US" smtClean="0"/>
              <a:pPr/>
              <a:t>9/17/2012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pangeranmajalengka.blogspot.com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A4AE1-4B24-465F-A48C-88096E84F0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p>
            <a:r>
              <a:rPr lang="en-US" sz="2400" dirty="0" smtClean="0"/>
              <a:t>BENGKEL  ELEKTRONIKA  II</a:t>
            </a:r>
            <a:br>
              <a:rPr lang="en-US" sz="2400" dirty="0" smtClean="0"/>
            </a:br>
            <a:r>
              <a:rPr lang="en-US" dirty="0" smtClean="0"/>
              <a:t>RESISTOR</a:t>
            </a:r>
            <a:endParaRPr lang="en-US" dirty="0"/>
          </a:p>
        </p:txBody>
      </p:sp>
      <p:sp>
        <p:nvSpPr>
          <p:cNvPr id="3" name="Subtitle 2"/>
          <p:cNvSpPr>
            <a:spLocks noGrp="1"/>
          </p:cNvSpPr>
          <p:nvPr>
            <p:ph type="subTitle" idx="1"/>
          </p:nvPr>
        </p:nvSpPr>
        <p:spPr>
          <a:xfrm>
            <a:off x="990600" y="3276600"/>
            <a:ext cx="7315200" cy="3048000"/>
          </a:xfrm>
        </p:spPr>
        <p:txBody>
          <a:bodyPr>
            <a:normAutofit/>
          </a:bodyPr>
          <a:lstStyle/>
          <a:p>
            <a:r>
              <a:rPr lang="en-US" dirty="0" err="1" smtClean="0">
                <a:solidFill>
                  <a:schemeClr val="tx1"/>
                </a:solidFill>
              </a:rPr>
              <a:t>Oleh</a:t>
            </a:r>
            <a:r>
              <a:rPr lang="en-US" dirty="0" smtClean="0">
                <a:solidFill>
                  <a:schemeClr val="tx1"/>
                </a:solidFill>
              </a:rPr>
              <a:t> : </a:t>
            </a:r>
            <a:r>
              <a:rPr lang="en-US" dirty="0" err="1" smtClean="0">
                <a:solidFill>
                  <a:schemeClr val="tx1"/>
                </a:solidFill>
              </a:rPr>
              <a:t>Unang</a:t>
            </a:r>
            <a:r>
              <a:rPr lang="en-US" dirty="0" smtClean="0">
                <a:solidFill>
                  <a:schemeClr val="tx1"/>
                </a:solidFill>
              </a:rPr>
              <a:t> </a:t>
            </a:r>
            <a:r>
              <a:rPr lang="en-US" dirty="0" err="1" smtClean="0">
                <a:solidFill>
                  <a:schemeClr val="tx1"/>
                </a:solidFill>
              </a:rPr>
              <a:t>Sunarya</a:t>
            </a:r>
            <a:r>
              <a:rPr lang="en-US" dirty="0" smtClean="0">
                <a:solidFill>
                  <a:schemeClr val="tx1"/>
                </a:solidFill>
              </a:rPr>
              <a:t>, ST.,MT.</a:t>
            </a:r>
          </a:p>
          <a:p>
            <a:endParaRPr lang="en-US" dirty="0"/>
          </a:p>
          <a:p>
            <a:endParaRPr lang="en-US" dirty="0" smtClean="0"/>
          </a:p>
          <a:p>
            <a:r>
              <a:rPr lang="en-US" sz="2200" dirty="0" smtClean="0">
                <a:solidFill>
                  <a:schemeClr val="tx1"/>
                </a:solidFill>
              </a:rPr>
              <a:t>PROGRAM DIPLOMA III</a:t>
            </a:r>
          </a:p>
          <a:p>
            <a:r>
              <a:rPr lang="en-US" sz="2200" dirty="0" smtClean="0">
                <a:solidFill>
                  <a:schemeClr val="tx1"/>
                </a:solidFill>
              </a:rPr>
              <a:t>FAKULTAS ELEKTRO DAN KOMUNIKASI</a:t>
            </a:r>
          </a:p>
          <a:p>
            <a:r>
              <a:rPr lang="en-US" sz="2200" dirty="0" smtClean="0">
                <a:solidFill>
                  <a:schemeClr val="tx1"/>
                </a:solidFill>
              </a:rPr>
              <a:t>IT TELKOM BANDUNG</a:t>
            </a:r>
            <a:endParaRPr lang="en-US" sz="2200" dirty="0">
              <a:solidFill>
                <a:schemeClr val="tx1"/>
              </a:solidFill>
            </a:endParaRPr>
          </a:p>
        </p:txBody>
      </p:sp>
      <p:sp>
        <p:nvSpPr>
          <p:cNvPr id="6" name="Slide Number Placeholder 5"/>
          <p:cNvSpPr>
            <a:spLocks noGrp="1"/>
          </p:cNvSpPr>
          <p:nvPr>
            <p:ph type="sldNum" sz="quarter" idx="12"/>
          </p:nvPr>
        </p:nvSpPr>
        <p:spPr/>
        <p:txBody>
          <a:bodyPr/>
          <a:lstStyle/>
          <a:p>
            <a:fld id="{59CA4AE1-4B24-465F-A48C-88096E84F0D8}"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pangeranmajalengka.blogspot.com</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049962"/>
          </a:xfrm>
        </p:spPr>
        <p:txBody>
          <a:bodyPr>
            <a:normAutofit fontScale="90000"/>
          </a:bodyPr>
          <a:lstStyle/>
          <a:p>
            <a:pPr algn="l"/>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b="1" u="sng" dirty="0" smtClean="0"/>
              <a:t>Resistor Yang </a:t>
            </a:r>
            <a:r>
              <a:rPr lang="en-US" sz="2800" b="1" u="sng" dirty="0" err="1" smtClean="0"/>
              <a:t>Nilainya</a:t>
            </a:r>
            <a:r>
              <a:rPr lang="en-US" sz="2800" b="1" u="sng" dirty="0" smtClean="0"/>
              <a:t> </a:t>
            </a:r>
            <a:r>
              <a:rPr lang="en-US" sz="2800" b="1" u="sng" dirty="0" err="1" smtClean="0"/>
              <a:t>Konstant</a:t>
            </a:r>
            <a:r>
              <a:rPr lang="en-US" sz="2800" b="1" u="sng" dirty="0" smtClean="0"/>
              <a:t> (</a:t>
            </a:r>
            <a:r>
              <a:rPr lang="en-US" sz="2800" b="1" u="sng" dirty="0" err="1" smtClean="0"/>
              <a:t>tetap</a:t>
            </a:r>
            <a:r>
              <a:rPr lang="en-US" sz="2800" b="1" u="sng" dirty="0" smtClean="0"/>
              <a:t>)</a:t>
            </a:r>
            <a:r>
              <a:rPr lang="en-US" sz="2800" dirty="0" smtClean="0"/>
              <a:t/>
            </a:r>
            <a:br>
              <a:rPr lang="en-US" sz="2800" dirty="0" smtClean="0"/>
            </a:br>
            <a:r>
              <a:rPr lang="en-US" sz="2800" dirty="0" smtClean="0"/>
              <a:t>1). </a:t>
            </a:r>
            <a:r>
              <a:rPr lang="en-US" sz="2800" b="1" dirty="0" smtClean="0"/>
              <a:t>Resistor </a:t>
            </a:r>
            <a:r>
              <a:rPr lang="en-US" sz="2800" b="1" dirty="0" err="1" smtClean="0"/>
              <a:t>Komposisi</a:t>
            </a:r>
            <a:r>
              <a:rPr lang="en-US" sz="2800" b="1" dirty="0" smtClean="0"/>
              <a:t> </a:t>
            </a:r>
            <a:r>
              <a:rPr lang="en-US" sz="2800" b="1" dirty="0" err="1" smtClean="0"/>
              <a:t>Karbon</a:t>
            </a:r>
            <a:r>
              <a:rPr lang="en-US" sz="2800" dirty="0" smtClean="0"/>
              <a:t/>
            </a:r>
            <a:br>
              <a:rPr lang="en-US" sz="2800" dirty="0" smtClean="0"/>
            </a:br>
            <a:r>
              <a:rPr lang="en-US" sz="2800" dirty="0" smtClean="0"/>
              <a:t>      </a:t>
            </a:r>
            <a:r>
              <a:rPr lang="en-US" sz="2800" dirty="0" err="1" smtClean="0"/>
              <a:t>Bahan</a:t>
            </a:r>
            <a:r>
              <a:rPr lang="en-US" sz="2800" dirty="0" smtClean="0"/>
              <a:t>	: </a:t>
            </a:r>
            <a:r>
              <a:rPr lang="en-US" sz="2800" dirty="0" err="1" smtClean="0"/>
              <a:t>Karbon</a:t>
            </a:r>
            <a:r>
              <a:rPr lang="en-US" sz="2800" dirty="0" smtClean="0"/>
              <a:t> / graphite yang </a:t>
            </a:r>
            <a:r>
              <a:rPr lang="en-US" sz="2800" dirty="0" err="1" smtClean="0"/>
              <a:t>halus</a:t>
            </a:r>
            <a:r>
              <a:rPr lang="en-US" sz="2800" dirty="0" smtClean="0"/>
              <a:t>.</a:t>
            </a:r>
            <a:br>
              <a:rPr lang="en-US" sz="2800" dirty="0" smtClean="0"/>
            </a:br>
            <a:r>
              <a:rPr lang="en-US" sz="2800" dirty="0" smtClean="0"/>
              <a:t>      </a:t>
            </a:r>
            <a:r>
              <a:rPr lang="en-US" sz="2800" dirty="0" err="1" smtClean="0"/>
              <a:t>Campuran</a:t>
            </a:r>
            <a:r>
              <a:rPr lang="en-US" sz="2800" dirty="0" smtClean="0"/>
              <a:t>	: </a:t>
            </a:r>
            <a:r>
              <a:rPr lang="en-US" sz="2800" dirty="0" err="1" smtClean="0"/>
              <a:t>Silika</a:t>
            </a:r>
            <a:r>
              <a:rPr lang="en-US" sz="2800" dirty="0" smtClean="0"/>
              <a:t/>
            </a:r>
            <a:br>
              <a:rPr lang="en-US" sz="2800" dirty="0" smtClean="0"/>
            </a:br>
            <a:r>
              <a:rPr lang="en-US" sz="2800" dirty="0" smtClean="0"/>
              <a:t>      </a:t>
            </a:r>
            <a:r>
              <a:rPr lang="en-US" sz="2800" dirty="0" err="1" smtClean="0"/>
              <a:t>Pembungkus</a:t>
            </a:r>
            <a:r>
              <a:rPr lang="en-US" sz="2800" dirty="0" smtClean="0"/>
              <a:t> : </a:t>
            </a:r>
            <a:r>
              <a:rPr lang="en-US" sz="2800" dirty="0" err="1" smtClean="0"/>
              <a:t>Plastik</a:t>
            </a:r>
            <a:r>
              <a:rPr lang="en-US" sz="2800" dirty="0" smtClean="0"/>
              <a:t> (</a:t>
            </a:r>
            <a:r>
              <a:rPr lang="en-US" sz="2800" dirty="0" err="1" smtClean="0"/>
              <a:t>untuk</a:t>
            </a:r>
            <a:r>
              <a:rPr lang="en-US" sz="2800" dirty="0" smtClean="0"/>
              <a:t> </a:t>
            </a:r>
            <a:r>
              <a:rPr lang="en-US" sz="2800" dirty="0" err="1" smtClean="0"/>
              <a:t>menahan</a:t>
            </a:r>
            <a:r>
              <a:rPr lang="en-US" sz="2800" dirty="0" smtClean="0"/>
              <a:t> </a:t>
            </a:r>
            <a:r>
              <a:rPr lang="en-US" sz="2800" dirty="0" err="1" smtClean="0"/>
              <a:t>getaran</a:t>
            </a:r>
            <a:r>
              <a:rPr lang="en-US" sz="2800" dirty="0" smtClean="0"/>
              <a:t> </a:t>
            </a:r>
            <a:r>
              <a:rPr lang="en-US" sz="2800" dirty="0" err="1" smtClean="0"/>
              <a:t>mekanik</a:t>
            </a:r>
            <a:r>
              <a:rPr lang="en-US" sz="2800" dirty="0" smtClean="0"/>
              <a:t>)</a:t>
            </a:r>
            <a:br>
              <a:rPr lang="en-US" sz="2800" dirty="0" smtClean="0"/>
            </a:br>
            <a:r>
              <a:rPr lang="en-US" sz="2800" dirty="0" smtClean="0"/>
              <a:t>      </a:t>
            </a:r>
            <a:r>
              <a:rPr lang="en-US" sz="2800" dirty="0" err="1" smtClean="0"/>
              <a:t>Dayanya</a:t>
            </a:r>
            <a:r>
              <a:rPr lang="en-US" sz="2800" dirty="0" smtClean="0"/>
              <a:t>	: 1/10, 1/8, 1/4, 1/2, 1, </a:t>
            </a:r>
            <a:r>
              <a:rPr lang="en-US" sz="2800" dirty="0" err="1" smtClean="0"/>
              <a:t>dan</a:t>
            </a:r>
            <a:r>
              <a:rPr lang="en-US" sz="2800" dirty="0" smtClean="0"/>
              <a:t> 2 Watt. </a:t>
            </a:r>
            <a:br>
              <a:rPr lang="en-US" sz="2800" dirty="0" smtClean="0"/>
            </a:br>
            <a:r>
              <a:rPr lang="en-US" sz="2800" dirty="0" smtClean="0"/>
              <a:t/>
            </a:r>
            <a:br>
              <a:rPr lang="en-US" sz="2800" dirty="0" smtClean="0"/>
            </a:br>
            <a:r>
              <a:rPr lang="en-US" sz="2800" dirty="0" smtClean="0"/>
              <a:t>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10</a:t>
            </a:fld>
            <a:endParaRPr lang="en-US"/>
          </a:p>
        </p:txBody>
      </p:sp>
      <p:pic>
        <p:nvPicPr>
          <p:cNvPr id="1026" name="Picture 2"/>
          <p:cNvPicPr>
            <a:picLocks noChangeAspect="1" noChangeArrowheads="1"/>
          </p:cNvPicPr>
          <p:nvPr/>
        </p:nvPicPr>
        <p:blipFill>
          <a:blip r:embed="rId2"/>
          <a:srcRect/>
          <a:stretch>
            <a:fillRect/>
          </a:stretch>
        </p:blipFill>
        <p:spPr bwMode="auto">
          <a:xfrm>
            <a:off x="914400" y="3276600"/>
            <a:ext cx="8013405"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049962"/>
          </a:xfrm>
        </p:spPr>
        <p:txBody>
          <a:bodyPr>
            <a:normAutofit fontScale="90000"/>
          </a:bodyPr>
          <a:lstStyle/>
          <a:p>
            <a:pPr algn="l"/>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2). </a:t>
            </a:r>
            <a:r>
              <a:rPr lang="en-US" sz="2500" b="1" dirty="0" smtClean="0"/>
              <a:t>Resistor Film</a:t>
            </a:r>
            <a:r>
              <a:rPr lang="en-US" sz="2500" dirty="0" smtClean="0"/>
              <a:t/>
            </a:r>
            <a:br>
              <a:rPr lang="en-US" sz="2500" dirty="0" smtClean="0"/>
            </a:br>
            <a:r>
              <a:rPr lang="en-US" sz="2500" dirty="0" err="1" smtClean="0"/>
              <a:t>Bahan</a:t>
            </a:r>
            <a:r>
              <a:rPr lang="en-US" sz="2500" dirty="0" smtClean="0"/>
              <a:t> : </a:t>
            </a:r>
            <a:r>
              <a:rPr lang="en-US" sz="2500" dirty="0" err="1" smtClean="0"/>
              <a:t>logam</a:t>
            </a:r>
            <a:r>
              <a:rPr lang="en-US" sz="2500" dirty="0" smtClean="0"/>
              <a:t>, </a:t>
            </a:r>
            <a:r>
              <a:rPr lang="en-US" sz="2500" dirty="0" err="1" smtClean="0"/>
              <a:t>karbon</a:t>
            </a:r>
            <a:r>
              <a:rPr lang="en-US" sz="2500" dirty="0" smtClean="0"/>
              <a:t>, </a:t>
            </a:r>
            <a:r>
              <a:rPr lang="en-US" sz="2500" dirty="0" err="1" smtClean="0"/>
              <a:t>nikel</a:t>
            </a:r>
            <a:r>
              <a:rPr lang="en-US" sz="2500" dirty="0" smtClean="0"/>
              <a:t> chromium, </a:t>
            </a:r>
            <a:r>
              <a:rPr lang="en-US" sz="2500" dirty="0" err="1" smtClean="0"/>
              <a:t>timah</a:t>
            </a:r>
            <a:r>
              <a:rPr lang="en-US" sz="2500" dirty="0" smtClean="0"/>
              <a:t> </a:t>
            </a:r>
            <a:r>
              <a:rPr lang="en-US" sz="2500" dirty="0" err="1" smtClean="0"/>
              <a:t>oxida</a:t>
            </a:r>
            <a:r>
              <a:rPr lang="en-US" sz="2500" dirty="0" smtClean="0"/>
              <a:t>.</a:t>
            </a:r>
            <a:br>
              <a:rPr lang="en-US" sz="2500" dirty="0" smtClean="0"/>
            </a:br>
            <a:r>
              <a:rPr lang="en-US" sz="2500" dirty="0" err="1" smtClean="0"/>
              <a:t>Jenis</a:t>
            </a:r>
            <a:r>
              <a:rPr lang="en-US" sz="2500" dirty="0" smtClean="0"/>
              <a:t> :</a:t>
            </a:r>
            <a:br>
              <a:rPr lang="en-US" sz="2500" dirty="0" smtClean="0"/>
            </a:br>
            <a:r>
              <a:rPr lang="en-US" sz="2500" dirty="0" smtClean="0"/>
              <a:t>      a). Resistor Film </a:t>
            </a:r>
            <a:r>
              <a:rPr lang="en-US" sz="2500" dirty="0" err="1" smtClean="0"/>
              <a:t>terbuat</a:t>
            </a:r>
            <a:r>
              <a:rPr lang="en-US" sz="2500" dirty="0" smtClean="0"/>
              <a:t> </a:t>
            </a:r>
            <a:r>
              <a:rPr lang="en-US" sz="2500" dirty="0" err="1" smtClean="0"/>
              <a:t>dari</a:t>
            </a:r>
            <a:r>
              <a:rPr lang="en-US" sz="2500" dirty="0" smtClean="0"/>
              <a:t> </a:t>
            </a:r>
            <a:r>
              <a:rPr lang="en-US" sz="2500" dirty="0" err="1" smtClean="0"/>
              <a:t>karbon</a:t>
            </a:r>
            <a:r>
              <a:rPr lang="en-US" sz="2500" dirty="0" smtClean="0"/>
              <a:t>. Resistor </a:t>
            </a:r>
            <a:r>
              <a:rPr lang="en-US" sz="2500" dirty="0" err="1" smtClean="0"/>
              <a:t>ini</a:t>
            </a:r>
            <a:r>
              <a:rPr lang="en-US" sz="2500" dirty="0" smtClean="0"/>
              <a:t> </a:t>
            </a:r>
            <a:r>
              <a:rPr lang="en-US" sz="2500" dirty="0" err="1" smtClean="0"/>
              <a:t>memiliki</a:t>
            </a:r>
            <a:r>
              <a:rPr lang="en-US" sz="2500" dirty="0" smtClean="0"/>
              <a:t> </a:t>
            </a:r>
            <a:br>
              <a:rPr lang="en-US" sz="2500" dirty="0" smtClean="0"/>
            </a:br>
            <a:r>
              <a:rPr lang="en-US" sz="2500" dirty="0" smtClean="0"/>
              <a:t>            </a:t>
            </a:r>
            <a:r>
              <a:rPr lang="en-US" sz="2500" dirty="0" err="1" smtClean="0"/>
              <a:t>stabilitas</a:t>
            </a:r>
            <a:r>
              <a:rPr lang="en-US" sz="2500" dirty="0" smtClean="0"/>
              <a:t> yang </a:t>
            </a:r>
            <a:r>
              <a:rPr lang="en-US" sz="2500" dirty="0" err="1" smtClean="0"/>
              <a:t>lebih</a:t>
            </a:r>
            <a:r>
              <a:rPr lang="en-US" sz="2500" dirty="0" smtClean="0"/>
              <a:t> </a:t>
            </a:r>
            <a:r>
              <a:rPr lang="en-US" sz="2500" dirty="0" err="1" smtClean="0"/>
              <a:t>baik</a:t>
            </a:r>
            <a:r>
              <a:rPr lang="en-US" sz="2500" dirty="0" smtClean="0"/>
              <a:t> </a:t>
            </a:r>
            <a:r>
              <a:rPr lang="en-US" sz="2500" dirty="0" err="1" smtClean="0"/>
              <a:t>daripada</a:t>
            </a:r>
            <a:r>
              <a:rPr lang="en-US" sz="2500" dirty="0" smtClean="0"/>
              <a:t> </a:t>
            </a:r>
            <a:r>
              <a:rPr lang="en-US" sz="2500" dirty="0" err="1" smtClean="0"/>
              <a:t>karbon</a:t>
            </a:r>
            <a:r>
              <a:rPr lang="en-US" sz="2500" dirty="0" smtClean="0"/>
              <a:t> </a:t>
            </a:r>
            <a:r>
              <a:rPr lang="en-US" sz="2500" dirty="0" err="1" smtClean="0"/>
              <a:t>biasa</a:t>
            </a:r>
            <a:r>
              <a:rPr lang="en-US" sz="2500" dirty="0" smtClean="0"/>
              <a:t>.</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b). Resistor Metal Film, </a:t>
            </a:r>
            <a:r>
              <a:rPr lang="en-US" sz="2500" dirty="0" err="1" smtClean="0"/>
              <a:t>konstruksinya</a:t>
            </a:r>
            <a:r>
              <a:rPr lang="en-US" sz="2500" dirty="0" smtClean="0"/>
              <a:t> </a:t>
            </a:r>
            <a:r>
              <a:rPr lang="en-US" sz="2500" dirty="0" err="1" smtClean="0"/>
              <a:t>terbuat</a:t>
            </a:r>
            <a:r>
              <a:rPr lang="en-US" sz="2500" dirty="0" smtClean="0"/>
              <a:t> </a:t>
            </a:r>
            <a:r>
              <a:rPr lang="en-US" sz="2500" dirty="0" err="1" smtClean="0"/>
              <a:t>dari</a:t>
            </a:r>
            <a:r>
              <a:rPr lang="en-US" sz="2500" dirty="0" smtClean="0"/>
              <a:t> </a:t>
            </a:r>
            <a:r>
              <a:rPr lang="en-US" sz="2500" dirty="0" err="1" smtClean="0"/>
              <a:t>logam</a:t>
            </a:r>
            <a:r>
              <a:rPr lang="en-US" sz="2500" dirty="0" smtClean="0"/>
              <a:t/>
            </a:r>
            <a:br>
              <a:rPr lang="en-US" sz="2500" dirty="0" smtClean="0"/>
            </a:br>
            <a:r>
              <a:rPr lang="en-US" sz="2500" dirty="0" smtClean="0"/>
              <a:t>            yang </a:t>
            </a:r>
            <a:r>
              <a:rPr lang="en-US" sz="2500" dirty="0" err="1" smtClean="0"/>
              <a:t>dilapiskan</a:t>
            </a:r>
            <a:r>
              <a:rPr lang="en-US" sz="2500" dirty="0" smtClean="0"/>
              <a:t> </a:t>
            </a:r>
            <a:r>
              <a:rPr lang="en-US" sz="2500" dirty="0" err="1" smtClean="0"/>
              <a:t>pada</a:t>
            </a:r>
            <a:r>
              <a:rPr lang="en-US" sz="2500" dirty="0" smtClean="0"/>
              <a:t> </a:t>
            </a:r>
            <a:r>
              <a:rPr lang="en-US" sz="2500" dirty="0" err="1" smtClean="0"/>
              <a:t>penyekat</a:t>
            </a:r>
            <a:r>
              <a:rPr lang="en-US" sz="2500" dirty="0" smtClean="0"/>
              <a:t> yang </a:t>
            </a:r>
            <a:r>
              <a:rPr lang="en-US" sz="2500" dirty="0" err="1" smtClean="0"/>
              <a:t>terbuat</a:t>
            </a:r>
            <a:r>
              <a:rPr lang="en-US" sz="2500" dirty="0" smtClean="0"/>
              <a:t> </a:t>
            </a:r>
            <a:r>
              <a:rPr lang="en-US" sz="2500" dirty="0" err="1" smtClean="0"/>
              <a:t>dari</a:t>
            </a:r>
            <a:r>
              <a:rPr lang="en-US" sz="2500" dirty="0" smtClean="0"/>
              <a:t> </a:t>
            </a:r>
            <a:r>
              <a:rPr lang="en-US" sz="2500" dirty="0" err="1" smtClean="0"/>
              <a:t>gelas</a:t>
            </a:r>
            <a:r>
              <a:rPr lang="en-US" sz="2500" dirty="0" smtClean="0"/>
              <a:t/>
            </a:r>
            <a:br>
              <a:rPr lang="en-US" sz="2500" dirty="0" smtClean="0"/>
            </a:br>
            <a:r>
              <a:rPr lang="en-US" sz="2500" dirty="0" smtClean="0"/>
              <a:t>            </a:t>
            </a:r>
            <a:r>
              <a:rPr lang="en-US" sz="2500" dirty="0" err="1" smtClean="0"/>
              <a:t>atau</a:t>
            </a:r>
            <a:r>
              <a:rPr lang="en-US" sz="2500" dirty="0" smtClean="0"/>
              <a:t> </a:t>
            </a:r>
            <a:r>
              <a:rPr lang="en-US" sz="2500" dirty="0" err="1" smtClean="0"/>
              <a:t>keramik</a:t>
            </a:r>
            <a:r>
              <a:rPr lang="en-US" sz="2500" dirty="0" smtClean="0"/>
              <a:t>.</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endParaRPr lang="en-US" sz="25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11</a:t>
            </a:fld>
            <a:endParaRPr lang="en-US"/>
          </a:p>
        </p:txBody>
      </p:sp>
      <p:pic>
        <p:nvPicPr>
          <p:cNvPr id="2050" name="Picture 2"/>
          <p:cNvPicPr>
            <a:picLocks noChangeAspect="1" noChangeArrowheads="1"/>
          </p:cNvPicPr>
          <p:nvPr/>
        </p:nvPicPr>
        <p:blipFill>
          <a:blip r:embed="rId2"/>
          <a:srcRect/>
          <a:stretch>
            <a:fillRect/>
          </a:stretch>
        </p:blipFill>
        <p:spPr bwMode="auto">
          <a:xfrm>
            <a:off x="2209800" y="2057400"/>
            <a:ext cx="3352800" cy="169845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76600" y="4648200"/>
            <a:ext cx="3562350" cy="178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126162"/>
          </a:xfrm>
        </p:spPr>
        <p:txBody>
          <a:bodyPr>
            <a:normAutofit fontScale="90000"/>
          </a:bodyPr>
          <a:lstStyle/>
          <a:p>
            <a:pPr algn="l"/>
            <a:r>
              <a:rPr lang="en-US" sz="3100" b="1" dirty="0" smtClean="0"/>
              <a:t/>
            </a:r>
            <a:br>
              <a:rPr lang="en-US" sz="3100" b="1" dirty="0" smtClean="0"/>
            </a:br>
            <a:r>
              <a:rPr lang="en-US" sz="3100" b="1" dirty="0" smtClean="0"/>
              <a:t>3). Wire Wound</a:t>
            </a:r>
            <a:r>
              <a:rPr lang="en-US" sz="2500" dirty="0" smtClean="0"/>
              <a:t/>
            </a:r>
            <a:br>
              <a:rPr lang="en-US" sz="2500" dirty="0" smtClean="0"/>
            </a:br>
            <a:r>
              <a:rPr lang="en-US" sz="2500" dirty="0" smtClean="0"/>
              <a:t>Resistor yang </a:t>
            </a:r>
            <a:r>
              <a:rPr lang="en-US" sz="2500" dirty="0" err="1" smtClean="0"/>
              <a:t>terbuat</a:t>
            </a:r>
            <a:r>
              <a:rPr lang="en-US" sz="2500" dirty="0" smtClean="0"/>
              <a:t> </a:t>
            </a:r>
            <a:r>
              <a:rPr lang="en-US" sz="2500" dirty="0" err="1" smtClean="0"/>
              <a:t>dari</a:t>
            </a:r>
            <a:r>
              <a:rPr lang="en-US" sz="2500" dirty="0" smtClean="0"/>
              <a:t> </a:t>
            </a:r>
            <a:r>
              <a:rPr lang="en-US" sz="2500" dirty="0" err="1" smtClean="0"/>
              <a:t>lilitan</a:t>
            </a:r>
            <a:r>
              <a:rPr lang="en-US" sz="2500" dirty="0" smtClean="0"/>
              <a:t> </a:t>
            </a:r>
            <a:r>
              <a:rPr lang="en-US" sz="2500" dirty="0" err="1" smtClean="0"/>
              <a:t>kawat</a:t>
            </a:r>
            <a:r>
              <a:rPr lang="en-US" sz="2500" dirty="0" smtClean="0"/>
              <a:t> yang </a:t>
            </a:r>
            <a:r>
              <a:rPr lang="en-US" sz="2500" dirty="0" err="1" smtClean="0"/>
              <a:t>terbuat</a:t>
            </a:r>
            <a:r>
              <a:rPr lang="en-US" sz="2500" dirty="0" smtClean="0"/>
              <a:t> </a:t>
            </a:r>
            <a:r>
              <a:rPr lang="en-US" sz="2500" dirty="0" err="1" smtClean="0"/>
              <a:t>dari</a:t>
            </a:r>
            <a:r>
              <a:rPr lang="en-US" sz="2500" dirty="0" smtClean="0"/>
              <a:t> </a:t>
            </a:r>
            <a:br>
              <a:rPr lang="en-US" sz="2500" dirty="0" smtClean="0"/>
            </a:br>
            <a:r>
              <a:rPr lang="en-US" sz="2500" dirty="0" err="1" smtClean="0"/>
              <a:t>campuran</a:t>
            </a:r>
            <a:r>
              <a:rPr lang="en-US" sz="2500" dirty="0" smtClean="0"/>
              <a:t> </a:t>
            </a:r>
            <a:r>
              <a:rPr lang="en-US" sz="2500" dirty="0" err="1" smtClean="0"/>
              <a:t>berbagai</a:t>
            </a:r>
            <a:r>
              <a:rPr lang="en-US" sz="2500" dirty="0" smtClean="0"/>
              <a:t> </a:t>
            </a:r>
            <a:r>
              <a:rPr lang="en-US" sz="2500" dirty="0" err="1" smtClean="0"/>
              <a:t>macam</a:t>
            </a:r>
            <a:r>
              <a:rPr lang="en-US" sz="2500" dirty="0" smtClean="0"/>
              <a:t> </a:t>
            </a:r>
            <a:r>
              <a:rPr lang="en-US" sz="2500" dirty="0" err="1" smtClean="0"/>
              <a:t>logam</a:t>
            </a:r>
            <a:r>
              <a:rPr lang="en-US" sz="2500" dirty="0" smtClean="0"/>
              <a:t>. </a:t>
            </a:r>
            <a:r>
              <a:rPr lang="en-US" sz="2500" dirty="0" err="1" smtClean="0"/>
              <a:t>Ukuran</a:t>
            </a:r>
            <a:r>
              <a:rPr lang="en-US" sz="2500" dirty="0" smtClean="0"/>
              <a:t> </a:t>
            </a:r>
            <a:r>
              <a:rPr lang="en-US" sz="2500" dirty="0" err="1" smtClean="0"/>
              <a:t>fisik</a:t>
            </a:r>
            <a:r>
              <a:rPr lang="en-US" sz="2500" dirty="0" smtClean="0"/>
              <a:t> </a:t>
            </a:r>
            <a:r>
              <a:rPr lang="en-US" sz="2500" dirty="0" err="1" smtClean="0"/>
              <a:t>lebih</a:t>
            </a:r>
            <a:r>
              <a:rPr lang="en-US" sz="2500" dirty="0" smtClean="0"/>
              <a:t> </a:t>
            </a:r>
            <a:r>
              <a:rPr lang="en-US" sz="2500" dirty="0" err="1" smtClean="0"/>
              <a:t>besar</a:t>
            </a:r>
            <a:r>
              <a:rPr lang="en-US" sz="2500" dirty="0" smtClean="0"/>
              <a:t> </a:t>
            </a:r>
            <a:br>
              <a:rPr lang="en-US" sz="2500" dirty="0" smtClean="0"/>
            </a:br>
            <a:r>
              <a:rPr lang="en-US" sz="2500" dirty="0" err="1" smtClean="0"/>
              <a:t>daripada</a:t>
            </a:r>
            <a:r>
              <a:rPr lang="en-US" sz="2500" dirty="0" smtClean="0"/>
              <a:t> resistor </a:t>
            </a:r>
            <a:r>
              <a:rPr lang="en-US" sz="2500" dirty="0" err="1" smtClean="0"/>
              <a:t>biasa</a:t>
            </a:r>
            <a:r>
              <a:rPr lang="en-US" sz="2500" dirty="0" smtClean="0"/>
              <a:t>.</a:t>
            </a:r>
            <a:br>
              <a:rPr lang="en-US" sz="2500" dirty="0" smtClean="0"/>
            </a:br>
            <a:r>
              <a:rPr lang="en-US" sz="2500" b="1" dirty="0" err="1" smtClean="0"/>
              <a:t>Bahan</a:t>
            </a:r>
            <a:r>
              <a:rPr lang="en-US" sz="2500" b="1" dirty="0" smtClean="0"/>
              <a:t> Wire Wound </a:t>
            </a:r>
            <a:r>
              <a:rPr lang="en-US" sz="2500" dirty="0" smtClean="0"/>
              <a:t>: </a:t>
            </a:r>
            <a:r>
              <a:rPr lang="en-US" sz="2500" dirty="0" err="1" smtClean="0"/>
              <a:t>nikel</a:t>
            </a:r>
            <a:r>
              <a:rPr lang="en-US" sz="2500" dirty="0" smtClean="0"/>
              <a:t>, </a:t>
            </a:r>
            <a:r>
              <a:rPr lang="en-US" sz="2500" dirty="0" err="1" smtClean="0"/>
              <a:t>konstantan</a:t>
            </a:r>
            <a:r>
              <a:rPr lang="en-US" sz="2500" dirty="0" smtClean="0"/>
              <a:t>, </a:t>
            </a:r>
            <a:r>
              <a:rPr lang="en-US" sz="2500" dirty="0" err="1" smtClean="0"/>
              <a:t>manganin</a:t>
            </a:r>
            <a:r>
              <a:rPr lang="en-US" sz="2500" dirty="0" smtClean="0"/>
              <a:t>, tungsten.</a:t>
            </a:r>
            <a:br>
              <a:rPr lang="en-US" sz="2500" dirty="0" smtClean="0"/>
            </a:br>
            <a:r>
              <a:rPr lang="en-US" sz="2500" b="1" dirty="0" err="1" smtClean="0"/>
              <a:t>Isolasinya</a:t>
            </a:r>
            <a:r>
              <a:rPr lang="en-US" sz="2500" dirty="0" smtClean="0"/>
              <a:t>	: </a:t>
            </a:r>
            <a:r>
              <a:rPr lang="en-US" sz="2500" dirty="0" err="1" smtClean="0"/>
              <a:t>porselen</a:t>
            </a:r>
            <a:r>
              <a:rPr lang="en-US" sz="2500" dirty="0" smtClean="0"/>
              <a:t>, </a:t>
            </a:r>
            <a:r>
              <a:rPr lang="en-US" sz="2500" dirty="0" err="1" smtClean="0"/>
              <a:t>phenolic</a:t>
            </a:r>
            <a:r>
              <a:rPr lang="en-US" sz="2500" dirty="0" smtClean="0"/>
              <a:t>, semen, </a:t>
            </a:r>
            <a:r>
              <a:rPr lang="en-US" sz="2500" dirty="0" err="1" smtClean="0"/>
              <a:t>kertas</a:t>
            </a:r>
            <a:r>
              <a:rPr lang="en-US" sz="2500" dirty="0" smtClean="0"/>
              <a:t>, yang </a:t>
            </a:r>
            <a:r>
              <a:rPr lang="en-US" sz="2500" dirty="0" err="1" smtClean="0"/>
              <a:t>dipress</a:t>
            </a:r>
            <a:r>
              <a:rPr lang="en-US" sz="2500" dirty="0" smtClean="0"/>
              <a:t>. </a:t>
            </a:r>
            <a:br>
              <a:rPr lang="en-US" sz="2500" dirty="0" smtClean="0"/>
            </a:br>
            <a:r>
              <a:rPr lang="en-US" sz="2500" b="1" dirty="0" smtClean="0"/>
              <a:t>Rating </a:t>
            </a:r>
            <a:r>
              <a:rPr lang="en-US" sz="2500" b="1" dirty="0" err="1" smtClean="0"/>
              <a:t>daya</a:t>
            </a:r>
            <a:r>
              <a:rPr lang="en-US" sz="2500" b="1" dirty="0" smtClean="0"/>
              <a:t> </a:t>
            </a:r>
            <a:r>
              <a:rPr lang="en-US" sz="2500" dirty="0" smtClean="0"/>
              <a:t>	: 5Watt – </a:t>
            </a:r>
            <a:r>
              <a:rPr lang="en-US" sz="2500" dirty="0" err="1" smtClean="0"/>
              <a:t>beberapa</a:t>
            </a:r>
            <a:r>
              <a:rPr lang="en-US" sz="2500" dirty="0" smtClean="0"/>
              <a:t> </a:t>
            </a:r>
            <a:r>
              <a:rPr lang="en-US" sz="2500" dirty="0" err="1" smtClean="0"/>
              <a:t>ratus</a:t>
            </a:r>
            <a:r>
              <a:rPr lang="en-US" sz="2500" dirty="0" smtClean="0"/>
              <a:t> Watt.</a:t>
            </a:r>
            <a:br>
              <a:rPr lang="en-US" sz="2500" dirty="0" smtClean="0"/>
            </a:br>
            <a:r>
              <a:rPr lang="en-US" sz="2500" b="1" dirty="0" err="1" smtClean="0"/>
              <a:t>Resistansi</a:t>
            </a:r>
            <a:r>
              <a:rPr lang="en-US" sz="2500" dirty="0" smtClean="0"/>
              <a:t> 	: &gt; 1 </a:t>
            </a:r>
            <a:r>
              <a:rPr lang="el-GR" sz="2500" dirty="0" smtClean="0"/>
              <a:t>Ω</a:t>
            </a:r>
            <a:r>
              <a:rPr lang="en-US" sz="2500" dirty="0" smtClean="0"/>
              <a:t> – </a:t>
            </a:r>
            <a:r>
              <a:rPr lang="en-US" sz="2500" dirty="0" err="1" smtClean="0"/>
              <a:t>beberapa</a:t>
            </a:r>
            <a:r>
              <a:rPr lang="en-US" sz="2500" dirty="0" smtClean="0"/>
              <a:t> </a:t>
            </a:r>
            <a:r>
              <a:rPr lang="en-US" sz="2500" dirty="0" err="1" smtClean="0"/>
              <a:t>ratus</a:t>
            </a:r>
            <a:r>
              <a:rPr lang="en-US" sz="2500" dirty="0" smtClean="0"/>
              <a:t> Ohm.</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endParaRPr lang="en-US" sz="25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12</a:t>
            </a:fld>
            <a:endParaRPr lang="en-US"/>
          </a:p>
        </p:txBody>
      </p:sp>
      <p:pic>
        <p:nvPicPr>
          <p:cNvPr id="3074" name="Picture 2"/>
          <p:cNvPicPr>
            <a:picLocks noChangeAspect="1" noChangeArrowheads="1"/>
          </p:cNvPicPr>
          <p:nvPr/>
        </p:nvPicPr>
        <p:blipFill>
          <a:blip r:embed="rId2"/>
          <a:srcRect/>
          <a:stretch>
            <a:fillRect/>
          </a:stretch>
        </p:blipFill>
        <p:spPr bwMode="auto">
          <a:xfrm>
            <a:off x="1524000" y="3276600"/>
            <a:ext cx="5942013" cy="30955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049962"/>
          </a:xfrm>
        </p:spPr>
        <p:txBody>
          <a:bodyPr>
            <a:normAutofit/>
          </a:bodyPr>
          <a:lstStyle/>
          <a:p>
            <a:pPr algn="l"/>
            <a:r>
              <a:rPr lang="en-US" sz="2500" b="1" dirty="0" err="1" smtClean="0"/>
              <a:t>Konstruksi</a:t>
            </a:r>
            <a:r>
              <a:rPr lang="en-US" sz="2500" b="1" dirty="0" smtClean="0"/>
              <a:t> </a:t>
            </a:r>
            <a:r>
              <a:rPr lang="en-US" sz="2500" b="1" dirty="0" err="1" smtClean="0"/>
              <a:t>Jenis</a:t>
            </a:r>
            <a:r>
              <a:rPr lang="en-US" sz="2500" b="1" dirty="0" smtClean="0"/>
              <a:t> Wire Wound</a:t>
            </a:r>
            <a:r>
              <a:rPr lang="en-US" sz="2500" dirty="0" smtClean="0"/>
              <a:t/>
            </a:r>
            <a:br>
              <a:rPr lang="en-US" sz="2500" dirty="0" smtClean="0"/>
            </a:br>
            <a:r>
              <a:rPr lang="en-US" sz="2500" dirty="0" smtClean="0"/>
              <a:t/>
            </a:r>
            <a:br>
              <a:rPr lang="en-US" sz="2500" dirty="0" smtClean="0"/>
            </a:br>
            <a:r>
              <a:rPr lang="en-US" sz="2500" dirty="0" smtClean="0"/>
              <a:t>1). Wire Wound </a:t>
            </a:r>
            <a:r>
              <a:rPr lang="en-US" sz="2500" dirty="0" err="1" smtClean="0"/>
              <a:t>Lilitan</a:t>
            </a:r>
            <a:r>
              <a:rPr lang="en-US" sz="2500" dirty="0" smtClean="0"/>
              <a:t> Spiral </a:t>
            </a:r>
            <a:r>
              <a:rPr lang="en-US" sz="2500" dirty="0" err="1" smtClean="0"/>
              <a:t>Biasa</a:t>
            </a:r>
            <a:r>
              <a:rPr lang="en-US" sz="2500" dirty="0" smtClean="0"/>
              <a:t>.</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2). Wire Wound Non </a:t>
            </a:r>
            <a:r>
              <a:rPr lang="en-US" sz="2500" dirty="0" err="1" smtClean="0"/>
              <a:t>Induktif</a:t>
            </a:r>
            <a:r>
              <a:rPr lang="en-US" sz="2500" dirty="0" smtClean="0"/>
              <a:t> (</a:t>
            </a:r>
            <a:r>
              <a:rPr lang="en-US" sz="2500" dirty="0" err="1" smtClean="0"/>
              <a:t>mampu</a:t>
            </a:r>
            <a:r>
              <a:rPr lang="en-US" sz="2500" dirty="0" smtClean="0"/>
              <a:t> </a:t>
            </a:r>
            <a:r>
              <a:rPr lang="en-US" sz="2500" dirty="0" err="1" smtClean="0"/>
              <a:t>digunakan</a:t>
            </a:r>
            <a:r>
              <a:rPr lang="en-US" sz="2500" dirty="0" smtClean="0"/>
              <a:t> </a:t>
            </a:r>
            <a:r>
              <a:rPr lang="en-US" sz="2500" dirty="0" err="1" smtClean="0"/>
              <a:t>samapai</a:t>
            </a:r>
            <a:r>
              <a:rPr lang="en-US" sz="2500" dirty="0" smtClean="0"/>
              <a:t> </a:t>
            </a:r>
            <a:br>
              <a:rPr lang="en-US" sz="2500" dirty="0" smtClean="0"/>
            </a:br>
            <a:r>
              <a:rPr lang="en-US" sz="2500" dirty="0" smtClean="0"/>
              <a:t>      </a:t>
            </a:r>
            <a:r>
              <a:rPr lang="en-US" sz="2500" dirty="0" err="1" smtClean="0"/>
              <a:t>frekuensi</a:t>
            </a:r>
            <a:r>
              <a:rPr lang="en-US" sz="2500" dirty="0" smtClean="0"/>
              <a:t> 25 KHz)</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endParaRPr lang="en-US" sz="25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13</a:t>
            </a:fld>
            <a:endParaRPr lang="en-US"/>
          </a:p>
        </p:txBody>
      </p:sp>
      <p:pic>
        <p:nvPicPr>
          <p:cNvPr id="4098" name="Picture 2"/>
          <p:cNvPicPr>
            <a:picLocks noChangeAspect="1" noChangeArrowheads="1"/>
          </p:cNvPicPr>
          <p:nvPr/>
        </p:nvPicPr>
        <p:blipFill>
          <a:blip r:embed="rId2"/>
          <a:srcRect/>
          <a:stretch>
            <a:fillRect/>
          </a:stretch>
        </p:blipFill>
        <p:spPr bwMode="auto">
          <a:xfrm>
            <a:off x="1066800" y="1600200"/>
            <a:ext cx="5336088" cy="18288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011011" y="4419600"/>
            <a:ext cx="5570517" cy="1981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049962"/>
          </a:xfrm>
        </p:spPr>
        <p:txBody>
          <a:bodyPr>
            <a:normAutofit fontScale="90000"/>
          </a:bodyPr>
          <a:lstStyle/>
          <a:p>
            <a:pPr algn="l"/>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b="1" u="sng" dirty="0" smtClean="0"/>
              <a:t>Resistor Variable</a:t>
            </a:r>
            <a:r>
              <a:rPr lang="en-US" sz="3200" dirty="0" smtClean="0"/>
              <a:t/>
            </a:r>
            <a:br>
              <a:rPr lang="en-US" sz="3200" dirty="0" smtClean="0"/>
            </a:br>
            <a:r>
              <a:rPr lang="en-US" sz="3200" dirty="0" smtClean="0"/>
              <a:t>Resistor variable </a:t>
            </a:r>
            <a:r>
              <a:rPr lang="en-US" sz="3200" dirty="0" err="1" smtClean="0"/>
              <a:t>adalah</a:t>
            </a:r>
            <a:r>
              <a:rPr lang="en-US" sz="3200" dirty="0" smtClean="0"/>
              <a:t> resistor yang </a:t>
            </a:r>
            <a:r>
              <a:rPr lang="en-US" sz="3200" dirty="0" err="1" smtClean="0"/>
              <a:t>nilainya</a:t>
            </a:r>
            <a:r>
              <a:rPr lang="en-US" sz="3200" dirty="0" smtClean="0"/>
              <a:t> </a:t>
            </a:r>
            <a:r>
              <a:rPr lang="en-US" sz="3200" dirty="0" err="1" smtClean="0"/>
              <a:t>dapat</a:t>
            </a:r>
            <a:r>
              <a:rPr lang="en-US" sz="3200" dirty="0" smtClean="0"/>
              <a:t> </a:t>
            </a:r>
            <a:r>
              <a:rPr lang="en-US" sz="3200" dirty="0" err="1" smtClean="0"/>
              <a:t>diatur</a:t>
            </a:r>
            <a:r>
              <a:rPr lang="en-US" sz="3200" dirty="0" smtClean="0"/>
              <a:t>. </a:t>
            </a:r>
            <a:r>
              <a:rPr lang="en-US" sz="3200" dirty="0" err="1" smtClean="0"/>
              <a:t>Umumnya</a:t>
            </a:r>
            <a:r>
              <a:rPr lang="en-US" sz="3200" dirty="0" smtClean="0"/>
              <a:t> </a:t>
            </a:r>
            <a:r>
              <a:rPr lang="en-US" sz="3200" dirty="0" err="1" smtClean="0"/>
              <a:t>digunakan</a:t>
            </a:r>
            <a:r>
              <a:rPr lang="en-US" sz="3200" dirty="0" smtClean="0"/>
              <a:t> </a:t>
            </a:r>
            <a:r>
              <a:rPr lang="en-US" sz="3200" dirty="0" err="1" smtClean="0"/>
              <a:t>pada</a:t>
            </a:r>
            <a:r>
              <a:rPr lang="en-US" sz="3200" dirty="0" smtClean="0"/>
              <a:t> </a:t>
            </a:r>
            <a:r>
              <a:rPr lang="en-US" sz="3200" dirty="0" err="1" smtClean="0"/>
              <a:t>rangkaian</a:t>
            </a:r>
            <a:r>
              <a:rPr lang="en-US" sz="3200" dirty="0" smtClean="0"/>
              <a:t> yang </a:t>
            </a:r>
            <a:r>
              <a:rPr lang="en-US" sz="3200" dirty="0" err="1" smtClean="0"/>
              <a:t>memerlukan</a:t>
            </a:r>
            <a:r>
              <a:rPr lang="en-US" sz="3200" dirty="0" smtClean="0"/>
              <a:t> </a:t>
            </a:r>
            <a:r>
              <a:rPr lang="en-US" sz="3200" dirty="0" err="1" smtClean="0"/>
              <a:t>perubahan</a:t>
            </a:r>
            <a:r>
              <a:rPr lang="en-US" sz="3200" dirty="0" smtClean="0"/>
              <a:t> </a:t>
            </a:r>
            <a:r>
              <a:rPr lang="en-US" sz="3200" dirty="0" err="1" smtClean="0"/>
              <a:t>nilai</a:t>
            </a:r>
            <a:r>
              <a:rPr lang="en-US" sz="3200" dirty="0" smtClean="0"/>
              <a:t> </a:t>
            </a:r>
            <a:r>
              <a:rPr lang="en-US" sz="3200" dirty="0" err="1" smtClean="0"/>
              <a:t>tahanan</a:t>
            </a:r>
            <a:r>
              <a:rPr lang="en-US" sz="3200" dirty="0" smtClean="0"/>
              <a:t> yang </a:t>
            </a:r>
            <a:r>
              <a:rPr lang="en-US" sz="3200" dirty="0" err="1" smtClean="0"/>
              <a:t>sering</a:t>
            </a:r>
            <a:r>
              <a:rPr lang="en-US" sz="3200" dirty="0" smtClean="0"/>
              <a:t> </a:t>
            </a:r>
            <a:r>
              <a:rPr lang="en-US" sz="3200" dirty="0" err="1" smtClean="0"/>
              <a:t>saat</a:t>
            </a:r>
            <a:r>
              <a:rPr lang="en-US" sz="3200" dirty="0" smtClean="0"/>
              <a:t> </a:t>
            </a:r>
            <a:r>
              <a:rPr lang="en-US" sz="3200" dirty="0" err="1" smtClean="0"/>
              <a:t>rangkain</a:t>
            </a:r>
            <a:r>
              <a:rPr lang="en-US" sz="3200" dirty="0" smtClean="0"/>
              <a:t> </a:t>
            </a:r>
            <a:r>
              <a:rPr lang="en-US" sz="3200" dirty="0" err="1" smtClean="0"/>
              <a:t>dioprasikan</a:t>
            </a:r>
            <a:r>
              <a:rPr lang="en-US" sz="3200" dirty="0" smtClean="0"/>
              <a:t> </a:t>
            </a:r>
            <a:r>
              <a:rPr lang="en-US" sz="3200" dirty="0" err="1" smtClean="0"/>
              <a:t>seperti</a:t>
            </a:r>
            <a:r>
              <a:rPr lang="en-US" sz="3200" dirty="0" smtClean="0"/>
              <a:t> volume </a:t>
            </a:r>
            <a:r>
              <a:rPr lang="en-US" sz="3200" dirty="0" err="1" smtClean="0"/>
              <a:t>pada</a:t>
            </a:r>
            <a:r>
              <a:rPr lang="en-US" sz="3200" dirty="0" smtClean="0"/>
              <a:t> </a:t>
            </a:r>
            <a:r>
              <a:rPr lang="en-US" sz="3200" dirty="0" err="1" smtClean="0"/>
              <a:t>sebuah</a:t>
            </a:r>
            <a:r>
              <a:rPr lang="en-US" sz="3200" dirty="0" smtClean="0"/>
              <a:t> amplifier audio.</a:t>
            </a:r>
            <a:br>
              <a:rPr lang="en-US" sz="3200" dirty="0" smtClean="0"/>
            </a:br>
            <a:r>
              <a:rPr lang="en-US" sz="3200" dirty="0" smtClean="0"/>
              <a:t/>
            </a:r>
            <a:br>
              <a:rPr lang="en-US" sz="3200" dirty="0" smtClean="0"/>
            </a:br>
            <a:r>
              <a:rPr lang="en-US" sz="3200" dirty="0" err="1" smtClean="0"/>
              <a:t>Jenis-jenis</a:t>
            </a:r>
            <a:r>
              <a:rPr lang="en-US" sz="3200" dirty="0" smtClean="0"/>
              <a:t> resistor variable :</a:t>
            </a:r>
            <a:br>
              <a:rPr lang="en-US" sz="3200" dirty="0" smtClean="0"/>
            </a:br>
            <a:r>
              <a:rPr lang="en-US" sz="3200" b="1" dirty="0" smtClean="0"/>
              <a:t>1). </a:t>
            </a:r>
            <a:r>
              <a:rPr lang="en-US" sz="3200" b="1" dirty="0" err="1" smtClean="0"/>
              <a:t>Potensiometer</a:t>
            </a:r>
            <a:r>
              <a:rPr lang="en-US" sz="3200" b="1" dirty="0" smtClean="0"/>
              <a:t> </a:t>
            </a:r>
            <a:r>
              <a:rPr lang="en-US" sz="3200" b="1" dirty="0" err="1" smtClean="0"/>
              <a:t>Karbon</a:t>
            </a:r>
            <a:r>
              <a:rPr lang="en-US" sz="3200" dirty="0" smtClean="0"/>
              <a:t/>
            </a:r>
            <a:br>
              <a:rPr lang="en-US" sz="3200" dirty="0" smtClean="0"/>
            </a:br>
            <a:r>
              <a:rPr lang="en-US" sz="3200" dirty="0" smtClean="0"/>
              <a:t>      </a:t>
            </a:r>
            <a:r>
              <a:rPr lang="en-US" sz="3200" dirty="0" err="1" smtClean="0"/>
              <a:t>Nilai</a:t>
            </a:r>
            <a:r>
              <a:rPr lang="en-US" sz="3200" dirty="0" smtClean="0"/>
              <a:t> R-</a:t>
            </a:r>
            <a:r>
              <a:rPr lang="en-US" sz="3200" dirty="0" err="1" smtClean="0"/>
              <a:t>nya</a:t>
            </a:r>
            <a:r>
              <a:rPr lang="en-US" sz="3200" dirty="0" smtClean="0"/>
              <a:t> : 50 </a:t>
            </a:r>
            <a:r>
              <a:rPr lang="el-GR" sz="3200" dirty="0" smtClean="0"/>
              <a:t>Ω</a:t>
            </a:r>
            <a:r>
              <a:rPr lang="en-US" sz="3200" dirty="0" smtClean="0"/>
              <a:t> – 10 M</a:t>
            </a:r>
            <a:r>
              <a:rPr lang="el-GR" sz="3200" dirty="0" smtClean="0"/>
              <a:t>Ω</a:t>
            </a:r>
            <a:r>
              <a:rPr lang="en-US" sz="3200" dirty="0" smtClean="0"/>
              <a:t/>
            </a:r>
            <a:br>
              <a:rPr lang="en-US" sz="3200" dirty="0" smtClean="0"/>
            </a:br>
            <a:r>
              <a:rPr lang="en-US" sz="3200" dirty="0" smtClean="0"/>
              <a:t>      Rating </a:t>
            </a:r>
            <a:r>
              <a:rPr lang="en-US" sz="3200" dirty="0" err="1" smtClean="0"/>
              <a:t>Dayanya</a:t>
            </a:r>
            <a:r>
              <a:rPr lang="en-US" sz="3200" dirty="0" smtClean="0"/>
              <a:t> : 0.1 – 2.25 Watt</a:t>
            </a:r>
            <a:r>
              <a:rPr lang="el-GR" sz="3200" dirty="0" smtClean="0"/>
              <a:t> </a:t>
            </a: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endParaRPr lang="en-US" sz="32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74638"/>
            <a:ext cx="8686800" cy="6049962"/>
          </a:xfrm>
        </p:spPr>
        <p:txBody>
          <a:bodyPr>
            <a:normAutofit/>
          </a:bodyPr>
          <a:lstStyle/>
          <a:p>
            <a:pPr algn="l"/>
            <a:r>
              <a:rPr lang="en-US" sz="2500" b="1" dirty="0" smtClean="0"/>
              <a:t>Model :</a:t>
            </a:r>
            <a:r>
              <a:rPr lang="en-US" sz="2500" dirty="0" smtClean="0"/>
              <a:t/>
            </a:r>
            <a:br>
              <a:rPr lang="en-US" sz="2500" dirty="0" smtClean="0"/>
            </a:br>
            <a:r>
              <a:rPr lang="en-US" sz="2500" dirty="0" smtClean="0"/>
              <a:t>- </a:t>
            </a:r>
            <a:r>
              <a:rPr lang="en-US" sz="2500" dirty="0" err="1" smtClean="0"/>
              <a:t>Tipe</a:t>
            </a:r>
            <a:r>
              <a:rPr lang="en-US" sz="2500" dirty="0" smtClean="0"/>
              <a:t> standard</a:t>
            </a:r>
            <a:br>
              <a:rPr lang="en-US" sz="2500" dirty="0" smtClean="0"/>
            </a:br>
            <a:r>
              <a:rPr lang="en-US" sz="2500" dirty="0" smtClean="0"/>
              <a:t>- </a:t>
            </a:r>
            <a:r>
              <a:rPr lang="en-US" sz="2500" dirty="0" err="1" smtClean="0"/>
              <a:t>Untuk</a:t>
            </a:r>
            <a:r>
              <a:rPr lang="en-US" sz="2500" dirty="0" smtClean="0"/>
              <a:t> </a:t>
            </a:r>
            <a:r>
              <a:rPr lang="en-US" sz="2500" dirty="0" err="1" smtClean="0"/>
              <a:t>dipasang</a:t>
            </a:r>
            <a:r>
              <a:rPr lang="en-US" sz="2500" dirty="0" smtClean="0"/>
              <a:t> </a:t>
            </a:r>
            <a:r>
              <a:rPr lang="en-US" sz="2500" dirty="0" err="1" smtClean="0"/>
              <a:t>pada</a:t>
            </a:r>
            <a:r>
              <a:rPr lang="en-US" sz="2500" dirty="0" smtClean="0"/>
              <a:t> PCB</a:t>
            </a:r>
            <a:br>
              <a:rPr lang="en-US" sz="2500" dirty="0" smtClean="0"/>
            </a:br>
            <a:r>
              <a:rPr lang="en-US" sz="2500" dirty="0" smtClean="0"/>
              <a:t>- Miniature</a:t>
            </a:r>
            <a:br>
              <a:rPr lang="en-US" sz="2500" dirty="0" smtClean="0"/>
            </a:br>
            <a:r>
              <a:rPr lang="en-US" sz="2500" dirty="0" smtClean="0"/>
              <a:t> </a:t>
            </a:r>
            <a:r>
              <a:rPr lang="en-US" sz="2500" dirty="0" err="1" smtClean="0"/>
              <a:t>Digunakan</a:t>
            </a:r>
            <a:r>
              <a:rPr lang="en-US" sz="2500" dirty="0" smtClean="0"/>
              <a:t> </a:t>
            </a:r>
            <a:r>
              <a:rPr lang="en-US" sz="2500" dirty="0" err="1" smtClean="0"/>
              <a:t>untuk</a:t>
            </a:r>
            <a:r>
              <a:rPr lang="en-US" sz="2500" dirty="0" smtClean="0"/>
              <a:t> </a:t>
            </a:r>
            <a:r>
              <a:rPr lang="en-US" sz="2500" dirty="0" err="1" smtClean="0"/>
              <a:t>pengaturan</a:t>
            </a:r>
            <a:r>
              <a:rPr lang="en-US" sz="2500" dirty="0" smtClean="0"/>
              <a:t> </a:t>
            </a:r>
            <a:r>
              <a:rPr lang="en-US" sz="2500" dirty="0" err="1" smtClean="0"/>
              <a:t>nilai</a:t>
            </a:r>
            <a:r>
              <a:rPr lang="en-US" sz="2500" dirty="0" smtClean="0"/>
              <a:t> </a:t>
            </a:r>
            <a:r>
              <a:rPr lang="en-US" sz="2500" dirty="0" err="1" smtClean="0"/>
              <a:t>resistansi</a:t>
            </a:r>
            <a:r>
              <a:rPr lang="en-US" sz="2500" dirty="0" smtClean="0"/>
              <a:t> yang </a:t>
            </a:r>
            <a:r>
              <a:rPr lang="en-US" sz="2500" dirty="0" err="1" smtClean="0"/>
              <a:t>berulang-ulang</a:t>
            </a:r>
            <a:r>
              <a:rPr lang="en-US" sz="2500" dirty="0" smtClean="0"/>
              <a:t>.</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endParaRPr lang="en-US" sz="25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15</a:t>
            </a:fld>
            <a:endParaRPr lang="en-US"/>
          </a:p>
        </p:txBody>
      </p:sp>
      <p:pic>
        <p:nvPicPr>
          <p:cNvPr id="5122" name="Picture 2"/>
          <p:cNvPicPr>
            <a:picLocks noChangeAspect="1" noChangeArrowheads="1"/>
          </p:cNvPicPr>
          <p:nvPr/>
        </p:nvPicPr>
        <p:blipFill>
          <a:blip r:embed="rId2"/>
          <a:srcRect/>
          <a:stretch>
            <a:fillRect/>
          </a:stretch>
        </p:blipFill>
        <p:spPr bwMode="auto">
          <a:xfrm>
            <a:off x="838200" y="2743200"/>
            <a:ext cx="7685821" cy="304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973762"/>
          </a:xfrm>
        </p:spPr>
        <p:txBody>
          <a:bodyPr>
            <a:normAutofit/>
          </a:bodyPr>
          <a:lstStyle/>
          <a:p>
            <a:pPr algn="l"/>
            <a:r>
              <a:rPr lang="en-US" sz="2500" b="1" dirty="0" err="1" smtClean="0"/>
              <a:t>Ada</a:t>
            </a:r>
            <a:r>
              <a:rPr lang="en-US" sz="2500" b="1" dirty="0" smtClean="0"/>
              <a:t> 2 </a:t>
            </a:r>
            <a:r>
              <a:rPr lang="en-US" sz="2500" b="1" dirty="0" err="1" smtClean="0"/>
              <a:t>jenis</a:t>
            </a:r>
            <a:r>
              <a:rPr lang="en-US" sz="2500" b="1" dirty="0" smtClean="0"/>
              <a:t> </a:t>
            </a:r>
            <a:r>
              <a:rPr lang="en-US" sz="2500" b="1" dirty="0" err="1" smtClean="0"/>
              <a:t>perubahan</a:t>
            </a:r>
            <a:r>
              <a:rPr lang="en-US" sz="2500" b="1" dirty="0" smtClean="0"/>
              <a:t> </a:t>
            </a:r>
            <a:r>
              <a:rPr lang="en-US" sz="2500" b="1" dirty="0" err="1" smtClean="0"/>
              <a:t>nilai</a:t>
            </a:r>
            <a:r>
              <a:rPr lang="en-US" sz="2500" b="1" dirty="0" smtClean="0"/>
              <a:t> </a:t>
            </a:r>
            <a:r>
              <a:rPr lang="en-US" sz="2500" b="1" dirty="0" err="1" smtClean="0"/>
              <a:t>tahanan</a:t>
            </a:r>
            <a:r>
              <a:rPr lang="en-US" sz="2500" b="1" dirty="0" smtClean="0"/>
              <a:t> </a:t>
            </a:r>
            <a:r>
              <a:rPr lang="en-US" sz="2500" b="1" dirty="0" err="1" smtClean="0"/>
              <a:t>pada</a:t>
            </a:r>
            <a:r>
              <a:rPr lang="en-US" sz="2500" b="1" dirty="0" smtClean="0"/>
              <a:t> </a:t>
            </a:r>
            <a:r>
              <a:rPr lang="en-US" sz="2500" b="1" dirty="0" err="1" smtClean="0"/>
              <a:t>potensiometer</a:t>
            </a:r>
            <a:r>
              <a:rPr lang="en-US" sz="2500" b="1" dirty="0" smtClean="0"/>
              <a:t> :</a:t>
            </a:r>
            <a:r>
              <a:rPr lang="en-US" sz="2500" dirty="0" smtClean="0"/>
              <a:t/>
            </a:r>
            <a:br>
              <a:rPr lang="en-US" sz="2500" dirty="0" smtClean="0"/>
            </a:br>
            <a:r>
              <a:rPr lang="en-US" sz="2500" dirty="0" smtClean="0"/>
              <a:t>1). </a:t>
            </a:r>
            <a:r>
              <a:rPr lang="en-US" sz="2500" dirty="0" err="1" smtClean="0"/>
              <a:t>Jenis</a:t>
            </a:r>
            <a:r>
              <a:rPr lang="en-US" sz="2500" dirty="0" smtClean="0"/>
              <a:t> </a:t>
            </a:r>
            <a:r>
              <a:rPr lang="en-US" sz="2500" dirty="0" err="1" smtClean="0"/>
              <a:t>perubahan</a:t>
            </a:r>
            <a:r>
              <a:rPr lang="en-US" sz="2500" dirty="0" smtClean="0"/>
              <a:t> </a:t>
            </a:r>
            <a:r>
              <a:rPr lang="en-US" sz="2500" dirty="0" err="1" smtClean="0"/>
              <a:t>nilai</a:t>
            </a:r>
            <a:r>
              <a:rPr lang="en-US" sz="2500" dirty="0" smtClean="0"/>
              <a:t> </a:t>
            </a:r>
            <a:r>
              <a:rPr lang="en-US" sz="2500" dirty="0" err="1" smtClean="0"/>
              <a:t>tahanan</a:t>
            </a:r>
            <a:r>
              <a:rPr lang="en-US" sz="2500" dirty="0" smtClean="0"/>
              <a:t> </a:t>
            </a:r>
            <a:r>
              <a:rPr lang="en-US" sz="2500" dirty="0" err="1" smtClean="0"/>
              <a:t>secara</a:t>
            </a:r>
            <a:r>
              <a:rPr lang="en-US" sz="2500" dirty="0" smtClean="0"/>
              <a:t> Linear (LIN).</a:t>
            </a:r>
            <a:br>
              <a:rPr lang="en-US" sz="2500" dirty="0" smtClean="0"/>
            </a:br>
            <a:r>
              <a:rPr lang="en-US" sz="2500" dirty="0" smtClean="0"/>
              <a:t>2). </a:t>
            </a:r>
            <a:r>
              <a:rPr lang="en-US" sz="2500" dirty="0" err="1" smtClean="0"/>
              <a:t>Jenis</a:t>
            </a:r>
            <a:r>
              <a:rPr lang="en-US" sz="2500" dirty="0" smtClean="0"/>
              <a:t> </a:t>
            </a:r>
            <a:r>
              <a:rPr lang="en-US" sz="2500" dirty="0" err="1" smtClean="0"/>
              <a:t>perubahan</a:t>
            </a:r>
            <a:r>
              <a:rPr lang="en-US" sz="2500" dirty="0" smtClean="0"/>
              <a:t> </a:t>
            </a:r>
            <a:r>
              <a:rPr lang="en-US" sz="2500" dirty="0" err="1" smtClean="0"/>
              <a:t>nilai</a:t>
            </a:r>
            <a:r>
              <a:rPr lang="en-US" sz="2500" dirty="0" smtClean="0"/>
              <a:t> </a:t>
            </a:r>
            <a:r>
              <a:rPr lang="en-US" sz="2500" dirty="0" err="1" smtClean="0"/>
              <a:t>tahanan</a:t>
            </a:r>
            <a:r>
              <a:rPr lang="en-US" sz="2500" dirty="0" smtClean="0"/>
              <a:t> </a:t>
            </a:r>
            <a:r>
              <a:rPr lang="en-US" sz="2500" dirty="0" err="1" smtClean="0"/>
              <a:t>secara</a:t>
            </a:r>
            <a:r>
              <a:rPr lang="en-US" sz="2500" dirty="0" smtClean="0"/>
              <a:t> </a:t>
            </a:r>
            <a:r>
              <a:rPr lang="en-US" sz="2500" dirty="0" err="1" smtClean="0"/>
              <a:t>Logaritmik</a:t>
            </a:r>
            <a:r>
              <a:rPr lang="en-US" sz="2500" dirty="0" smtClean="0"/>
              <a:t> (LOG).</a:t>
            </a:r>
            <a:br>
              <a:rPr lang="en-US" sz="2500" dirty="0" smtClean="0"/>
            </a:br>
            <a:r>
              <a:rPr lang="en-US" sz="2500" dirty="0" smtClean="0"/>
              <a:t/>
            </a:r>
            <a:br>
              <a:rPr lang="en-US" sz="2500" dirty="0" smtClean="0"/>
            </a:br>
            <a:r>
              <a:rPr lang="en-US" sz="2500" b="1" dirty="0" smtClean="0"/>
              <a:t>Track Linear (</a:t>
            </a:r>
            <a:r>
              <a:rPr lang="en-US" sz="2500" b="1" dirty="0" err="1" smtClean="0"/>
              <a:t>Kode</a:t>
            </a:r>
            <a:r>
              <a:rPr lang="en-US" sz="2500" b="1" dirty="0" smtClean="0"/>
              <a:t> B) </a:t>
            </a:r>
            <a:r>
              <a:rPr lang="en-US" sz="2500" dirty="0" err="1" smtClean="0"/>
              <a:t>berarti</a:t>
            </a:r>
            <a:r>
              <a:rPr lang="en-US" sz="2500" dirty="0" smtClean="0"/>
              <a:t> </a:t>
            </a:r>
            <a:r>
              <a:rPr lang="en-US" sz="2500" dirty="0" err="1" smtClean="0"/>
              <a:t>perubahan</a:t>
            </a:r>
            <a:r>
              <a:rPr lang="en-US" sz="2500" dirty="0" smtClean="0"/>
              <a:t> </a:t>
            </a:r>
            <a:r>
              <a:rPr lang="en-US" sz="2500" dirty="0" err="1" smtClean="0"/>
              <a:t>resistansinya</a:t>
            </a:r>
            <a:r>
              <a:rPr lang="en-US" sz="2500" dirty="0" smtClean="0"/>
              <a:t> </a:t>
            </a:r>
            <a:r>
              <a:rPr lang="en-US" sz="2500" dirty="0" err="1" smtClean="0"/>
              <a:t>konstan</a:t>
            </a:r>
            <a:r>
              <a:rPr lang="en-US" sz="2500" dirty="0" smtClean="0"/>
              <a:t> </a:t>
            </a:r>
            <a:r>
              <a:rPr lang="en-US" sz="2500" dirty="0" err="1" smtClean="0"/>
              <a:t>pada</a:t>
            </a:r>
            <a:r>
              <a:rPr lang="en-US" sz="2500" dirty="0" smtClean="0"/>
              <a:t> </a:t>
            </a:r>
            <a:r>
              <a:rPr lang="en-US" sz="2500" dirty="0" err="1" smtClean="0"/>
              <a:t>saat</a:t>
            </a:r>
            <a:r>
              <a:rPr lang="en-US" sz="2500" dirty="0" smtClean="0"/>
              <a:t> wiper </a:t>
            </a:r>
            <a:r>
              <a:rPr lang="en-US" sz="2500" dirty="0" err="1" smtClean="0"/>
              <a:t>bergerak</a:t>
            </a:r>
            <a:r>
              <a:rPr lang="en-US" sz="2500" dirty="0" smtClean="0"/>
              <a:t>. </a:t>
            </a:r>
            <a:r>
              <a:rPr lang="en-US" sz="2500" dirty="0" err="1" smtClean="0"/>
              <a:t>Jenis</a:t>
            </a:r>
            <a:r>
              <a:rPr lang="en-US" sz="2500" dirty="0" smtClean="0"/>
              <a:t> preset </a:t>
            </a:r>
            <a:r>
              <a:rPr lang="en-US" sz="2500" dirty="0" err="1" smtClean="0"/>
              <a:t>potensiometer</a:t>
            </a:r>
            <a:r>
              <a:rPr lang="en-US" sz="2500" dirty="0" smtClean="0"/>
              <a:t> </a:t>
            </a:r>
            <a:r>
              <a:rPr lang="en-US" sz="2500" dirty="0" err="1" smtClean="0"/>
              <a:t>selalu</a:t>
            </a:r>
            <a:r>
              <a:rPr lang="en-US" sz="2500" dirty="0" smtClean="0"/>
              <a:t> </a:t>
            </a:r>
            <a:r>
              <a:rPr lang="en-US" sz="2500" dirty="0" err="1" smtClean="0"/>
              <a:t>memiliki</a:t>
            </a:r>
            <a:r>
              <a:rPr lang="en-US" sz="2500" dirty="0" smtClean="0"/>
              <a:t> track linear.</a:t>
            </a:r>
            <a:br>
              <a:rPr lang="en-US" sz="2500" dirty="0" smtClean="0"/>
            </a:br>
            <a:r>
              <a:rPr lang="en-US" sz="2500" dirty="0" err="1" smtClean="0"/>
              <a:t>Contoh</a:t>
            </a:r>
            <a:r>
              <a:rPr lang="en-US" sz="2500" dirty="0" smtClean="0"/>
              <a:t> </a:t>
            </a:r>
            <a:r>
              <a:rPr lang="en-US" sz="2500" dirty="0" err="1" smtClean="0"/>
              <a:t>penulisan</a:t>
            </a:r>
            <a:r>
              <a:rPr lang="en-US" sz="2500" dirty="0" smtClean="0"/>
              <a:t> </a:t>
            </a:r>
            <a:r>
              <a:rPr lang="en-US" sz="2500" dirty="0" err="1" smtClean="0"/>
              <a:t>nilai</a:t>
            </a:r>
            <a:r>
              <a:rPr lang="en-US" sz="2500" dirty="0" smtClean="0"/>
              <a:t> </a:t>
            </a:r>
            <a:r>
              <a:rPr lang="en-US" sz="2500" dirty="0" err="1" smtClean="0"/>
              <a:t>potensiometer</a:t>
            </a:r>
            <a:r>
              <a:rPr lang="en-US" sz="2500" dirty="0" smtClean="0"/>
              <a:t> linear : B100k</a:t>
            </a:r>
            <a:r>
              <a:rPr lang="el-GR" sz="2500" dirty="0" smtClean="0"/>
              <a:t>Ω</a:t>
            </a:r>
            <a:r>
              <a:rPr lang="en-US" sz="2500" dirty="0" smtClean="0"/>
              <a:t>.</a:t>
            </a:r>
            <a:br>
              <a:rPr lang="en-US" sz="2500" dirty="0" smtClean="0"/>
            </a:br>
            <a:r>
              <a:rPr lang="en-US" sz="2500" dirty="0" smtClean="0"/>
              <a:t/>
            </a:r>
            <a:br>
              <a:rPr lang="en-US" sz="2500" dirty="0" smtClean="0"/>
            </a:br>
            <a:r>
              <a:rPr lang="en-US" sz="2500" b="1" dirty="0" smtClean="0"/>
              <a:t>Track </a:t>
            </a:r>
            <a:r>
              <a:rPr lang="en-US" sz="2500" b="1" dirty="0" err="1" smtClean="0"/>
              <a:t>Logaritmik</a:t>
            </a:r>
            <a:r>
              <a:rPr lang="en-US" sz="2500" b="1" dirty="0" smtClean="0"/>
              <a:t> (</a:t>
            </a:r>
            <a:r>
              <a:rPr lang="en-US" sz="2500" b="1" dirty="0" err="1" smtClean="0"/>
              <a:t>Kode</a:t>
            </a:r>
            <a:r>
              <a:rPr lang="en-US" sz="2500" b="1" dirty="0" smtClean="0"/>
              <a:t> A) </a:t>
            </a:r>
            <a:r>
              <a:rPr lang="en-US" sz="2500" dirty="0" err="1" smtClean="0"/>
              <a:t>berarti</a:t>
            </a:r>
            <a:r>
              <a:rPr lang="en-US" sz="2500" dirty="0" smtClean="0"/>
              <a:t> </a:t>
            </a:r>
            <a:r>
              <a:rPr lang="en-US" sz="2500" dirty="0" err="1" smtClean="0"/>
              <a:t>perubahan</a:t>
            </a:r>
            <a:r>
              <a:rPr lang="en-US" sz="2500" dirty="0" smtClean="0"/>
              <a:t> </a:t>
            </a:r>
            <a:r>
              <a:rPr lang="en-US" sz="2500" dirty="0" err="1" smtClean="0"/>
              <a:t>resistansinya</a:t>
            </a:r>
            <a:r>
              <a:rPr lang="en-US" sz="2500" dirty="0" smtClean="0"/>
              <a:t> </a:t>
            </a:r>
            <a:r>
              <a:rPr lang="en-US" sz="2500" dirty="0" err="1" smtClean="0"/>
              <a:t>logaritmik</a:t>
            </a:r>
            <a:r>
              <a:rPr lang="en-US" sz="2500" dirty="0" smtClean="0"/>
              <a:t> </a:t>
            </a:r>
            <a:r>
              <a:rPr lang="en-US" sz="2500" dirty="0" err="1" smtClean="0"/>
              <a:t>pada</a:t>
            </a:r>
            <a:r>
              <a:rPr lang="en-US" sz="2500" dirty="0" smtClean="0"/>
              <a:t> </a:t>
            </a:r>
            <a:r>
              <a:rPr lang="en-US" sz="2500" dirty="0" err="1" smtClean="0"/>
              <a:t>saat</a:t>
            </a:r>
            <a:r>
              <a:rPr lang="en-US" sz="2500" dirty="0" smtClean="0"/>
              <a:t> wiper </a:t>
            </a:r>
            <a:r>
              <a:rPr lang="en-US" sz="2500" dirty="0" err="1" smtClean="0"/>
              <a:t>bergerak</a:t>
            </a:r>
            <a:r>
              <a:rPr lang="en-US" sz="2500" dirty="0" smtClean="0"/>
              <a:t>. </a:t>
            </a:r>
            <a:r>
              <a:rPr lang="en-US" sz="2500" dirty="0" err="1" smtClean="0"/>
              <a:t>Jenis</a:t>
            </a:r>
            <a:r>
              <a:rPr lang="en-US" sz="2500" dirty="0" smtClean="0"/>
              <a:t> </a:t>
            </a:r>
            <a:r>
              <a:rPr lang="en-US" sz="2500" dirty="0" err="1" smtClean="0"/>
              <a:t>potensiometer</a:t>
            </a:r>
            <a:r>
              <a:rPr lang="en-US" sz="2500" dirty="0" smtClean="0"/>
              <a:t> </a:t>
            </a:r>
            <a:r>
              <a:rPr lang="en-US" sz="2500" dirty="0" err="1" smtClean="0"/>
              <a:t>untuk</a:t>
            </a:r>
            <a:r>
              <a:rPr lang="en-US" sz="2500" dirty="0" smtClean="0"/>
              <a:t> </a:t>
            </a:r>
            <a:r>
              <a:rPr lang="en-US" sz="2500" dirty="0" err="1" smtClean="0"/>
              <a:t>kontrol</a:t>
            </a:r>
            <a:r>
              <a:rPr lang="en-US" sz="2500" dirty="0" smtClean="0"/>
              <a:t> volume </a:t>
            </a:r>
            <a:r>
              <a:rPr lang="en-US" sz="2500" dirty="0" err="1" smtClean="0"/>
              <a:t>biasanya</a:t>
            </a:r>
            <a:r>
              <a:rPr lang="en-US" sz="2500" dirty="0" smtClean="0"/>
              <a:t> </a:t>
            </a:r>
            <a:r>
              <a:rPr lang="en-US" sz="2500" dirty="0" err="1" smtClean="0"/>
              <a:t>memiliki</a:t>
            </a:r>
            <a:r>
              <a:rPr lang="en-US" sz="2500" dirty="0" smtClean="0"/>
              <a:t> track </a:t>
            </a:r>
            <a:r>
              <a:rPr lang="en-US" sz="2500" dirty="0" err="1" smtClean="0"/>
              <a:t>logaritmik</a:t>
            </a:r>
            <a:r>
              <a:rPr lang="en-US" sz="2500" dirty="0" smtClean="0"/>
              <a:t>.</a:t>
            </a:r>
            <a:br>
              <a:rPr lang="en-US" sz="2500" dirty="0" smtClean="0"/>
            </a:br>
            <a:r>
              <a:rPr lang="en-US" sz="2500" dirty="0" err="1" smtClean="0"/>
              <a:t>Contoh</a:t>
            </a:r>
            <a:r>
              <a:rPr lang="en-US" sz="2500" dirty="0" smtClean="0"/>
              <a:t> </a:t>
            </a:r>
            <a:r>
              <a:rPr lang="en-US" sz="2500" dirty="0" err="1" smtClean="0"/>
              <a:t>penulisan</a:t>
            </a:r>
            <a:r>
              <a:rPr lang="en-US" sz="2500" dirty="0" smtClean="0"/>
              <a:t> </a:t>
            </a:r>
            <a:r>
              <a:rPr lang="en-US" sz="2500" dirty="0" err="1" smtClean="0"/>
              <a:t>nilai</a:t>
            </a:r>
            <a:r>
              <a:rPr lang="en-US" sz="2500" dirty="0" smtClean="0"/>
              <a:t> </a:t>
            </a:r>
            <a:r>
              <a:rPr lang="en-US" sz="2500" dirty="0" err="1" smtClean="0"/>
              <a:t>potensiometer</a:t>
            </a:r>
            <a:r>
              <a:rPr lang="en-US" sz="2500" dirty="0" smtClean="0"/>
              <a:t> </a:t>
            </a:r>
            <a:r>
              <a:rPr lang="en-US" sz="2500" dirty="0" err="1" smtClean="0"/>
              <a:t>Logaritmik</a:t>
            </a:r>
            <a:r>
              <a:rPr lang="en-US" sz="2500" dirty="0" smtClean="0"/>
              <a:t> : A50K.</a:t>
            </a:r>
            <a:endParaRPr lang="en-US" sz="2500" dirty="0"/>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2500" b="1" dirty="0" smtClean="0"/>
              <a:t>2). Preset </a:t>
            </a:r>
            <a:r>
              <a:rPr lang="en-US" sz="2500" b="1" dirty="0" err="1" smtClean="0"/>
              <a:t>Potensiometer</a:t>
            </a:r>
            <a:r>
              <a:rPr lang="en-US" sz="2500" b="1" dirty="0" smtClean="0"/>
              <a:t> (Trimmer)</a:t>
            </a:r>
            <a:r>
              <a:rPr lang="en-US" sz="2500" dirty="0" smtClean="0"/>
              <a:t/>
            </a:r>
            <a:br>
              <a:rPr lang="en-US" sz="2500" dirty="0" smtClean="0"/>
            </a:br>
            <a:r>
              <a:rPr lang="en-US" sz="2500" dirty="0" smtClean="0"/>
              <a:t>Preset </a:t>
            </a:r>
            <a:r>
              <a:rPr lang="en-US" sz="2500" dirty="0" err="1" smtClean="0"/>
              <a:t>potensiometer</a:t>
            </a:r>
            <a:r>
              <a:rPr lang="en-US" sz="2500" dirty="0" smtClean="0"/>
              <a:t> </a:t>
            </a:r>
            <a:r>
              <a:rPr lang="en-US" sz="2500" dirty="0" err="1" smtClean="0"/>
              <a:t>atau</a:t>
            </a:r>
            <a:r>
              <a:rPr lang="en-US" sz="2500" dirty="0" smtClean="0"/>
              <a:t> trimmer </a:t>
            </a:r>
            <a:r>
              <a:rPr lang="en-US" sz="2500" dirty="0" err="1" smtClean="0"/>
              <a:t>adalah</a:t>
            </a:r>
            <a:r>
              <a:rPr lang="en-US" sz="2500" dirty="0" smtClean="0"/>
              <a:t> </a:t>
            </a:r>
            <a:r>
              <a:rPr lang="en-US" sz="2500" dirty="0" err="1" smtClean="0"/>
              <a:t>versi</a:t>
            </a:r>
            <a:r>
              <a:rPr lang="en-US" sz="2500" dirty="0" smtClean="0"/>
              <a:t> </a:t>
            </a:r>
            <a:r>
              <a:rPr lang="en-US" sz="2500" dirty="0" err="1" smtClean="0"/>
              <a:t>miniatur</a:t>
            </a:r>
            <a:r>
              <a:rPr lang="en-US" sz="2500" dirty="0" smtClean="0"/>
              <a:t> </a:t>
            </a:r>
            <a:r>
              <a:rPr lang="en-US" sz="2500" dirty="0" err="1" smtClean="0"/>
              <a:t>dari</a:t>
            </a:r>
            <a:r>
              <a:rPr lang="en-US" sz="2500" dirty="0" smtClean="0"/>
              <a:t> variable resistor </a:t>
            </a:r>
            <a:r>
              <a:rPr lang="en-US" sz="2500" dirty="0" err="1" smtClean="0"/>
              <a:t>standar</a:t>
            </a:r>
            <a:r>
              <a:rPr lang="en-US" sz="2500" dirty="0" smtClean="0"/>
              <a:t>. </a:t>
            </a:r>
            <a:r>
              <a:rPr lang="en-US" sz="2500" dirty="0" err="1" smtClean="0"/>
              <a:t>Dirancang</a:t>
            </a:r>
            <a:r>
              <a:rPr lang="en-US" sz="2500" dirty="0" smtClean="0"/>
              <a:t> </a:t>
            </a:r>
            <a:r>
              <a:rPr lang="en-US" sz="2500" dirty="0" err="1" smtClean="0"/>
              <a:t>untuk</a:t>
            </a:r>
            <a:r>
              <a:rPr lang="en-US" sz="2500" dirty="0" smtClean="0"/>
              <a:t> </a:t>
            </a:r>
            <a:r>
              <a:rPr lang="en-US" sz="2500" dirty="0" err="1" smtClean="0"/>
              <a:t>dipasang</a:t>
            </a:r>
            <a:r>
              <a:rPr lang="en-US" sz="2500" dirty="0" smtClean="0"/>
              <a:t> </a:t>
            </a:r>
            <a:r>
              <a:rPr lang="en-US" sz="2500" dirty="0" err="1" smtClean="0"/>
              <a:t>langsung</a:t>
            </a:r>
            <a:r>
              <a:rPr lang="en-US" sz="2500" dirty="0" smtClean="0"/>
              <a:t> </a:t>
            </a:r>
            <a:r>
              <a:rPr lang="en-US" sz="2500" dirty="0" err="1" smtClean="0"/>
              <a:t>pada</a:t>
            </a:r>
            <a:r>
              <a:rPr lang="en-US" sz="2500" dirty="0" smtClean="0"/>
              <a:t> </a:t>
            </a:r>
            <a:r>
              <a:rPr lang="en-US" sz="2500" dirty="0" err="1" smtClean="0"/>
              <a:t>papan</a:t>
            </a:r>
            <a:r>
              <a:rPr lang="en-US" sz="2500" dirty="0" smtClean="0"/>
              <a:t> </a:t>
            </a:r>
            <a:r>
              <a:rPr lang="en-US" sz="2500" dirty="0" err="1" smtClean="0"/>
              <a:t>sirkuit</a:t>
            </a:r>
            <a:r>
              <a:rPr lang="en-US" sz="2500" dirty="0" smtClean="0"/>
              <a:t> </a:t>
            </a:r>
            <a:r>
              <a:rPr lang="en-US" sz="2500" dirty="0" err="1" smtClean="0"/>
              <a:t>dan</a:t>
            </a:r>
            <a:r>
              <a:rPr lang="en-US" sz="2500" dirty="0" smtClean="0"/>
              <a:t> </a:t>
            </a:r>
            <a:r>
              <a:rPr lang="en-US" sz="2500" dirty="0" err="1" smtClean="0"/>
              <a:t>diset</a:t>
            </a:r>
            <a:r>
              <a:rPr lang="en-US" sz="2500" dirty="0" smtClean="0"/>
              <a:t> </a:t>
            </a:r>
            <a:r>
              <a:rPr lang="en-US" sz="2500" dirty="0" err="1" smtClean="0"/>
              <a:t>langsung</a:t>
            </a:r>
            <a:r>
              <a:rPr lang="en-US" sz="2500" dirty="0" smtClean="0"/>
              <a:t> </a:t>
            </a:r>
            <a:r>
              <a:rPr lang="en-US" sz="2500" dirty="0" err="1" smtClean="0"/>
              <a:t>hanya</a:t>
            </a:r>
            <a:r>
              <a:rPr lang="en-US" sz="2500" dirty="0" smtClean="0"/>
              <a:t> </a:t>
            </a:r>
            <a:r>
              <a:rPr lang="en-US" sz="2500" dirty="0" err="1" smtClean="0"/>
              <a:t>ketika</a:t>
            </a:r>
            <a:r>
              <a:rPr lang="en-US" sz="2500" dirty="0" smtClean="0"/>
              <a:t> </a:t>
            </a:r>
            <a:r>
              <a:rPr lang="en-US" sz="2500" dirty="0" err="1" smtClean="0"/>
              <a:t>rangkain</a:t>
            </a:r>
            <a:r>
              <a:rPr lang="en-US" sz="2500" dirty="0" smtClean="0"/>
              <a:t> </a:t>
            </a:r>
            <a:r>
              <a:rPr lang="en-US" sz="2500" dirty="0" err="1" smtClean="0"/>
              <a:t>dibangun</a:t>
            </a:r>
            <a:r>
              <a:rPr lang="en-US" sz="2500" dirty="0" smtClean="0"/>
              <a:t>. </a:t>
            </a:r>
            <a:r>
              <a:rPr lang="en-US" sz="2500" dirty="0" err="1" smtClean="0"/>
              <a:t>Misalnya</a:t>
            </a:r>
            <a:r>
              <a:rPr lang="en-US" sz="2500" dirty="0" smtClean="0"/>
              <a:t> </a:t>
            </a:r>
            <a:r>
              <a:rPr lang="en-US" sz="2500" dirty="0" err="1" smtClean="0"/>
              <a:t>untuk</a:t>
            </a:r>
            <a:r>
              <a:rPr lang="en-US" sz="2500" dirty="0" smtClean="0"/>
              <a:t> </a:t>
            </a:r>
            <a:r>
              <a:rPr lang="en-US" sz="2500" dirty="0" err="1" smtClean="0"/>
              <a:t>mengatur</a:t>
            </a:r>
            <a:r>
              <a:rPr lang="en-US" sz="2500" dirty="0" smtClean="0"/>
              <a:t> </a:t>
            </a:r>
            <a:r>
              <a:rPr lang="en-US" sz="2500" dirty="0" err="1" smtClean="0"/>
              <a:t>frekuensi</a:t>
            </a:r>
            <a:r>
              <a:rPr lang="en-US" sz="2500" dirty="0" smtClean="0"/>
              <a:t> nada alarm </a:t>
            </a:r>
            <a:r>
              <a:rPr lang="en-US" sz="2500" dirty="0" err="1" smtClean="0"/>
              <a:t>atau</a:t>
            </a:r>
            <a:r>
              <a:rPr lang="en-US" sz="2500" dirty="0" smtClean="0"/>
              <a:t> </a:t>
            </a:r>
            <a:r>
              <a:rPr lang="en-US" sz="2500" dirty="0" err="1" smtClean="0"/>
              <a:t>sensitivitas</a:t>
            </a:r>
            <a:r>
              <a:rPr lang="en-US" sz="2500" dirty="0" smtClean="0"/>
              <a:t> </a:t>
            </a:r>
            <a:r>
              <a:rPr lang="en-US" sz="2500" dirty="0" err="1" smtClean="0"/>
              <a:t>dari</a:t>
            </a:r>
            <a:r>
              <a:rPr lang="en-US" sz="2500" dirty="0" smtClean="0"/>
              <a:t> </a:t>
            </a:r>
            <a:r>
              <a:rPr lang="en-US" sz="2500" dirty="0" err="1" smtClean="0"/>
              <a:t>sirkuit</a:t>
            </a:r>
            <a:r>
              <a:rPr lang="en-US" sz="2500" dirty="0" smtClean="0"/>
              <a:t> </a:t>
            </a:r>
            <a:r>
              <a:rPr lang="en-US" sz="2500" dirty="0" err="1" smtClean="0"/>
              <a:t>sensitif</a:t>
            </a:r>
            <a:r>
              <a:rPr lang="en-US" sz="2500" dirty="0" smtClean="0"/>
              <a:t> </a:t>
            </a:r>
            <a:r>
              <a:rPr lang="en-US" sz="2500" dirty="0" err="1" smtClean="0"/>
              <a:t>terhadap</a:t>
            </a:r>
            <a:r>
              <a:rPr lang="en-US" sz="2500" dirty="0" smtClean="0"/>
              <a:t> </a:t>
            </a:r>
            <a:r>
              <a:rPr lang="en-US" sz="2500" dirty="0" err="1" smtClean="0"/>
              <a:t>cahaya</a:t>
            </a:r>
            <a:r>
              <a:rPr lang="en-US" sz="2500" dirty="0" smtClean="0"/>
              <a:t>. </a:t>
            </a:r>
            <a:r>
              <a:rPr lang="en-US" sz="2500" dirty="0" err="1" smtClean="0"/>
              <a:t>Sebuah</a:t>
            </a:r>
            <a:r>
              <a:rPr lang="en-US" sz="2500" dirty="0" smtClean="0"/>
              <a:t> </a:t>
            </a:r>
            <a:r>
              <a:rPr lang="en-US" sz="2500" dirty="0" err="1" smtClean="0"/>
              <a:t>obeng</a:t>
            </a:r>
            <a:r>
              <a:rPr lang="en-US" sz="2500" dirty="0" smtClean="0"/>
              <a:t> </a:t>
            </a:r>
            <a:r>
              <a:rPr lang="en-US" sz="2500" dirty="0" err="1" smtClean="0"/>
              <a:t>kecil</a:t>
            </a:r>
            <a:r>
              <a:rPr lang="en-US" sz="2500" dirty="0" smtClean="0"/>
              <a:t> </a:t>
            </a:r>
            <a:r>
              <a:rPr lang="en-US" sz="2500" dirty="0" err="1" smtClean="0"/>
              <a:t>atau</a:t>
            </a:r>
            <a:r>
              <a:rPr lang="en-US" sz="2500" dirty="0" smtClean="0"/>
              <a:t> yang </a:t>
            </a:r>
            <a:r>
              <a:rPr lang="en-US" sz="2500" dirty="0" err="1" smtClean="0"/>
              <a:t>serupa</a:t>
            </a:r>
            <a:r>
              <a:rPr lang="en-US" sz="2500" dirty="0" smtClean="0"/>
              <a:t> </a:t>
            </a:r>
            <a:r>
              <a:rPr lang="en-US" sz="2500" dirty="0" err="1" smtClean="0"/>
              <a:t>diperlukan</a:t>
            </a:r>
            <a:r>
              <a:rPr lang="en-US" sz="2500" dirty="0" smtClean="0"/>
              <a:t> </a:t>
            </a:r>
            <a:r>
              <a:rPr lang="en-US" sz="2500" dirty="0" err="1" smtClean="0"/>
              <a:t>untuk</a:t>
            </a:r>
            <a:r>
              <a:rPr lang="en-US" sz="2500" dirty="0" smtClean="0"/>
              <a:t> </a:t>
            </a:r>
            <a:r>
              <a:rPr lang="en-US" sz="2500" dirty="0" err="1" smtClean="0"/>
              <a:t>mengatur</a:t>
            </a:r>
            <a:r>
              <a:rPr lang="en-US" sz="2500" dirty="0" smtClean="0"/>
              <a:t> preset.</a:t>
            </a:r>
            <a:br>
              <a:rPr lang="en-US" sz="2500" dirty="0" smtClean="0"/>
            </a:br>
            <a:r>
              <a:rPr lang="en-US" sz="2500" dirty="0" smtClean="0"/>
              <a:t/>
            </a:r>
            <a:br>
              <a:rPr lang="en-US" sz="2500" dirty="0" smtClean="0"/>
            </a:br>
            <a:r>
              <a:rPr lang="en-US" sz="2500" dirty="0" smtClean="0"/>
              <a:t>Model Trimmer :</a:t>
            </a:r>
            <a:br>
              <a:rPr lang="en-US" sz="2500" dirty="0" smtClean="0"/>
            </a:br>
            <a:r>
              <a:rPr lang="en-US" sz="2500" dirty="0" smtClean="0"/>
              <a:t>a). </a:t>
            </a:r>
            <a:r>
              <a:rPr lang="en-US" sz="2500" dirty="0" err="1" smtClean="0"/>
              <a:t>Standar</a:t>
            </a:r>
            <a:r>
              <a:rPr lang="en-US" sz="2500" dirty="0" smtClean="0"/>
              <a:t> Preset </a:t>
            </a:r>
            <a:br>
              <a:rPr lang="en-US" sz="2500" dirty="0" smtClean="0"/>
            </a:br>
            <a:r>
              <a:rPr lang="en-US" sz="2500" dirty="0" smtClean="0"/>
              <a:t>      </a:t>
            </a:r>
            <a:r>
              <a:rPr lang="en-US" sz="2500" dirty="0" err="1" smtClean="0"/>
              <a:t>Kisaran</a:t>
            </a:r>
            <a:r>
              <a:rPr lang="en-US" sz="2500" dirty="0" smtClean="0"/>
              <a:t> </a:t>
            </a:r>
            <a:r>
              <a:rPr lang="en-US" sz="2500" dirty="0" err="1" smtClean="0"/>
              <a:t>nilai</a:t>
            </a:r>
            <a:r>
              <a:rPr lang="en-US" sz="2500" dirty="0" smtClean="0"/>
              <a:t> : 500 </a:t>
            </a:r>
            <a:r>
              <a:rPr lang="el-GR" sz="2500" dirty="0" smtClean="0"/>
              <a:t>Ω</a:t>
            </a:r>
            <a:r>
              <a:rPr lang="en-US" sz="2500" dirty="0" smtClean="0"/>
              <a:t> – 500 K</a:t>
            </a:r>
            <a:r>
              <a:rPr lang="el-GR" sz="2500" dirty="0" smtClean="0"/>
              <a:t> Ω </a:t>
            </a:r>
            <a:r>
              <a:rPr lang="en-US" sz="2500" dirty="0" smtClean="0"/>
              <a:t/>
            </a:r>
            <a:br>
              <a:rPr lang="en-US" sz="2500" dirty="0" smtClean="0"/>
            </a:br>
            <a:r>
              <a:rPr lang="en-US" sz="2500" dirty="0" smtClean="0"/>
              <a:t>b). Model </a:t>
            </a:r>
            <a:r>
              <a:rPr lang="en-US" sz="2500" dirty="0" err="1" smtClean="0"/>
              <a:t>Cerment</a:t>
            </a:r>
            <a:r>
              <a:rPr lang="en-US" sz="2500" dirty="0" smtClean="0"/>
              <a:t> / </a:t>
            </a:r>
            <a:r>
              <a:rPr lang="en-US" sz="2500" dirty="0" err="1" smtClean="0"/>
              <a:t>Multiturn</a:t>
            </a:r>
            <a:r>
              <a:rPr lang="en-US" sz="2500" dirty="0" smtClean="0"/>
              <a:t> Preset</a:t>
            </a:r>
            <a:br>
              <a:rPr lang="en-US" sz="2500" dirty="0" smtClean="0"/>
            </a:br>
            <a:r>
              <a:rPr lang="en-US" sz="2500" dirty="0" smtClean="0"/>
              <a:t>      </a:t>
            </a:r>
            <a:r>
              <a:rPr lang="en-US" sz="2500" dirty="0" err="1" smtClean="0"/>
              <a:t>Kisaran</a:t>
            </a:r>
            <a:r>
              <a:rPr lang="en-US" sz="2500" dirty="0" smtClean="0"/>
              <a:t> </a:t>
            </a:r>
            <a:r>
              <a:rPr lang="en-US" sz="2500" dirty="0" err="1" smtClean="0"/>
              <a:t>nilai</a:t>
            </a:r>
            <a:r>
              <a:rPr lang="en-US" sz="2500" dirty="0" smtClean="0"/>
              <a:t> 10 </a:t>
            </a:r>
            <a:r>
              <a:rPr lang="el-GR" sz="2500" dirty="0" smtClean="0"/>
              <a:t>Ω </a:t>
            </a:r>
            <a:r>
              <a:rPr lang="en-US" sz="2500" dirty="0" smtClean="0"/>
              <a:t> - 1 M</a:t>
            </a:r>
            <a:r>
              <a:rPr lang="el-GR" sz="2500" dirty="0" smtClean="0"/>
              <a:t> Ω </a:t>
            </a:r>
            <a:r>
              <a:rPr lang="en-US" sz="2500" dirty="0" smtClean="0"/>
              <a:t> </a:t>
            </a:r>
            <a:r>
              <a:rPr lang="en-US" sz="2500" dirty="0" err="1" smtClean="0"/>
              <a:t>dan</a:t>
            </a:r>
            <a:r>
              <a:rPr lang="en-US" sz="2500" dirty="0" smtClean="0"/>
              <a:t> Ratting </a:t>
            </a:r>
            <a:r>
              <a:rPr lang="en-US" sz="2500" dirty="0" err="1" smtClean="0"/>
              <a:t>daya</a:t>
            </a:r>
            <a:r>
              <a:rPr lang="en-US" sz="2500" dirty="0" smtClean="0"/>
              <a:t> : ½ - 2 Watt. </a:t>
            </a:r>
            <a:br>
              <a:rPr lang="en-US" sz="2500" dirty="0" smtClean="0"/>
            </a:br>
            <a:endParaRPr lang="en-US" sz="25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l"/>
            <a:r>
              <a:rPr lang="en-US" sz="3200" dirty="0"/>
              <a:t/>
            </a:r>
            <a:br>
              <a:rPr lang="en-US" sz="3200" dirty="0"/>
            </a:br>
            <a:r>
              <a:rPr lang="en-US" sz="3200" dirty="0" smtClean="0"/>
              <a:t/>
            </a:r>
            <a:br>
              <a:rPr lang="en-US" sz="3200" dirty="0" smtClean="0"/>
            </a:br>
            <a:endParaRPr lang="en-US" sz="3200" dirty="0"/>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18</a:t>
            </a:fld>
            <a:endParaRPr lang="en-US"/>
          </a:p>
        </p:txBody>
      </p:sp>
      <p:pic>
        <p:nvPicPr>
          <p:cNvPr id="6146" name="Picture 2"/>
          <p:cNvPicPr>
            <a:picLocks noChangeAspect="1" noChangeArrowheads="1"/>
          </p:cNvPicPr>
          <p:nvPr/>
        </p:nvPicPr>
        <p:blipFill>
          <a:blip r:embed="rId2"/>
          <a:srcRect/>
          <a:stretch>
            <a:fillRect/>
          </a:stretch>
        </p:blipFill>
        <p:spPr bwMode="auto">
          <a:xfrm>
            <a:off x="419404" y="1447800"/>
            <a:ext cx="8464903" cy="403859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2500" b="1" dirty="0" smtClean="0"/>
              <a:t>3). Wire Wound  Adjustable Resistor</a:t>
            </a:r>
            <a:r>
              <a:rPr lang="en-US" sz="2500" dirty="0" smtClean="0"/>
              <a:t/>
            </a:r>
            <a:br>
              <a:rPr lang="en-US" sz="2500" dirty="0" smtClean="0"/>
            </a:br>
            <a:r>
              <a:rPr lang="en-US" sz="2500" dirty="0" err="1" smtClean="0"/>
              <a:t>Tipe</a:t>
            </a:r>
            <a:r>
              <a:rPr lang="en-US" sz="2500" dirty="0" smtClean="0"/>
              <a:t> </a:t>
            </a:r>
            <a:r>
              <a:rPr lang="en-US" sz="2500" dirty="0" err="1" smtClean="0"/>
              <a:t>ini</a:t>
            </a:r>
            <a:r>
              <a:rPr lang="en-US" sz="2500" dirty="0" smtClean="0"/>
              <a:t> </a:t>
            </a:r>
            <a:r>
              <a:rPr lang="en-US" sz="2500" dirty="0" err="1" smtClean="0"/>
              <a:t>hampir</a:t>
            </a:r>
            <a:r>
              <a:rPr lang="en-US" sz="2500" dirty="0" smtClean="0"/>
              <a:t> </a:t>
            </a:r>
            <a:r>
              <a:rPr lang="en-US" sz="2500" dirty="0" err="1" smtClean="0"/>
              <a:t>sama</a:t>
            </a:r>
            <a:r>
              <a:rPr lang="en-US" sz="2500" dirty="0" smtClean="0"/>
              <a:t> </a:t>
            </a:r>
            <a:r>
              <a:rPr lang="en-US" sz="2500" dirty="0" err="1" smtClean="0"/>
              <a:t>dengan</a:t>
            </a:r>
            <a:r>
              <a:rPr lang="en-US" sz="2500" dirty="0" smtClean="0"/>
              <a:t> wire wound </a:t>
            </a:r>
            <a:r>
              <a:rPr lang="en-US" sz="2500" dirty="0" err="1" smtClean="0"/>
              <a:t>biasanya</a:t>
            </a:r>
            <a:r>
              <a:rPr lang="en-US" sz="2500" dirty="0" smtClean="0"/>
              <a:t> </a:t>
            </a:r>
            <a:r>
              <a:rPr lang="en-US" sz="2500" dirty="0" err="1" smtClean="0"/>
              <a:t>hanya</a:t>
            </a:r>
            <a:r>
              <a:rPr lang="en-US" sz="2500" dirty="0" smtClean="0"/>
              <a:t> </a:t>
            </a:r>
            <a:r>
              <a:rPr lang="en-US" sz="2500" dirty="0" err="1" smtClean="0"/>
              <a:t>ditambah</a:t>
            </a:r>
            <a:r>
              <a:rPr lang="en-US" sz="2500" dirty="0" smtClean="0"/>
              <a:t> </a:t>
            </a:r>
            <a:r>
              <a:rPr lang="en-US" sz="2500" dirty="0" err="1" smtClean="0"/>
              <a:t>dengan</a:t>
            </a:r>
            <a:r>
              <a:rPr lang="en-US" sz="2500" dirty="0" smtClean="0"/>
              <a:t> </a:t>
            </a:r>
            <a:r>
              <a:rPr lang="en-US" sz="2500" dirty="0" err="1" smtClean="0"/>
              <a:t>bagian</a:t>
            </a:r>
            <a:r>
              <a:rPr lang="en-US" sz="2500" dirty="0" smtClean="0"/>
              <a:t> yang </a:t>
            </a:r>
            <a:r>
              <a:rPr lang="en-US" sz="2500" dirty="0" err="1" smtClean="0"/>
              <a:t>dapat</a:t>
            </a:r>
            <a:r>
              <a:rPr lang="en-US" sz="2500" dirty="0" smtClean="0"/>
              <a:t> </a:t>
            </a:r>
            <a:r>
              <a:rPr lang="en-US" sz="2500" dirty="0" err="1" smtClean="0"/>
              <a:t>digeser</a:t>
            </a:r>
            <a:r>
              <a:rPr lang="en-US" sz="2500" dirty="0" smtClean="0"/>
              <a:t> </a:t>
            </a:r>
            <a:r>
              <a:rPr lang="en-US" sz="2500" dirty="0" err="1" smtClean="0"/>
              <a:t>untuk</a:t>
            </a:r>
            <a:r>
              <a:rPr lang="en-US" sz="2500" dirty="0" smtClean="0"/>
              <a:t> </a:t>
            </a:r>
            <a:r>
              <a:rPr lang="en-US" sz="2500" dirty="0" err="1" smtClean="0"/>
              <a:t>mengatur</a:t>
            </a:r>
            <a:r>
              <a:rPr lang="en-US" sz="2500" dirty="0" smtClean="0"/>
              <a:t> </a:t>
            </a:r>
            <a:r>
              <a:rPr lang="en-US" sz="2500" dirty="0" err="1" smtClean="0"/>
              <a:t>nilai</a:t>
            </a:r>
            <a:r>
              <a:rPr lang="en-US" sz="2500" dirty="0" smtClean="0"/>
              <a:t> R-</a:t>
            </a:r>
            <a:r>
              <a:rPr lang="en-US" sz="2500" dirty="0" err="1" smtClean="0"/>
              <a:t>nya</a:t>
            </a:r>
            <a:r>
              <a:rPr lang="en-US" sz="2500" dirty="0" smtClean="0"/>
              <a:t>.</a:t>
            </a:r>
            <a:br>
              <a:rPr lang="en-US" sz="2500" dirty="0" smtClean="0"/>
            </a:br>
            <a:r>
              <a:rPr lang="en-US" sz="2500" dirty="0" err="1" smtClean="0"/>
              <a:t>Penggunaanya</a:t>
            </a:r>
            <a:r>
              <a:rPr lang="en-US" sz="2500" dirty="0" smtClean="0"/>
              <a:t> </a:t>
            </a:r>
            <a:r>
              <a:rPr lang="en-US" sz="2500" dirty="0" err="1" smtClean="0"/>
              <a:t>untuk</a:t>
            </a:r>
            <a:r>
              <a:rPr lang="en-US" sz="2500" dirty="0" smtClean="0"/>
              <a:t> </a:t>
            </a:r>
            <a:r>
              <a:rPr lang="en-US" sz="2500" dirty="0" err="1" smtClean="0"/>
              <a:t>mengatur</a:t>
            </a:r>
            <a:r>
              <a:rPr lang="en-US" sz="2500" dirty="0" smtClean="0"/>
              <a:t> </a:t>
            </a:r>
            <a:r>
              <a:rPr lang="en-US" sz="2500" dirty="0" err="1" smtClean="0"/>
              <a:t>besarnya</a:t>
            </a:r>
            <a:r>
              <a:rPr lang="en-US" sz="2500" dirty="0" smtClean="0"/>
              <a:t> </a:t>
            </a:r>
            <a:r>
              <a:rPr lang="en-US" sz="2500" dirty="0" err="1" smtClean="0"/>
              <a:t>arus</a:t>
            </a:r>
            <a:r>
              <a:rPr lang="en-US" sz="2500" dirty="0" smtClean="0"/>
              <a:t> yang </a:t>
            </a:r>
            <a:r>
              <a:rPr lang="en-US" sz="2500" dirty="0" err="1" smtClean="0"/>
              <a:t>dipasang</a:t>
            </a:r>
            <a:r>
              <a:rPr lang="en-US" sz="2500" dirty="0" smtClean="0"/>
              <a:t> </a:t>
            </a:r>
            <a:r>
              <a:rPr lang="en-US" sz="2500" dirty="0" err="1" smtClean="0"/>
              <a:t>seri</a:t>
            </a:r>
            <a:r>
              <a:rPr lang="en-US" sz="2500" dirty="0" smtClean="0"/>
              <a:t> </a:t>
            </a:r>
            <a:r>
              <a:rPr lang="en-US" sz="2500" dirty="0" err="1" smtClean="0"/>
              <a:t>dengan</a:t>
            </a:r>
            <a:r>
              <a:rPr lang="en-US" sz="2500" dirty="0" smtClean="0"/>
              <a:t> </a:t>
            </a:r>
            <a:r>
              <a:rPr lang="en-US" sz="2500" dirty="0" err="1" smtClean="0"/>
              <a:t>beban</a:t>
            </a:r>
            <a:r>
              <a:rPr lang="en-US" sz="2500" dirty="0" smtClean="0"/>
              <a:t>.</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endParaRPr lang="en-US" sz="25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19</a:t>
            </a:fld>
            <a:endParaRPr lang="en-US"/>
          </a:p>
        </p:txBody>
      </p:sp>
      <p:pic>
        <p:nvPicPr>
          <p:cNvPr id="7170" name="Picture 2"/>
          <p:cNvPicPr>
            <a:picLocks noChangeAspect="1" noChangeArrowheads="1"/>
          </p:cNvPicPr>
          <p:nvPr/>
        </p:nvPicPr>
        <p:blipFill>
          <a:blip r:embed="rId2"/>
          <a:srcRect/>
          <a:stretch>
            <a:fillRect/>
          </a:stretch>
        </p:blipFill>
        <p:spPr bwMode="auto">
          <a:xfrm>
            <a:off x="1066800" y="2895600"/>
            <a:ext cx="6486525" cy="33147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Cakupan</a:t>
            </a:r>
            <a:r>
              <a:rPr lang="en-US" dirty="0" smtClean="0"/>
              <a:t> </a:t>
            </a:r>
            <a:r>
              <a:rPr lang="en-US" dirty="0" err="1" smtClean="0"/>
              <a:t>Materi</a:t>
            </a:r>
            <a:endParaRPr lang="en-US" dirty="0"/>
          </a:p>
        </p:txBody>
      </p:sp>
      <p:sp>
        <p:nvSpPr>
          <p:cNvPr id="3" name="Content Placeholder 2"/>
          <p:cNvSpPr>
            <a:spLocks noGrp="1"/>
          </p:cNvSpPr>
          <p:nvPr>
            <p:ph idx="1"/>
          </p:nvPr>
        </p:nvSpPr>
        <p:spPr>
          <a:xfrm>
            <a:off x="152400" y="1905000"/>
            <a:ext cx="8839200" cy="4221163"/>
          </a:xfrm>
        </p:spPr>
        <p:txBody>
          <a:bodyPr>
            <a:normAutofit/>
          </a:bodyPr>
          <a:lstStyle/>
          <a:p>
            <a:pPr marL="514350" indent="-514350">
              <a:buFont typeface="+mj-lt"/>
              <a:buAutoNum type="arabicParenR"/>
            </a:pPr>
            <a:r>
              <a:rPr lang="en-US" dirty="0" err="1" smtClean="0"/>
              <a:t>Pendahuluan</a:t>
            </a:r>
            <a:r>
              <a:rPr lang="en-US" dirty="0" smtClean="0"/>
              <a:t> </a:t>
            </a:r>
          </a:p>
          <a:p>
            <a:pPr marL="514350" indent="-514350">
              <a:buFont typeface="+mj-lt"/>
              <a:buAutoNum type="arabicParenR"/>
            </a:pPr>
            <a:r>
              <a:rPr lang="en-US" dirty="0" err="1" smtClean="0"/>
              <a:t>Karakteristik</a:t>
            </a:r>
            <a:r>
              <a:rPr lang="en-US" dirty="0" smtClean="0"/>
              <a:t> </a:t>
            </a:r>
            <a:r>
              <a:rPr lang="en-US" dirty="0" err="1" smtClean="0"/>
              <a:t>Utama</a:t>
            </a:r>
            <a:r>
              <a:rPr lang="en-US" dirty="0" smtClean="0"/>
              <a:t> Resistor.</a:t>
            </a:r>
          </a:p>
          <a:p>
            <a:pPr marL="514350" indent="-514350">
              <a:buFont typeface="+mj-lt"/>
              <a:buAutoNum type="arabicParenR"/>
            </a:pPr>
            <a:r>
              <a:rPr lang="en-US" dirty="0" smtClean="0"/>
              <a:t>Cara </a:t>
            </a:r>
            <a:r>
              <a:rPr lang="en-US" dirty="0" err="1" smtClean="0"/>
              <a:t>Membaca</a:t>
            </a:r>
            <a:r>
              <a:rPr lang="en-US" dirty="0" smtClean="0"/>
              <a:t> </a:t>
            </a:r>
            <a:r>
              <a:rPr lang="en-US" dirty="0" err="1" smtClean="0"/>
              <a:t>Nilai</a:t>
            </a:r>
            <a:r>
              <a:rPr lang="en-US" dirty="0" smtClean="0"/>
              <a:t> </a:t>
            </a:r>
            <a:r>
              <a:rPr lang="en-US" dirty="0" err="1" smtClean="0"/>
              <a:t>Tahanan</a:t>
            </a:r>
            <a:r>
              <a:rPr lang="en-US" dirty="0" smtClean="0"/>
              <a:t> Resistor.</a:t>
            </a:r>
          </a:p>
          <a:p>
            <a:pPr marL="514350" indent="-514350">
              <a:buFont typeface="+mj-lt"/>
              <a:buAutoNum type="arabicParenR"/>
            </a:pPr>
            <a:r>
              <a:rPr lang="en-US" dirty="0" err="1" smtClean="0"/>
              <a:t>Nilai</a:t>
            </a:r>
            <a:r>
              <a:rPr lang="en-US" dirty="0" smtClean="0"/>
              <a:t> </a:t>
            </a:r>
            <a:r>
              <a:rPr lang="en-US" dirty="0" err="1" smtClean="0"/>
              <a:t>Standar</a:t>
            </a:r>
            <a:r>
              <a:rPr lang="en-US" dirty="0" smtClean="0"/>
              <a:t> Resistor.</a:t>
            </a:r>
          </a:p>
          <a:p>
            <a:pPr marL="514350" indent="-514350">
              <a:buFont typeface="+mj-lt"/>
              <a:buAutoNum type="arabicParenR"/>
            </a:pPr>
            <a:r>
              <a:rPr lang="en-US" dirty="0" err="1" smtClean="0"/>
              <a:t>Jenis-jenis</a:t>
            </a:r>
            <a:r>
              <a:rPr lang="en-US" dirty="0" smtClean="0"/>
              <a:t> Resistor.</a:t>
            </a:r>
          </a:p>
          <a:p>
            <a:pPr marL="514350" indent="-514350">
              <a:buNone/>
            </a:pPr>
            <a:endParaRPr lang="en-US" dirty="0" smtClean="0"/>
          </a:p>
          <a:p>
            <a:pPr marL="514350" indent="-514350">
              <a:buNone/>
            </a:pPr>
            <a:endParaRPr lang="en-US" dirty="0" smtClean="0"/>
          </a:p>
          <a:p>
            <a:pPr marL="514350" indent="-514350">
              <a:buFont typeface="+mj-lt"/>
              <a:buAutoNum type="arabicParenR"/>
            </a:pPr>
            <a:endParaRPr lang="en-US" dirty="0" smtClean="0"/>
          </a:p>
          <a:p>
            <a:pPr marL="514350" indent="-514350">
              <a:buFont typeface="+mj-lt"/>
              <a:buAutoNum type="arabicParenR"/>
            </a:pPr>
            <a:endParaRPr lang="en-US" dirty="0"/>
          </a:p>
        </p:txBody>
      </p:sp>
      <p:sp>
        <p:nvSpPr>
          <p:cNvPr id="4" name="Slide Number Placeholder 3"/>
          <p:cNvSpPr>
            <a:spLocks noGrp="1"/>
          </p:cNvSpPr>
          <p:nvPr>
            <p:ph type="sldNum" sz="quarter" idx="12"/>
          </p:nvPr>
        </p:nvSpPr>
        <p:spPr/>
        <p:txBody>
          <a:bodyPr/>
          <a:lstStyle/>
          <a:p>
            <a:fld id="{59CA4AE1-4B24-465F-A48C-88096E84F0D8}"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126162"/>
          </a:xfrm>
        </p:spPr>
        <p:txBody>
          <a:bodyPr>
            <a:normAutofit fontScale="90000"/>
          </a:bodyPr>
          <a:lstStyle/>
          <a:p>
            <a:pPr algn="l"/>
            <a:r>
              <a:rPr lang="en-US" sz="2500" b="1" u="sng" dirty="0" smtClean="0"/>
              <a:t>Resistor Non Linear</a:t>
            </a:r>
            <a:r>
              <a:rPr lang="en-US" sz="2500" dirty="0" smtClean="0"/>
              <a:t/>
            </a:r>
            <a:br>
              <a:rPr lang="en-US" sz="2500" dirty="0" smtClean="0"/>
            </a:br>
            <a:r>
              <a:rPr lang="en-US" sz="2500" dirty="0" smtClean="0"/>
              <a:t>Resistor yang </a:t>
            </a:r>
            <a:r>
              <a:rPr lang="en-US" sz="2500" dirty="0" err="1" smtClean="0"/>
              <a:t>nilainya</a:t>
            </a:r>
            <a:r>
              <a:rPr lang="en-US" sz="2500" dirty="0" smtClean="0"/>
              <a:t> </a:t>
            </a:r>
            <a:r>
              <a:rPr lang="en-US" sz="2500" dirty="0" err="1" smtClean="0"/>
              <a:t>berubah</a:t>
            </a:r>
            <a:r>
              <a:rPr lang="en-US" sz="2500" dirty="0" smtClean="0"/>
              <a:t> </a:t>
            </a:r>
            <a:r>
              <a:rPr lang="en-US" sz="2500" dirty="0" err="1" smtClean="0"/>
              <a:t>karena</a:t>
            </a:r>
            <a:r>
              <a:rPr lang="en-US" sz="2500" dirty="0" smtClean="0"/>
              <a:t> </a:t>
            </a:r>
            <a:r>
              <a:rPr lang="en-US" sz="2500" dirty="0" err="1" smtClean="0"/>
              <a:t>sesuatu</a:t>
            </a:r>
            <a:r>
              <a:rPr lang="en-US" sz="2500" dirty="0" smtClean="0"/>
              <a:t> </a:t>
            </a:r>
            <a:r>
              <a:rPr lang="en-US" sz="2500" dirty="0" err="1" smtClean="0"/>
              <a:t>kondisi</a:t>
            </a:r>
            <a:r>
              <a:rPr lang="en-US" sz="2500" dirty="0" smtClean="0"/>
              <a:t> </a:t>
            </a:r>
            <a:r>
              <a:rPr lang="en-US" sz="2500" dirty="0" err="1" smtClean="0"/>
              <a:t>seperti</a:t>
            </a:r>
            <a:r>
              <a:rPr lang="en-US" sz="2500" dirty="0" smtClean="0"/>
              <a:t> </a:t>
            </a:r>
            <a:r>
              <a:rPr lang="en-US" sz="2500" dirty="0" err="1" smtClean="0"/>
              <a:t>pada</a:t>
            </a:r>
            <a:r>
              <a:rPr lang="en-US" sz="2500" dirty="0" smtClean="0"/>
              <a:t> </a:t>
            </a:r>
            <a:r>
              <a:rPr lang="en-US" sz="2500" dirty="0" err="1" smtClean="0"/>
              <a:t>temperatur</a:t>
            </a:r>
            <a:r>
              <a:rPr lang="en-US" sz="2500" dirty="0" smtClean="0"/>
              <a:t>, </a:t>
            </a:r>
            <a:r>
              <a:rPr lang="en-US" sz="2500" dirty="0" err="1" smtClean="0"/>
              <a:t>tegangan</a:t>
            </a:r>
            <a:r>
              <a:rPr lang="en-US" sz="2500" dirty="0" smtClean="0"/>
              <a:t>, </a:t>
            </a:r>
            <a:r>
              <a:rPr lang="en-US" sz="2500" dirty="0" err="1" smtClean="0"/>
              <a:t>cahaya</a:t>
            </a:r>
            <a:r>
              <a:rPr lang="en-US" sz="2500" dirty="0" smtClean="0"/>
              <a:t> yang </a:t>
            </a:r>
            <a:r>
              <a:rPr lang="en-US" sz="2500" dirty="0" err="1" smtClean="0"/>
              <a:t>ada</a:t>
            </a:r>
            <a:r>
              <a:rPr lang="en-US" sz="2500" dirty="0" smtClean="0"/>
              <a:t> </a:t>
            </a:r>
            <a:r>
              <a:rPr lang="en-US" sz="2500" dirty="0" err="1" smtClean="0"/>
              <a:t>pada</a:t>
            </a:r>
            <a:r>
              <a:rPr lang="en-US" sz="2500" dirty="0" smtClean="0"/>
              <a:t> </a:t>
            </a:r>
            <a:r>
              <a:rPr lang="en-US" sz="2500" dirty="0" err="1" smtClean="0"/>
              <a:t>sekitarnya</a:t>
            </a:r>
            <a:r>
              <a:rPr lang="en-US" sz="2500" dirty="0" smtClean="0"/>
              <a:t>.</a:t>
            </a:r>
            <a:br>
              <a:rPr lang="en-US" sz="2500" dirty="0" smtClean="0"/>
            </a:br>
            <a:r>
              <a:rPr lang="en-US" sz="2500" dirty="0" smtClean="0"/>
              <a:t/>
            </a:r>
            <a:br>
              <a:rPr lang="en-US" sz="2500" dirty="0" smtClean="0"/>
            </a:br>
            <a:r>
              <a:rPr lang="en-US" sz="2500" dirty="0" err="1" smtClean="0"/>
              <a:t>Jenis</a:t>
            </a:r>
            <a:r>
              <a:rPr lang="en-US" sz="2500" dirty="0" smtClean="0"/>
              <a:t> :</a:t>
            </a:r>
            <a:br>
              <a:rPr lang="en-US" sz="2500" dirty="0" smtClean="0"/>
            </a:br>
            <a:r>
              <a:rPr lang="en-US" sz="2500" b="1" dirty="0" smtClean="0"/>
              <a:t>1). </a:t>
            </a:r>
            <a:r>
              <a:rPr lang="en-US" sz="2500" b="1" dirty="0" err="1" smtClean="0"/>
              <a:t>Thermistor</a:t>
            </a:r>
            <a:r>
              <a:rPr lang="en-US" sz="2500" dirty="0" smtClean="0"/>
              <a:t/>
            </a:r>
            <a:br>
              <a:rPr lang="en-US" sz="2500" dirty="0" smtClean="0"/>
            </a:br>
            <a:r>
              <a:rPr lang="en-US" sz="2500" dirty="0" err="1" smtClean="0"/>
              <a:t>adalah</a:t>
            </a:r>
            <a:r>
              <a:rPr lang="en-US" sz="2500" dirty="0" smtClean="0"/>
              <a:t> </a:t>
            </a:r>
            <a:r>
              <a:rPr lang="en-US" sz="2500" dirty="0" err="1" smtClean="0"/>
              <a:t>Jenis</a:t>
            </a:r>
            <a:r>
              <a:rPr lang="en-US" sz="2500" dirty="0" smtClean="0"/>
              <a:t> resistor yang </a:t>
            </a:r>
            <a:r>
              <a:rPr lang="en-US" sz="2500" dirty="0" err="1" smtClean="0"/>
              <a:t>memiliki</a:t>
            </a:r>
            <a:r>
              <a:rPr lang="en-US" sz="2500" dirty="0" smtClean="0"/>
              <a:t> </a:t>
            </a:r>
            <a:r>
              <a:rPr lang="en-US" sz="2500" dirty="0" err="1" smtClean="0"/>
              <a:t>koefisien</a:t>
            </a:r>
            <a:r>
              <a:rPr lang="en-US" sz="2500" dirty="0" smtClean="0"/>
              <a:t> </a:t>
            </a:r>
            <a:r>
              <a:rPr lang="en-US" sz="2500" dirty="0" err="1" smtClean="0"/>
              <a:t>temperatur</a:t>
            </a:r>
            <a:r>
              <a:rPr lang="en-US" sz="2500" dirty="0" smtClean="0"/>
              <a:t> yang </a:t>
            </a:r>
            <a:r>
              <a:rPr lang="en-US" sz="2500" dirty="0" err="1" smtClean="0"/>
              <a:t>tinggi</a:t>
            </a:r>
            <a:r>
              <a:rPr lang="en-US" sz="2500" dirty="0" smtClean="0"/>
              <a:t>.</a:t>
            </a:r>
            <a:br>
              <a:rPr lang="en-US" sz="2500" dirty="0" smtClean="0"/>
            </a:br>
            <a:r>
              <a:rPr lang="en-US" sz="2500" dirty="0" err="1" smtClean="0"/>
              <a:t>Kegunaan</a:t>
            </a:r>
            <a:r>
              <a:rPr lang="en-US" sz="2500" dirty="0" smtClean="0"/>
              <a:t> : </a:t>
            </a:r>
            <a:r>
              <a:rPr lang="en-US" sz="2500" dirty="0" err="1" smtClean="0"/>
              <a:t>untuk</a:t>
            </a:r>
            <a:r>
              <a:rPr lang="en-US" sz="2500" dirty="0" smtClean="0"/>
              <a:t> </a:t>
            </a:r>
            <a:r>
              <a:rPr lang="en-US" sz="2500" dirty="0" err="1" smtClean="0"/>
              <a:t>mengubah</a:t>
            </a:r>
            <a:r>
              <a:rPr lang="en-US" sz="2500" dirty="0" smtClean="0"/>
              <a:t> </a:t>
            </a:r>
            <a:r>
              <a:rPr lang="en-US" sz="2500" dirty="0" err="1" smtClean="0"/>
              <a:t>nilai</a:t>
            </a:r>
            <a:r>
              <a:rPr lang="en-US" sz="2500" dirty="0" smtClean="0"/>
              <a:t> </a:t>
            </a:r>
            <a:r>
              <a:rPr lang="en-US" sz="2500" dirty="0" err="1" smtClean="0"/>
              <a:t>resistansi</a:t>
            </a:r>
            <a:r>
              <a:rPr lang="en-US" sz="2500" dirty="0" smtClean="0"/>
              <a:t> </a:t>
            </a:r>
            <a:r>
              <a:rPr lang="en-US" sz="2500" dirty="0" err="1" smtClean="0"/>
              <a:t>dari</a:t>
            </a:r>
            <a:r>
              <a:rPr lang="en-US" sz="2500" dirty="0" smtClean="0"/>
              <a:t> </a:t>
            </a:r>
            <a:r>
              <a:rPr lang="en-US" sz="2500" dirty="0" err="1" smtClean="0"/>
              <a:t>sebuah</a:t>
            </a:r>
            <a:r>
              <a:rPr lang="en-US" sz="2500" dirty="0" smtClean="0"/>
              <a:t> </a:t>
            </a:r>
            <a:r>
              <a:rPr lang="en-US" sz="2500" dirty="0" err="1" smtClean="0"/>
              <a:t>rangkaian</a:t>
            </a:r>
            <a:r>
              <a:rPr lang="en-US" sz="2500" dirty="0" smtClean="0"/>
              <a:t> </a:t>
            </a:r>
            <a:br>
              <a:rPr lang="en-US" sz="2500" dirty="0" smtClean="0"/>
            </a:br>
            <a:r>
              <a:rPr lang="en-US" sz="2500" dirty="0" smtClean="0"/>
              <a:t>                    </a:t>
            </a:r>
            <a:r>
              <a:rPr lang="en-US" sz="2500" dirty="0" err="1" smtClean="0"/>
              <a:t>elektronik</a:t>
            </a:r>
            <a:r>
              <a:rPr lang="en-US" sz="2500" dirty="0" smtClean="0"/>
              <a:t> </a:t>
            </a:r>
            <a:r>
              <a:rPr lang="en-US" sz="2500" dirty="0" err="1" smtClean="0"/>
              <a:t>akibat</a:t>
            </a:r>
            <a:r>
              <a:rPr lang="en-US" sz="2500" dirty="0" smtClean="0"/>
              <a:t> </a:t>
            </a:r>
            <a:r>
              <a:rPr lang="en-US" sz="2500" dirty="0" err="1" smtClean="0"/>
              <a:t>dari</a:t>
            </a:r>
            <a:r>
              <a:rPr lang="en-US" sz="2500" dirty="0" smtClean="0"/>
              <a:t> </a:t>
            </a:r>
            <a:r>
              <a:rPr lang="en-US" sz="2500" dirty="0" err="1" smtClean="0"/>
              <a:t>perubahan</a:t>
            </a:r>
            <a:r>
              <a:rPr lang="en-US" sz="2500" dirty="0" smtClean="0"/>
              <a:t> </a:t>
            </a:r>
            <a:r>
              <a:rPr lang="en-US" sz="2500" dirty="0" err="1" smtClean="0"/>
              <a:t>temperatur</a:t>
            </a:r>
            <a:r>
              <a:rPr lang="en-US" sz="2500" dirty="0" smtClean="0"/>
              <a:t> </a:t>
            </a:r>
            <a:r>
              <a:rPr lang="en-US" sz="2500" dirty="0" err="1" smtClean="0"/>
              <a:t>sekitar</a:t>
            </a:r>
            <a:r>
              <a:rPr lang="en-US" sz="2500" dirty="0" smtClean="0"/>
              <a:t/>
            </a:r>
            <a:br>
              <a:rPr lang="en-US" sz="2500" dirty="0" smtClean="0"/>
            </a:br>
            <a:r>
              <a:rPr lang="en-US" sz="2500" dirty="0" smtClean="0"/>
              <a:t>                    </a:t>
            </a:r>
            <a:r>
              <a:rPr lang="en-US" sz="2500" dirty="0" err="1" smtClean="0"/>
              <a:t>benda</a:t>
            </a:r>
            <a:r>
              <a:rPr lang="en-US" sz="2500" dirty="0" smtClean="0"/>
              <a:t> </a:t>
            </a:r>
            <a:r>
              <a:rPr lang="en-US" sz="2500" dirty="0" err="1" smtClean="0"/>
              <a:t>tersebut</a:t>
            </a:r>
            <a:r>
              <a:rPr lang="en-US" sz="2500" dirty="0" smtClean="0"/>
              <a:t>.</a:t>
            </a:r>
            <a:br>
              <a:rPr lang="en-US" sz="2500" dirty="0" smtClean="0"/>
            </a:br>
            <a:r>
              <a:rPr lang="en-US" sz="2500" dirty="0" smtClean="0"/>
              <a:t/>
            </a:r>
            <a:br>
              <a:rPr lang="en-US" sz="2500" dirty="0" smtClean="0"/>
            </a:br>
            <a:r>
              <a:rPr lang="en-US" sz="2500" dirty="0" err="1" smtClean="0"/>
              <a:t>Apliaksi</a:t>
            </a:r>
            <a:r>
              <a:rPr lang="en-US" sz="2500" dirty="0" smtClean="0"/>
              <a:t> :</a:t>
            </a:r>
            <a:br>
              <a:rPr lang="en-US" sz="2500" dirty="0" smtClean="0"/>
            </a:br>
            <a:r>
              <a:rPr lang="en-US" sz="2500" dirty="0" smtClean="0"/>
              <a:t> - </a:t>
            </a:r>
            <a:r>
              <a:rPr lang="en-US" sz="2500" dirty="0" err="1" smtClean="0"/>
              <a:t>Pengindraan</a:t>
            </a:r>
            <a:r>
              <a:rPr lang="en-US" sz="2500" dirty="0" smtClean="0"/>
              <a:t> </a:t>
            </a:r>
            <a:r>
              <a:rPr lang="en-US" sz="2500" dirty="0" err="1" smtClean="0"/>
              <a:t>temperatur</a:t>
            </a:r>
            <a:r>
              <a:rPr lang="en-US" sz="2500" dirty="0" smtClean="0"/>
              <a:t> (</a:t>
            </a:r>
            <a:r>
              <a:rPr lang="en-US" sz="2500" dirty="0" err="1" smtClean="0"/>
              <a:t>Termometer</a:t>
            </a:r>
            <a:r>
              <a:rPr lang="en-US" sz="2500" dirty="0" smtClean="0"/>
              <a:t> Digital).</a:t>
            </a:r>
            <a:br>
              <a:rPr lang="en-US" sz="2500" dirty="0" smtClean="0"/>
            </a:br>
            <a:r>
              <a:rPr lang="en-US" sz="2500" dirty="0" smtClean="0"/>
              <a:t> - </a:t>
            </a:r>
            <a:r>
              <a:rPr lang="en-US" sz="2500" dirty="0" err="1" smtClean="0"/>
              <a:t>Kompensasi</a:t>
            </a:r>
            <a:r>
              <a:rPr lang="en-US" sz="2500" dirty="0" smtClean="0"/>
              <a:t> </a:t>
            </a:r>
            <a:r>
              <a:rPr lang="en-US" sz="2500" dirty="0" err="1" smtClean="0"/>
              <a:t>temperatur</a:t>
            </a:r>
            <a:r>
              <a:rPr lang="en-US" sz="2500" dirty="0" smtClean="0"/>
              <a:t> (</a:t>
            </a:r>
            <a:r>
              <a:rPr lang="en-US" sz="2500" dirty="0" err="1" smtClean="0"/>
              <a:t>ruangan</a:t>
            </a:r>
            <a:r>
              <a:rPr lang="en-US" sz="2500" dirty="0" smtClean="0"/>
              <a:t> </a:t>
            </a:r>
            <a:r>
              <a:rPr lang="en-US" sz="2500" dirty="0" err="1" smtClean="0"/>
              <a:t>ber</a:t>
            </a:r>
            <a:r>
              <a:rPr lang="en-US" sz="2500" dirty="0" smtClean="0"/>
              <a:t>-AC, </a:t>
            </a:r>
            <a:r>
              <a:rPr lang="en-US" sz="2500" dirty="0" err="1" smtClean="0"/>
              <a:t>Mesin</a:t>
            </a:r>
            <a:r>
              <a:rPr lang="en-US" sz="2500" dirty="0" smtClean="0"/>
              <a:t>, </a:t>
            </a:r>
            <a:r>
              <a:rPr lang="en-US" sz="2500" dirty="0" err="1" smtClean="0"/>
              <a:t>dll</a:t>
            </a:r>
            <a:r>
              <a:rPr lang="en-US" sz="2500" dirty="0" smtClean="0"/>
              <a:t>).</a:t>
            </a:r>
            <a:br>
              <a:rPr lang="en-US" sz="2500" dirty="0" smtClean="0"/>
            </a:br>
            <a:r>
              <a:rPr lang="en-US" sz="2500" dirty="0" smtClean="0"/>
              <a:t> - </a:t>
            </a:r>
            <a:r>
              <a:rPr lang="en-US" sz="2500" dirty="0" err="1" smtClean="0"/>
              <a:t>Rangkaian</a:t>
            </a:r>
            <a:r>
              <a:rPr lang="en-US" sz="2500" dirty="0" smtClean="0"/>
              <a:t> </a:t>
            </a:r>
            <a:r>
              <a:rPr lang="en-US" sz="2500" dirty="0" err="1" smtClean="0"/>
              <a:t>kontrol</a:t>
            </a:r>
            <a:r>
              <a:rPr lang="en-US" sz="2500" dirty="0" smtClean="0"/>
              <a:t> (</a:t>
            </a:r>
            <a:r>
              <a:rPr lang="en-US" sz="2500" dirty="0" err="1" smtClean="0"/>
              <a:t>mesin</a:t>
            </a:r>
            <a:r>
              <a:rPr lang="en-US" sz="2500" dirty="0" smtClean="0"/>
              <a:t>).</a:t>
            </a:r>
            <a:br>
              <a:rPr lang="en-US" sz="2500" dirty="0" smtClean="0"/>
            </a:br>
            <a:endParaRPr lang="en-US" sz="25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8382000" cy="6049962"/>
          </a:xfrm>
        </p:spPr>
        <p:txBody>
          <a:bodyPr>
            <a:normAutofit fontScale="90000"/>
          </a:bodyPr>
          <a:lstStyle/>
          <a:p>
            <a:pPr algn="l"/>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b="1" dirty="0" smtClean="0"/>
              <a:t/>
            </a:r>
            <a:br>
              <a:rPr lang="en-US" sz="2500" b="1" dirty="0" smtClean="0"/>
            </a:br>
            <a:r>
              <a:rPr lang="en-US" sz="2500" b="1" dirty="0" err="1" smtClean="0"/>
              <a:t>Ada</a:t>
            </a:r>
            <a:r>
              <a:rPr lang="en-US" sz="2500" b="1" dirty="0" smtClean="0"/>
              <a:t> 2 </a:t>
            </a:r>
            <a:r>
              <a:rPr lang="en-US" sz="2500" b="1" dirty="0" err="1" smtClean="0"/>
              <a:t>jenis</a:t>
            </a:r>
            <a:r>
              <a:rPr lang="en-US" sz="2500" b="1" dirty="0" smtClean="0"/>
              <a:t> </a:t>
            </a:r>
            <a:r>
              <a:rPr lang="en-US" sz="2500" b="1" dirty="0" err="1" smtClean="0"/>
              <a:t>Thermistor</a:t>
            </a:r>
            <a:r>
              <a:rPr lang="en-US" sz="2500" b="1" dirty="0" smtClean="0"/>
              <a:t>, </a:t>
            </a:r>
            <a:r>
              <a:rPr lang="en-US" sz="2500" b="1" dirty="0" err="1" smtClean="0"/>
              <a:t>yaitu</a:t>
            </a:r>
            <a:r>
              <a:rPr lang="en-US" sz="2500" b="1" dirty="0" smtClean="0"/>
              <a:t> :</a:t>
            </a:r>
            <a:r>
              <a:rPr lang="en-US" sz="2500" dirty="0" smtClean="0"/>
              <a:t/>
            </a:r>
            <a:br>
              <a:rPr lang="en-US" sz="2500" dirty="0" smtClean="0"/>
            </a:br>
            <a:r>
              <a:rPr lang="en-US" sz="2500" dirty="0" smtClean="0"/>
              <a:t/>
            </a:r>
            <a:br>
              <a:rPr lang="en-US" sz="2500" dirty="0" smtClean="0"/>
            </a:br>
            <a:r>
              <a:rPr lang="en-US" sz="2500" b="1" dirty="0" smtClean="0"/>
              <a:t>1). Negative Temperature Coefficient (NTC).</a:t>
            </a:r>
            <a:r>
              <a:rPr lang="en-US" sz="2500" dirty="0" smtClean="0"/>
              <a:t/>
            </a:r>
            <a:br>
              <a:rPr lang="en-US" sz="2500" dirty="0" smtClean="0"/>
            </a:br>
            <a:r>
              <a:rPr lang="en-US" sz="2500" dirty="0" smtClean="0"/>
              <a:t>      </a:t>
            </a:r>
            <a:r>
              <a:rPr lang="en-US" sz="2500" dirty="0" err="1" smtClean="0"/>
              <a:t>Yaitu</a:t>
            </a:r>
            <a:r>
              <a:rPr lang="en-US" sz="2500" dirty="0" smtClean="0"/>
              <a:t> </a:t>
            </a:r>
            <a:r>
              <a:rPr lang="en-US" sz="2500" dirty="0" err="1" smtClean="0"/>
              <a:t>tahanan</a:t>
            </a:r>
            <a:r>
              <a:rPr lang="en-US" sz="2500" dirty="0" smtClean="0"/>
              <a:t> yang </a:t>
            </a:r>
            <a:r>
              <a:rPr lang="en-US" sz="2500" dirty="0" err="1" smtClean="0"/>
              <a:t>nilai</a:t>
            </a:r>
            <a:r>
              <a:rPr lang="en-US" sz="2500" dirty="0" smtClean="0"/>
              <a:t> </a:t>
            </a:r>
            <a:r>
              <a:rPr lang="en-US" sz="2500" dirty="0" err="1" smtClean="0"/>
              <a:t>resistansinya</a:t>
            </a:r>
            <a:r>
              <a:rPr lang="en-US" sz="2500" dirty="0" smtClean="0"/>
              <a:t> </a:t>
            </a:r>
            <a:r>
              <a:rPr lang="en-US" sz="2500" dirty="0" err="1" smtClean="0"/>
              <a:t>akan</a:t>
            </a:r>
            <a:r>
              <a:rPr lang="en-US" sz="2500" dirty="0" smtClean="0"/>
              <a:t> </a:t>
            </a:r>
            <a:r>
              <a:rPr lang="en-US" sz="2500" dirty="0" err="1" smtClean="0"/>
              <a:t>menurun</a:t>
            </a:r>
            <a:r>
              <a:rPr lang="en-US" sz="2500" dirty="0" smtClean="0"/>
              <a:t> </a:t>
            </a:r>
            <a:r>
              <a:rPr lang="en-US" sz="2500" dirty="0" err="1" smtClean="0"/>
              <a:t>akibat</a:t>
            </a:r>
            <a:r>
              <a:rPr lang="en-US" sz="2500" dirty="0" smtClean="0"/>
              <a:t>   </a:t>
            </a:r>
            <a:br>
              <a:rPr lang="en-US" sz="2500" dirty="0" smtClean="0"/>
            </a:br>
            <a:r>
              <a:rPr lang="en-US" sz="2500" dirty="0" smtClean="0"/>
              <a:t>      </a:t>
            </a:r>
            <a:r>
              <a:rPr lang="en-US" sz="2500" dirty="0" err="1" smtClean="0"/>
              <a:t>perubahan</a:t>
            </a:r>
            <a:r>
              <a:rPr lang="en-US" sz="2500" dirty="0" smtClean="0"/>
              <a:t> </a:t>
            </a:r>
            <a:r>
              <a:rPr lang="en-US" sz="2500" dirty="0" err="1" smtClean="0"/>
              <a:t>temperatur</a:t>
            </a:r>
            <a:r>
              <a:rPr lang="en-US" sz="2500" dirty="0" smtClean="0"/>
              <a:t> </a:t>
            </a:r>
            <a:r>
              <a:rPr lang="en-US" sz="2500" dirty="0" err="1" smtClean="0"/>
              <a:t>disekitarnya</a:t>
            </a:r>
            <a:r>
              <a:rPr lang="en-US" sz="2500" dirty="0" smtClean="0"/>
              <a:t> </a:t>
            </a:r>
            <a:r>
              <a:rPr lang="en-US" sz="2500" dirty="0" err="1" smtClean="0"/>
              <a:t>atau</a:t>
            </a:r>
            <a:r>
              <a:rPr lang="en-US" sz="2500" dirty="0" smtClean="0"/>
              <a:t> </a:t>
            </a:r>
            <a:r>
              <a:rPr lang="en-US" sz="2500" dirty="0" err="1" smtClean="0"/>
              <a:t>pada</a:t>
            </a:r>
            <a:r>
              <a:rPr lang="en-US" sz="2500" dirty="0" smtClean="0"/>
              <a:t> resistor </a:t>
            </a:r>
            <a:r>
              <a:rPr lang="en-US" sz="2500" dirty="0" err="1" smtClean="0"/>
              <a:t>itu</a:t>
            </a:r>
            <a:r>
              <a:rPr lang="en-US" sz="2500" dirty="0" smtClean="0"/>
              <a:t> </a:t>
            </a:r>
            <a:r>
              <a:rPr lang="en-US" sz="2500" dirty="0" err="1" smtClean="0"/>
              <a:t>sendiri</a:t>
            </a:r>
            <a:r>
              <a:rPr lang="en-US" sz="2500" dirty="0" smtClean="0"/>
              <a:t>.</a:t>
            </a:r>
            <a:br>
              <a:rPr lang="en-US" sz="2500" dirty="0" smtClean="0"/>
            </a:br>
            <a:r>
              <a:rPr lang="en-US" sz="2500" dirty="0" smtClean="0"/>
              <a:t/>
            </a:r>
            <a:br>
              <a:rPr lang="en-US" sz="2500" dirty="0" smtClean="0"/>
            </a:br>
            <a:r>
              <a:rPr lang="en-US" sz="2500" b="1" dirty="0" smtClean="0"/>
              <a:t>2).  Positive </a:t>
            </a:r>
            <a:r>
              <a:rPr lang="en-US" sz="2500" b="1" dirty="0" err="1" smtClean="0"/>
              <a:t>Temperatur</a:t>
            </a:r>
            <a:r>
              <a:rPr lang="en-US" sz="2500" b="1" dirty="0" smtClean="0"/>
              <a:t> Coefficient (PTC)</a:t>
            </a:r>
            <a:r>
              <a:rPr lang="en-US" sz="2500" dirty="0" smtClean="0"/>
              <a:t/>
            </a:r>
            <a:br>
              <a:rPr lang="en-US" sz="2500" dirty="0" smtClean="0"/>
            </a:br>
            <a:r>
              <a:rPr lang="en-US" sz="2500" dirty="0" smtClean="0"/>
              <a:t>      </a:t>
            </a:r>
            <a:r>
              <a:rPr lang="en-US" sz="2500" dirty="0" err="1" smtClean="0"/>
              <a:t>Yaitu</a:t>
            </a:r>
            <a:r>
              <a:rPr lang="en-US" sz="2500" dirty="0" smtClean="0"/>
              <a:t> </a:t>
            </a:r>
            <a:r>
              <a:rPr lang="en-US" sz="2500" dirty="0" err="1" smtClean="0"/>
              <a:t>tahanan</a:t>
            </a:r>
            <a:r>
              <a:rPr lang="en-US" sz="2500" dirty="0" smtClean="0"/>
              <a:t> yang </a:t>
            </a:r>
            <a:r>
              <a:rPr lang="en-US" sz="2500" dirty="0" err="1" smtClean="0"/>
              <a:t>nilai</a:t>
            </a:r>
            <a:r>
              <a:rPr lang="en-US" sz="2500" dirty="0" smtClean="0"/>
              <a:t> </a:t>
            </a:r>
            <a:r>
              <a:rPr lang="en-US" sz="2500" dirty="0" err="1" smtClean="0"/>
              <a:t>resistansinya</a:t>
            </a:r>
            <a:r>
              <a:rPr lang="en-US" sz="2500" dirty="0" smtClean="0"/>
              <a:t> </a:t>
            </a:r>
            <a:r>
              <a:rPr lang="en-US" sz="2500" dirty="0" err="1" smtClean="0"/>
              <a:t>akan</a:t>
            </a:r>
            <a:r>
              <a:rPr lang="en-US" sz="2500" dirty="0" smtClean="0"/>
              <a:t> </a:t>
            </a:r>
            <a:r>
              <a:rPr lang="en-US" sz="2500" dirty="0" err="1" smtClean="0"/>
              <a:t>bertambah</a:t>
            </a:r>
            <a:r>
              <a:rPr lang="en-US" sz="2500" dirty="0" smtClean="0"/>
              <a:t> </a:t>
            </a:r>
            <a:r>
              <a:rPr lang="en-US" sz="2500" dirty="0" err="1" smtClean="0"/>
              <a:t>besar</a:t>
            </a:r>
            <a:r>
              <a:rPr lang="en-US" sz="2500" dirty="0" smtClean="0"/>
              <a:t> </a:t>
            </a:r>
            <a:br>
              <a:rPr lang="en-US" sz="2500" dirty="0" smtClean="0"/>
            </a:br>
            <a:r>
              <a:rPr lang="en-US" sz="2500" dirty="0" smtClean="0"/>
              <a:t>      </a:t>
            </a:r>
            <a:r>
              <a:rPr lang="en-US" sz="2500" dirty="0" err="1" smtClean="0"/>
              <a:t>akibat</a:t>
            </a:r>
            <a:r>
              <a:rPr lang="en-US" sz="2500" dirty="0" smtClean="0"/>
              <a:t> </a:t>
            </a:r>
            <a:r>
              <a:rPr lang="en-US" sz="2500" dirty="0" err="1" smtClean="0"/>
              <a:t>perubahan</a:t>
            </a:r>
            <a:r>
              <a:rPr lang="en-US" sz="2500" dirty="0" smtClean="0"/>
              <a:t> </a:t>
            </a:r>
            <a:r>
              <a:rPr lang="en-US" sz="2500" dirty="0" err="1" smtClean="0"/>
              <a:t>temperatur</a:t>
            </a:r>
            <a:r>
              <a:rPr lang="en-US" sz="2500" dirty="0" smtClean="0"/>
              <a:t> </a:t>
            </a:r>
            <a:r>
              <a:rPr lang="en-US" sz="2500" dirty="0" err="1" smtClean="0"/>
              <a:t>disekitarnya</a:t>
            </a:r>
            <a:r>
              <a:rPr lang="en-US" sz="2500" dirty="0" smtClean="0"/>
              <a:t> </a:t>
            </a:r>
            <a:r>
              <a:rPr lang="en-US" sz="2500" dirty="0" err="1" smtClean="0"/>
              <a:t>atau</a:t>
            </a:r>
            <a:r>
              <a:rPr lang="en-US" sz="2500" dirty="0" smtClean="0"/>
              <a:t> </a:t>
            </a:r>
            <a:r>
              <a:rPr lang="en-US" sz="2500" dirty="0" err="1" smtClean="0"/>
              <a:t>pada</a:t>
            </a:r>
            <a:r>
              <a:rPr lang="en-US" sz="2500" dirty="0" smtClean="0"/>
              <a:t> resistor </a:t>
            </a:r>
            <a:r>
              <a:rPr lang="en-US" sz="2500" dirty="0" err="1" smtClean="0"/>
              <a:t>itu</a:t>
            </a:r>
            <a:r>
              <a:rPr lang="en-US" sz="2500" dirty="0" smtClean="0"/>
              <a:t> </a:t>
            </a:r>
            <a:br>
              <a:rPr lang="en-US" sz="2500" dirty="0" smtClean="0"/>
            </a:br>
            <a:r>
              <a:rPr lang="en-US" sz="2500" dirty="0" smtClean="0"/>
              <a:t>      </a:t>
            </a:r>
            <a:r>
              <a:rPr lang="en-US" sz="2500" dirty="0" err="1" smtClean="0"/>
              <a:t>sendiri</a:t>
            </a:r>
            <a:r>
              <a:rPr lang="en-US" sz="2500" dirty="0" smtClean="0"/>
              <a:t>.</a:t>
            </a:r>
            <a:br>
              <a:rPr lang="en-US" sz="2500" dirty="0" smtClean="0"/>
            </a:br>
            <a:r>
              <a:rPr lang="en-US" sz="2500" dirty="0" smtClean="0"/>
              <a:t>      Hal </a:t>
            </a:r>
            <a:r>
              <a:rPr lang="en-US" sz="2500" dirty="0" err="1" smtClean="0"/>
              <a:t>ini</a:t>
            </a:r>
            <a:r>
              <a:rPr lang="en-US" sz="2500" dirty="0" smtClean="0"/>
              <a:t> </a:t>
            </a:r>
            <a:r>
              <a:rPr lang="en-US" sz="2500" dirty="0" err="1" smtClean="0"/>
              <a:t>berlaku</a:t>
            </a:r>
            <a:r>
              <a:rPr lang="en-US" sz="2500" dirty="0" smtClean="0"/>
              <a:t> </a:t>
            </a:r>
            <a:r>
              <a:rPr lang="en-US" sz="2500" dirty="0" err="1" smtClean="0"/>
              <a:t>hanya</a:t>
            </a:r>
            <a:r>
              <a:rPr lang="en-US" sz="2500" dirty="0" smtClean="0"/>
              <a:t> </a:t>
            </a:r>
            <a:r>
              <a:rPr lang="en-US" sz="2500" dirty="0" err="1" smtClean="0"/>
              <a:t>pada</a:t>
            </a:r>
            <a:r>
              <a:rPr lang="en-US" sz="2500" dirty="0" smtClean="0"/>
              <a:t> </a:t>
            </a:r>
            <a:r>
              <a:rPr lang="en-US" sz="2500" dirty="0" err="1" smtClean="0"/>
              <a:t>daerah</a:t>
            </a:r>
            <a:r>
              <a:rPr lang="en-US" sz="2500" dirty="0" smtClean="0"/>
              <a:t> </a:t>
            </a:r>
            <a:r>
              <a:rPr lang="en-US" sz="2500" dirty="0" err="1" smtClean="0"/>
              <a:t>suhu</a:t>
            </a:r>
            <a:r>
              <a:rPr lang="en-US" sz="2500" dirty="0" smtClean="0"/>
              <a:t> </a:t>
            </a:r>
            <a:r>
              <a:rPr lang="en-US" sz="2500" dirty="0" err="1" smtClean="0"/>
              <a:t>tertentu</a:t>
            </a:r>
            <a:r>
              <a:rPr lang="en-US" sz="2500" dirty="0" smtClean="0"/>
              <a:t>. </a:t>
            </a:r>
            <a:r>
              <a:rPr lang="en-US" sz="2500" dirty="0" err="1" smtClean="0"/>
              <a:t>Diluar</a:t>
            </a:r>
            <a:r>
              <a:rPr lang="en-US" sz="2500" dirty="0" smtClean="0"/>
              <a:t> </a:t>
            </a:r>
            <a:br>
              <a:rPr lang="en-US" sz="2500" dirty="0" smtClean="0"/>
            </a:br>
            <a:r>
              <a:rPr lang="en-US" sz="2500" dirty="0" smtClean="0"/>
              <a:t>      </a:t>
            </a:r>
            <a:r>
              <a:rPr lang="en-US" sz="2500" dirty="0" err="1" smtClean="0"/>
              <a:t>jangkauan</a:t>
            </a:r>
            <a:r>
              <a:rPr lang="en-US" sz="2500" dirty="0" smtClean="0"/>
              <a:t> </a:t>
            </a:r>
            <a:r>
              <a:rPr lang="en-US" sz="2500" dirty="0" err="1" smtClean="0"/>
              <a:t>itu</a:t>
            </a:r>
            <a:r>
              <a:rPr lang="en-US" sz="2500" dirty="0" smtClean="0"/>
              <a:t>, </a:t>
            </a:r>
            <a:r>
              <a:rPr lang="en-US" sz="2500" dirty="0" err="1" smtClean="0"/>
              <a:t>koefisiennya</a:t>
            </a:r>
            <a:r>
              <a:rPr lang="en-US" sz="2500" dirty="0" smtClean="0"/>
              <a:t> </a:t>
            </a:r>
            <a:r>
              <a:rPr lang="en-US" sz="2500" dirty="0" err="1" smtClean="0"/>
              <a:t>bisa</a:t>
            </a:r>
            <a:r>
              <a:rPr lang="en-US" sz="2500" dirty="0" smtClean="0"/>
              <a:t> </a:t>
            </a:r>
            <a:r>
              <a:rPr lang="en-US" sz="2500" dirty="0" err="1" smtClean="0"/>
              <a:t>nol</a:t>
            </a:r>
            <a:r>
              <a:rPr lang="en-US" sz="2500" dirty="0" smtClean="0"/>
              <a:t> </a:t>
            </a:r>
            <a:r>
              <a:rPr lang="en-US" sz="2500" dirty="0" err="1" smtClean="0"/>
              <a:t>atau</a:t>
            </a:r>
            <a:r>
              <a:rPr lang="en-US" sz="2500" dirty="0" smtClean="0"/>
              <a:t> </a:t>
            </a:r>
            <a:r>
              <a:rPr lang="en-US" sz="2500" dirty="0" err="1" smtClean="0"/>
              <a:t>negatif</a:t>
            </a:r>
            <a:r>
              <a:rPr lang="en-US" sz="2500" dirty="0" smtClean="0"/>
              <a:t>. </a:t>
            </a:r>
            <a:br>
              <a:rPr lang="en-US" sz="2500" dirty="0" smtClean="0"/>
            </a:br>
            <a:r>
              <a:rPr lang="en-US" sz="2500" dirty="0"/>
              <a:t/>
            </a:r>
            <a:br>
              <a:rPr lang="en-US" sz="2500" dirty="0"/>
            </a:br>
            <a:r>
              <a:rPr lang="en-US" sz="2500" dirty="0" smtClean="0"/>
              <a:t/>
            </a:r>
            <a:br>
              <a:rPr lang="en-US" sz="2500" dirty="0" smtClean="0"/>
            </a:br>
            <a:r>
              <a:rPr lang="en-US" sz="2500" dirty="0" smtClean="0"/>
              <a:t>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gn="l"/>
            <a:r>
              <a:rPr lang="en-US" sz="2500" dirty="0" smtClean="0"/>
              <a:t/>
            </a:r>
            <a:br>
              <a:rPr lang="en-US" sz="2500" dirty="0" smtClean="0"/>
            </a:br>
            <a:r>
              <a:rPr lang="en-US" sz="2500" dirty="0" smtClean="0"/>
              <a:t/>
            </a:r>
            <a:br>
              <a:rPr lang="en-US" sz="2500" dirty="0" smtClean="0"/>
            </a:br>
            <a:r>
              <a:rPr lang="en-US" sz="2500" dirty="0"/>
              <a:t/>
            </a:r>
            <a:br>
              <a:rPr lang="en-US" sz="25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endParaRPr lang="en-US" sz="2800" dirty="0"/>
          </a:p>
        </p:txBody>
      </p:sp>
      <p:sp>
        <p:nvSpPr>
          <p:cNvPr id="8" name="Subtitle 7"/>
          <p:cNvSpPr>
            <a:spLocks noGrp="1"/>
          </p:cNvSpPr>
          <p:nvPr>
            <p:ph type="subTitle" idx="1"/>
          </p:nvPr>
        </p:nvSpPr>
        <p:spPr>
          <a:xfrm>
            <a:off x="533400" y="533400"/>
            <a:ext cx="8229600" cy="5791200"/>
          </a:xfrm>
        </p:spPr>
        <p:txBody>
          <a:bodyPr>
            <a:normAutofit/>
          </a:bodyPr>
          <a:lstStyle/>
          <a:p>
            <a:pPr algn="l"/>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en-US" smtClean="0"/>
              <a:t>pangeranmajalengka.blogspot.com</a:t>
            </a:r>
            <a:endParaRPr lang="en-US"/>
          </a:p>
        </p:txBody>
      </p:sp>
      <p:sp>
        <p:nvSpPr>
          <p:cNvPr id="5" name="Slide Number Placeholder 4"/>
          <p:cNvSpPr>
            <a:spLocks noGrp="1"/>
          </p:cNvSpPr>
          <p:nvPr>
            <p:ph type="sldNum" sz="quarter" idx="12"/>
          </p:nvPr>
        </p:nvSpPr>
        <p:spPr/>
        <p:txBody>
          <a:bodyPr/>
          <a:lstStyle/>
          <a:p>
            <a:fld id="{59CA4AE1-4B24-465F-A48C-88096E84F0D8}" type="slidenum">
              <a:rPr lang="en-US" smtClean="0"/>
              <a:pPr/>
              <a:t>22</a:t>
            </a:fld>
            <a:endParaRPr lang="en-US"/>
          </a:p>
        </p:txBody>
      </p:sp>
      <p:pic>
        <p:nvPicPr>
          <p:cNvPr id="8194" name="Picture 2"/>
          <p:cNvPicPr>
            <a:picLocks noChangeAspect="1" noChangeArrowheads="1"/>
          </p:cNvPicPr>
          <p:nvPr/>
        </p:nvPicPr>
        <p:blipFill>
          <a:blip r:embed="rId2"/>
          <a:srcRect/>
          <a:stretch>
            <a:fillRect/>
          </a:stretch>
        </p:blipFill>
        <p:spPr bwMode="auto">
          <a:xfrm>
            <a:off x="762000" y="1081088"/>
            <a:ext cx="7848600" cy="46958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en-US" sz="2500" dirty="0" smtClean="0"/>
              <a:t/>
            </a:r>
            <a:br>
              <a:rPr lang="en-US" sz="2500" dirty="0" smtClean="0"/>
            </a:br>
            <a:endParaRPr lang="en-US" sz="25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23</a:t>
            </a:fld>
            <a:endParaRPr lang="en-US"/>
          </a:p>
        </p:txBody>
      </p:sp>
      <p:pic>
        <p:nvPicPr>
          <p:cNvPr id="9218" name="Picture 2"/>
          <p:cNvPicPr>
            <a:picLocks noChangeAspect="1" noChangeArrowheads="1"/>
          </p:cNvPicPr>
          <p:nvPr/>
        </p:nvPicPr>
        <p:blipFill>
          <a:blip r:embed="rId2"/>
          <a:srcRect/>
          <a:stretch>
            <a:fillRect/>
          </a:stretch>
        </p:blipFill>
        <p:spPr bwMode="auto">
          <a:xfrm>
            <a:off x="338138" y="1128713"/>
            <a:ext cx="8467725" cy="46005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pPr algn="l"/>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endParaRPr lang="en-US" sz="32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24</a:t>
            </a:fld>
            <a:endParaRPr lang="en-US"/>
          </a:p>
        </p:txBody>
      </p:sp>
      <p:pic>
        <p:nvPicPr>
          <p:cNvPr id="10242" name="Picture 2"/>
          <p:cNvPicPr>
            <a:picLocks noChangeAspect="1" noChangeArrowheads="1"/>
          </p:cNvPicPr>
          <p:nvPr/>
        </p:nvPicPr>
        <p:blipFill>
          <a:blip r:embed="rId2"/>
          <a:srcRect/>
          <a:stretch>
            <a:fillRect/>
          </a:stretch>
        </p:blipFill>
        <p:spPr bwMode="auto">
          <a:xfrm>
            <a:off x="319088" y="842963"/>
            <a:ext cx="8505825" cy="51720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2500" b="1" dirty="0" smtClean="0"/>
              <a:t>2). VDR (</a:t>
            </a:r>
            <a:r>
              <a:rPr lang="en-US" sz="2500" b="1" dirty="0" err="1" smtClean="0"/>
              <a:t>Voltagae</a:t>
            </a:r>
            <a:r>
              <a:rPr lang="en-US" sz="2500" b="1" dirty="0" smtClean="0"/>
              <a:t> Dependent Resistor)</a:t>
            </a:r>
            <a:r>
              <a:rPr lang="en-US" sz="2500" dirty="0" smtClean="0"/>
              <a:t/>
            </a:r>
            <a:br>
              <a:rPr lang="en-US" sz="2500" dirty="0" smtClean="0"/>
            </a:br>
            <a:r>
              <a:rPr lang="en-US" sz="2500" dirty="0" err="1" smtClean="0"/>
              <a:t>Resistansinya</a:t>
            </a:r>
            <a:r>
              <a:rPr lang="en-US" sz="2500" dirty="0" smtClean="0"/>
              <a:t> </a:t>
            </a:r>
            <a:r>
              <a:rPr lang="en-US" sz="2500" dirty="0" err="1" smtClean="0"/>
              <a:t>akan</a:t>
            </a:r>
            <a:r>
              <a:rPr lang="en-US" sz="2500" dirty="0" smtClean="0"/>
              <a:t> </a:t>
            </a:r>
            <a:r>
              <a:rPr lang="en-US" sz="2500" dirty="0" err="1" smtClean="0"/>
              <a:t>berubah</a:t>
            </a:r>
            <a:r>
              <a:rPr lang="en-US" sz="2500" dirty="0" smtClean="0"/>
              <a:t> </a:t>
            </a:r>
            <a:r>
              <a:rPr lang="en-US" sz="2500" dirty="0" err="1" smtClean="0"/>
              <a:t>menjadi</a:t>
            </a:r>
            <a:r>
              <a:rPr lang="en-US" sz="2500" dirty="0" smtClean="0"/>
              <a:t> </a:t>
            </a:r>
            <a:r>
              <a:rPr lang="en-US" sz="2500" dirty="0" err="1" smtClean="0"/>
              <a:t>kecil</a:t>
            </a:r>
            <a:r>
              <a:rPr lang="en-US" sz="2500" dirty="0" smtClean="0"/>
              <a:t> </a:t>
            </a:r>
            <a:r>
              <a:rPr lang="en-US" sz="2500" dirty="0" err="1" smtClean="0"/>
              <a:t>jika</a:t>
            </a:r>
            <a:r>
              <a:rPr lang="en-US" sz="2500" dirty="0" smtClean="0"/>
              <a:t> </a:t>
            </a:r>
            <a:r>
              <a:rPr lang="en-US" sz="2500" dirty="0" err="1" smtClean="0"/>
              <a:t>ada</a:t>
            </a:r>
            <a:r>
              <a:rPr lang="en-US" sz="2500" dirty="0" smtClean="0"/>
              <a:t> </a:t>
            </a:r>
            <a:r>
              <a:rPr lang="en-US" sz="2500" dirty="0" err="1" smtClean="0"/>
              <a:t>tegangan</a:t>
            </a:r>
            <a:r>
              <a:rPr lang="en-US" sz="2500" dirty="0" smtClean="0"/>
              <a:t> yang </a:t>
            </a:r>
            <a:r>
              <a:rPr lang="en-US" sz="2500" dirty="0" err="1" smtClean="0"/>
              <a:t>lebihb</a:t>
            </a:r>
            <a:r>
              <a:rPr lang="en-US" sz="2500" dirty="0" smtClean="0"/>
              <a:t> </a:t>
            </a:r>
            <a:r>
              <a:rPr lang="en-US" sz="2500" dirty="0" err="1" smtClean="0"/>
              <a:t>besar</a:t>
            </a:r>
            <a:r>
              <a:rPr lang="en-US" sz="2500" dirty="0" smtClean="0"/>
              <a:t>. </a:t>
            </a:r>
            <a:r>
              <a:rPr lang="en-US" sz="2500" dirty="0" err="1" smtClean="0"/>
              <a:t>Penggunaan</a:t>
            </a:r>
            <a:r>
              <a:rPr lang="en-US" sz="2500" dirty="0" smtClean="0"/>
              <a:t> VDR </a:t>
            </a:r>
            <a:r>
              <a:rPr lang="en-US" sz="2500" dirty="0" err="1" smtClean="0"/>
              <a:t>untuk</a:t>
            </a:r>
            <a:r>
              <a:rPr lang="en-US" sz="2500" dirty="0" smtClean="0"/>
              <a:t> </a:t>
            </a:r>
            <a:r>
              <a:rPr lang="en-US" sz="2500" dirty="0" err="1" smtClean="0"/>
              <a:t>melindungi</a:t>
            </a:r>
            <a:r>
              <a:rPr lang="en-US" sz="2500" dirty="0" smtClean="0"/>
              <a:t> </a:t>
            </a:r>
            <a:r>
              <a:rPr lang="en-US" sz="2500" dirty="0" err="1" smtClean="0"/>
              <a:t>suatu</a:t>
            </a:r>
            <a:r>
              <a:rPr lang="en-US" sz="2500" dirty="0" smtClean="0"/>
              <a:t> </a:t>
            </a:r>
            <a:r>
              <a:rPr lang="en-US" sz="2500" dirty="0" err="1" smtClean="0"/>
              <a:t>rangkaian</a:t>
            </a:r>
            <a:r>
              <a:rPr lang="en-US" sz="2500" dirty="0" smtClean="0"/>
              <a:t> </a:t>
            </a:r>
            <a:r>
              <a:rPr lang="en-US" sz="2500" dirty="0" err="1" smtClean="0"/>
              <a:t>dari</a:t>
            </a:r>
            <a:r>
              <a:rPr lang="en-US" sz="2500" dirty="0" smtClean="0"/>
              <a:t> </a:t>
            </a:r>
            <a:r>
              <a:rPr lang="en-US" sz="2500" dirty="0" err="1" smtClean="0"/>
              <a:t>tegangan</a:t>
            </a:r>
            <a:r>
              <a:rPr lang="en-US" sz="2500" dirty="0" smtClean="0"/>
              <a:t> </a:t>
            </a:r>
            <a:r>
              <a:rPr lang="en-US" sz="2500" dirty="0" err="1" smtClean="0"/>
              <a:t>berlebih</a:t>
            </a:r>
            <a:r>
              <a:rPr lang="en-US" sz="2500" dirty="0" smtClean="0"/>
              <a:t>.</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t>
            </a:r>
            <a:endParaRPr lang="en-US" sz="25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25</a:t>
            </a:fld>
            <a:endParaRPr lang="en-US"/>
          </a:p>
        </p:txBody>
      </p:sp>
      <p:pic>
        <p:nvPicPr>
          <p:cNvPr id="11266" name="Picture 2"/>
          <p:cNvPicPr>
            <a:picLocks noChangeAspect="1" noChangeArrowheads="1"/>
          </p:cNvPicPr>
          <p:nvPr/>
        </p:nvPicPr>
        <p:blipFill>
          <a:blip r:embed="rId2"/>
          <a:srcRect/>
          <a:stretch>
            <a:fillRect/>
          </a:stretch>
        </p:blipFill>
        <p:spPr bwMode="auto">
          <a:xfrm>
            <a:off x="533400" y="2362200"/>
            <a:ext cx="7600950" cy="34099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err="1" smtClean="0"/>
              <a:t>Contoh</a:t>
            </a:r>
            <a:r>
              <a:rPr lang="en-US" sz="3200" dirty="0" smtClean="0"/>
              <a:t> </a:t>
            </a:r>
            <a:r>
              <a:rPr lang="en-US" sz="3200" dirty="0" err="1" smtClean="0"/>
              <a:t>Rangkaian</a:t>
            </a:r>
            <a:r>
              <a:rPr lang="en-US" sz="3200" dirty="0" smtClean="0"/>
              <a:t> </a:t>
            </a:r>
            <a:r>
              <a:rPr lang="en-US" sz="3200" dirty="0" err="1" smtClean="0"/>
              <a:t>Aplikasi</a:t>
            </a:r>
            <a:r>
              <a:rPr lang="en-US" sz="3200" dirty="0" smtClean="0"/>
              <a:t> VDR</a:t>
            </a:r>
            <a:endParaRPr lang="en-US" sz="3200" dirty="0"/>
          </a:p>
        </p:txBody>
      </p:sp>
      <p:sp>
        <p:nvSpPr>
          <p:cNvPr id="6" name="Text Placeholder 5"/>
          <p:cNvSpPr>
            <a:spLocks noGrp="1"/>
          </p:cNvSpPr>
          <p:nvPr>
            <p:ph type="body" sz="half" idx="2"/>
          </p:nvPr>
        </p:nvSpPr>
        <p:spPr>
          <a:xfrm>
            <a:off x="457200" y="1371600"/>
            <a:ext cx="3962400" cy="4754563"/>
          </a:xfrm>
        </p:spPr>
        <p:txBody>
          <a:bodyPr>
            <a:normAutofit/>
          </a:bodyPr>
          <a:lstStyle/>
          <a:p>
            <a:endParaRPr lang="en-US" sz="2400" dirty="0" smtClean="0"/>
          </a:p>
          <a:p>
            <a:r>
              <a:rPr lang="en-US" sz="2400" dirty="0" err="1" smtClean="0"/>
              <a:t>Pada</a:t>
            </a:r>
            <a:r>
              <a:rPr lang="en-US" sz="2400" dirty="0" smtClean="0"/>
              <a:t> </a:t>
            </a:r>
            <a:r>
              <a:rPr lang="en-US" sz="2400" dirty="0" err="1" smtClean="0"/>
              <a:t>rangkaian</a:t>
            </a:r>
            <a:r>
              <a:rPr lang="en-US" sz="2400" dirty="0" smtClean="0"/>
              <a:t> input </a:t>
            </a:r>
            <a:r>
              <a:rPr lang="en-US" sz="2400" dirty="0" err="1" smtClean="0"/>
              <a:t>catu</a:t>
            </a:r>
            <a:r>
              <a:rPr lang="en-US" sz="2400" dirty="0" smtClean="0"/>
              <a:t> </a:t>
            </a:r>
            <a:r>
              <a:rPr lang="en-US" sz="2400" dirty="0" err="1" smtClean="0"/>
              <a:t>daya</a:t>
            </a:r>
            <a:r>
              <a:rPr lang="en-US" sz="2400" dirty="0" smtClean="0"/>
              <a:t> </a:t>
            </a:r>
            <a:r>
              <a:rPr lang="en-US" sz="2400" dirty="0" err="1" smtClean="0"/>
              <a:t>tersebut</a:t>
            </a:r>
            <a:r>
              <a:rPr lang="en-US" sz="2400" dirty="0" smtClean="0"/>
              <a:t>, VDR </a:t>
            </a:r>
            <a:r>
              <a:rPr lang="en-US" sz="2400" dirty="0" err="1" smtClean="0"/>
              <a:t>berfungsi</a:t>
            </a:r>
            <a:r>
              <a:rPr lang="en-US" sz="2400" dirty="0" smtClean="0"/>
              <a:t> </a:t>
            </a:r>
            <a:r>
              <a:rPr lang="en-US" sz="2400" dirty="0" err="1" smtClean="0"/>
              <a:t>untuk</a:t>
            </a:r>
            <a:r>
              <a:rPr lang="en-US" sz="2400" dirty="0" smtClean="0"/>
              <a:t> </a:t>
            </a:r>
            <a:r>
              <a:rPr lang="en-US" sz="2400" dirty="0" err="1" smtClean="0"/>
              <a:t>memproteksi</a:t>
            </a:r>
            <a:r>
              <a:rPr lang="en-US" sz="2400" dirty="0" smtClean="0"/>
              <a:t> </a:t>
            </a:r>
            <a:r>
              <a:rPr lang="en-US" sz="2400" dirty="0" err="1" smtClean="0"/>
              <a:t>rangkaian</a:t>
            </a:r>
            <a:r>
              <a:rPr lang="en-US" sz="2400" dirty="0" smtClean="0"/>
              <a:t> </a:t>
            </a:r>
            <a:r>
              <a:rPr lang="en-US" sz="2400" dirty="0" err="1" smtClean="0"/>
              <a:t>dari</a:t>
            </a:r>
            <a:r>
              <a:rPr lang="en-US" sz="2400" dirty="0" smtClean="0"/>
              <a:t> </a:t>
            </a:r>
            <a:r>
              <a:rPr lang="en-US" sz="2400" dirty="0" err="1" smtClean="0"/>
              <a:t>kemungkinan</a:t>
            </a:r>
            <a:r>
              <a:rPr lang="en-US" sz="2400" dirty="0" smtClean="0"/>
              <a:t> </a:t>
            </a:r>
            <a:r>
              <a:rPr lang="en-US" sz="2400" dirty="0" err="1" smtClean="0"/>
              <a:t>kenaikan</a:t>
            </a:r>
            <a:r>
              <a:rPr lang="en-US" sz="2400" dirty="0" smtClean="0"/>
              <a:t> </a:t>
            </a:r>
            <a:r>
              <a:rPr lang="en-US" sz="2400" dirty="0" err="1" smtClean="0"/>
              <a:t>tegangan</a:t>
            </a:r>
            <a:r>
              <a:rPr lang="en-US" sz="2400" dirty="0" smtClean="0"/>
              <a:t>  </a:t>
            </a:r>
            <a:r>
              <a:rPr lang="en-US" sz="2400" dirty="0" err="1" smtClean="0"/>
              <a:t>jala-jala</a:t>
            </a:r>
            <a:r>
              <a:rPr lang="en-US" sz="2400" dirty="0" smtClean="0"/>
              <a:t> </a:t>
            </a:r>
            <a:r>
              <a:rPr lang="en-US" sz="2400" dirty="0" err="1" smtClean="0"/>
              <a:t>sehingga</a:t>
            </a:r>
            <a:r>
              <a:rPr lang="en-US" sz="2400" dirty="0" smtClean="0"/>
              <a:t> </a:t>
            </a:r>
            <a:r>
              <a:rPr lang="en-US" sz="2400" dirty="0" err="1" smtClean="0"/>
              <a:t>mencegah</a:t>
            </a:r>
            <a:r>
              <a:rPr lang="en-US" sz="2400" dirty="0" smtClean="0"/>
              <a:t> </a:t>
            </a:r>
            <a:r>
              <a:rPr lang="en-US" sz="2400" dirty="0" err="1" smtClean="0"/>
              <a:t>kerusakan</a:t>
            </a:r>
            <a:r>
              <a:rPr lang="en-US" sz="2400" dirty="0" smtClean="0"/>
              <a:t>  </a:t>
            </a:r>
            <a:r>
              <a:rPr lang="en-US" sz="2400" dirty="0" err="1" smtClean="0"/>
              <a:t>rangkaian</a:t>
            </a:r>
            <a:r>
              <a:rPr lang="en-US" sz="2400" dirty="0" smtClean="0"/>
              <a:t> </a:t>
            </a:r>
            <a:r>
              <a:rPr lang="en-US" sz="2400" dirty="0" err="1" smtClean="0"/>
              <a:t>dari</a:t>
            </a:r>
            <a:r>
              <a:rPr lang="en-US" sz="2400" dirty="0" smtClean="0"/>
              <a:t> </a:t>
            </a:r>
            <a:r>
              <a:rPr lang="en-US" sz="2400" dirty="0" err="1" smtClean="0"/>
              <a:t>tegangan</a:t>
            </a:r>
            <a:r>
              <a:rPr lang="en-US" sz="2400" dirty="0" smtClean="0"/>
              <a:t> </a:t>
            </a:r>
            <a:r>
              <a:rPr lang="en-US" sz="2400" dirty="0" err="1" smtClean="0"/>
              <a:t>berlebih</a:t>
            </a:r>
            <a:r>
              <a:rPr lang="en-US" sz="2400" dirty="0" smtClean="0"/>
              <a:t>.</a:t>
            </a:r>
            <a:endParaRPr lang="en-US" sz="24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26</a:t>
            </a:fld>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4259798" y="1905000"/>
            <a:ext cx="4427002" cy="336414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228601"/>
            <a:ext cx="7772400" cy="685800"/>
          </a:xfrm>
        </p:spPr>
        <p:txBody>
          <a:bodyPr>
            <a:normAutofit/>
          </a:bodyPr>
          <a:lstStyle/>
          <a:p>
            <a:pPr algn="l"/>
            <a:endParaRPr lang="en-US" sz="3200" b="1" dirty="0"/>
          </a:p>
        </p:txBody>
      </p:sp>
      <p:sp>
        <p:nvSpPr>
          <p:cNvPr id="8" name="Subtitle 7"/>
          <p:cNvSpPr>
            <a:spLocks noGrp="1"/>
          </p:cNvSpPr>
          <p:nvPr>
            <p:ph type="subTitle" idx="1"/>
          </p:nvPr>
        </p:nvSpPr>
        <p:spPr>
          <a:xfrm>
            <a:off x="304800" y="990600"/>
            <a:ext cx="8610600" cy="5257800"/>
          </a:xfrm>
        </p:spPr>
        <p:txBody>
          <a:bodyPr>
            <a:normAutofit/>
          </a:bodyPr>
          <a:lstStyle/>
          <a:p>
            <a:pPr algn="l"/>
            <a:r>
              <a:rPr lang="en-US" sz="2800" dirty="0" err="1" smtClean="0">
                <a:solidFill>
                  <a:schemeClr val="tx1"/>
                </a:solidFill>
              </a:rPr>
              <a:t>Contoh</a:t>
            </a:r>
            <a:r>
              <a:rPr lang="en-US" sz="2800" dirty="0" smtClean="0">
                <a:solidFill>
                  <a:schemeClr val="tx1"/>
                </a:solidFill>
              </a:rPr>
              <a:t> </a:t>
            </a:r>
            <a:r>
              <a:rPr lang="en-US" sz="2800" dirty="0" err="1" smtClean="0">
                <a:solidFill>
                  <a:schemeClr val="tx1"/>
                </a:solidFill>
              </a:rPr>
              <a:t>Spesifikasi</a:t>
            </a:r>
            <a:r>
              <a:rPr lang="en-US" sz="2800" dirty="0" smtClean="0">
                <a:solidFill>
                  <a:schemeClr val="tx1"/>
                </a:solidFill>
              </a:rPr>
              <a:t> VDR</a:t>
            </a:r>
            <a:endParaRPr lang="en-US" sz="2800" dirty="0">
              <a:solidFill>
                <a:schemeClr val="tx1"/>
              </a:solidFill>
            </a:endParaRPr>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27</a:t>
            </a:fld>
            <a:endParaRPr lang="en-US"/>
          </a:p>
        </p:txBody>
      </p:sp>
      <p:pic>
        <p:nvPicPr>
          <p:cNvPr id="13315" name="Picture 3"/>
          <p:cNvPicPr>
            <a:picLocks noChangeAspect="1" noChangeArrowheads="1"/>
          </p:cNvPicPr>
          <p:nvPr/>
        </p:nvPicPr>
        <p:blipFill>
          <a:blip r:embed="rId2"/>
          <a:srcRect/>
          <a:stretch>
            <a:fillRect/>
          </a:stretch>
        </p:blipFill>
        <p:spPr bwMode="auto">
          <a:xfrm>
            <a:off x="304799" y="1928813"/>
            <a:ext cx="8305801" cy="3557587"/>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049962"/>
          </a:xfrm>
        </p:spPr>
        <p:txBody>
          <a:bodyPr>
            <a:normAutofit/>
          </a:bodyPr>
          <a:lstStyle/>
          <a:p>
            <a:pPr algn="l"/>
            <a:r>
              <a:rPr lang="en-US" sz="2500" b="1" dirty="0" smtClean="0"/>
              <a:t>3). LDR (Light Dependent Resistor)</a:t>
            </a:r>
            <a:r>
              <a:rPr lang="en-US" sz="2500" dirty="0" smtClean="0"/>
              <a:t/>
            </a:r>
            <a:br>
              <a:rPr lang="en-US" sz="2500" dirty="0" smtClean="0"/>
            </a:br>
            <a:r>
              <a:rPr lang="en-US" sz="2500" dirty="0" smtClean="0"/>
              <a:t>LDR </a:t>
            </a:r>
            <a:r>
              <a:rPr lang="en-US" sz="2500" dirty="0" err="1" smtClean="0"/>
              <a:t>adalah</a:t>
            </a:r>
            <a:r>
              <a:rPr lang="en-US" sz="2500" dirty="0" smtClean="0"/>
              <a:t> resistor yang </a:t>
            </a:r>
            <a:r>
              <a:rPr lang="en-US" sz="2500" dirty="0" err="1" smtClean="0"/>
              <a:t>nilai</a:t>
            </a:r>
            <a:r>
              <a:rPr lang="en-US" sz="2500" dirty="0" smtClean="0"/>
              <a:t> </a:t>
            </a:r>
            <a:r>
              <a:rPr lang="en-US" sz="2500" dirty="0" err="1" smtClean="0"/>
              <a:t>resistansinya</a:t>
            </a:r>
            <a:r>
              <a:rPr lang="en-US" sz="2500" dirty="0" smtClean="0"/>
              <a:t> </a:t>
            </a:r>
            <a:r>
              <a:rPr lang="en-US" sz="2500" dirty="0" err="1" smtClean="0"/>
              <a:t>berubah-ubah</a:t>
            </a:r>
            <a:r>
              <a:rPr lang="en-US" sz="2500" dirty="0" smtClean="0"/>
              <a:t> </a:t>
            </a:r>
            <a:r>
              <a:rPr lang="en-US" sz="2500" dirty="0" err="1" smtClean="0"/>
              <a:t>karena</a:t>
            </a:r>
            <a:r>
              <a:rPr lang="en-US" sz="2500" dirty="0" smtClean="0"/>
              <a:t> </a:t>
            </a:r>
            <a:r>
              <a:rPr lang="en-US" sz="2500" dirty="0" err="1" smtClean="0"/>
              <a:t>adanya</a:t>
            </a:r>
            <a:r>
              <a:rPr lang="en-US" sz="2500" dirty="0" smtClean="0"/>
              <a:t> </a:t>
            </a:r>
            <a:r>
              <a:rPr lang="en-US" sz="2500" dirty="0" err="1" smtClean="0"/>
              <a:t>intensitas</a:t>
            </a:r>
            <a:r>
              <a:rPr lang="en-US" sz="2500" dirty="0" smtClean="0"/>
              <a:t> yang </a:t>
            </a:r>
            <a:r>
              <a:rPr lang="en-US" sz="2500" dirty="0" err="1" smtClean="0"/>
              <a:t>diserap</a:t>
            </a:r>
            <a:r>
              <a:rPr lang="en-US" sz="2500" dirty="0" smtClean="0"/>
              <a:t>. LDR </a:t>
            </a:r>
            <a:r>
              <a:rPr lang="en-US" sz="2500" dirty="0" err="1" smtClean="0"/>
              <a:t>juga</a:t>
            </a:r>
            <a:r>
              <a:rPr lang="en-US" sz="2500" dirty="0" smtClean="0"/>
              <a:t> </a:t>
            </a:r>
            <a:r>
              <a:rPr lang="en-US" sz="2500" dirty="0" err="1" smtClean="0"/>
              <a:t>merupakan</a:t>
            </a:r>
            <a:r>
              <a:rPr lang="en-US" sz="2500" dirty="0" smtClean="0"/>
              <a:t> resistor yang </a:t>
            </a:r>
            <a:r>
              <a:rPr lang="en-US" sz="2500" dirty="0" err="1" smtClean="0"/>
              <a:t>mempunyai</a:t>
            </a:r>
            <a:r>
              <a:rPr lang="en-US" sz="2500" dirty="0" smtClean="0"/>
              <a:t> </a:t>
            </a:r>
            <a:r>
              <a:rPr lang="en-US" sz="2500" dirty="0" err="1" smtClean="0"/>
              <a:t>koefisien</a:t>
            </a:r>
            <a:r>
              <a:rPr lang="en-US" sz="2500" dirty="0" smtClean="0"/>
              <a:t> </a:t>
            </a:r>
            <a:r>
              <a:rPr lang="en-US" sz="2500" dirty="0" err="1" smtClean="0"/>
              <a:t>temperatur</a:t>
            </a:r>
            <a:r>
              <a:rPr lang="en-US" sz="2500" dirty="0" smtClean="0"/>
              <a:t> negative, </a:t>
            </a:r>
            <a:r>
              <a:rPr lang="en-US" sz="2500" dirty="0" err="1" smtClean="0"/>
              <a:t>dimana</a:t>
            </a:r>
            <a:r>
              <a:rPr lang="en-US" sz="2500" dirty="0" smtClean="0"/>
              <a:t> </a:t>
            </a:r>
            <a:r>
              <a:rPr lang="en-US" sz="2500" dirty="0" err="1" smtClean="0"/>
              <a:t>resistansinya</a:t>
            </a:r>
            <a:r>
              <a:rPr lang="en-US" sz="2500" dirty="0" smtClean="0"/>
              <a:t> </a:t>
            </a:r>
            <a:r>
              <a:rPr lang="en-US" sz="2500" dirty="0" err="1" smtClean="0"/>
              <a:t>dipengaruhi</a:t>
            </a:r>
            <a:r>
              <a:rPr lang="en-US" sz="2500" dirty="0" smtClean="0"/>
              <a:t> </a:t>
            </a:r>
            <a:r>
              <a:rPr lang="en-US" sz="2500" dirty="0" err="1" smtClean="0"/>
              <a:t>oleh</a:t>
            </a:r>
            <a:r>
              <a:rPr lang="en-US" sz="2500" dirty="0" smtClean="0"/>
              <a:t> </a:t>
            </a:r>
            <a:r>
              <a:rPr lang="en-US" sz="2500" dirty="0" err="1" smtClean="0"/>
              <a:t>intensitas</a:t>
            </a:r>
            <a:r>
              <a:rPr lang="en-US" sz="2500" dirty="0" smtClean="0"/>
              <a:t> </a:t>
            </a:r>
            <a:r>
              <a:rPr lang="en-US" sz="2500" dirty="0" err="1" smtClean="0"/>
              <a:t>cahaya</a:t>
            </a:r>
            <a:r>
              <a:rPr lang="en-US" sz="2500" dirty="0" smtClean="0"/>
              <a:t>.</a:t>
            </a:r>
            <a:br>
              <a:rPr lang="en-US" sz="2500" dirty="0" smtClean="0"/>
            </a:br>
            <a:r>
              <a:rPr lang="en-US" sz="2500" dirty="0" smtClean="0"/>
              <a:t>LDR </a:t>
            </a:r>
            <a:r>
              <a:rPr lang="en-US" sz="2500" dirty="0" err="1" smtClean="0"/>
              <a:t>atau</a:t>
            </a:r>
            <a:r>
              <a:rPr lang="en-US" sz="2500" dirty="0" smtClean="0"/>
              <a:t> resistor </a:t>
            </a:r>
            <a:r>
              <a:rPr lang="en-US" sz="2500" dirty="0" err="1" smtClean="0"/>
              <a:t>peka</a:t>
            </a:r>
            <a:r>
              <a:rPr lang="en-US" sz="2500" dirty="0" smtClean="0"/>
              <a:t> </a:t>
            </a:r>
            <a:r>
              <a:rPr lang="en-US" sz="2500" dirty="0" err="1" smtClean="0"/>
              <a:t>cahaya</a:t>
            </a:r>
            <a:r>
              <a:rPr lang="en-US" sz="2500" dirty="0" smtClean="0"/>
              <a:t>, </a:t>
            </a:r>
            <a:r>
              <a:rPr lang="en-US" sz="2500" dirty="0" err="1" smtClean="0"/>
              <a:t>memiliki</a:t>
            </a:r>
            <a:r>
              <a:rPr lang="en-US" sz="2500" dirty="0" smtClean="0"/>
              <a:t> </a:t>
            </a:r>
            <a:r>
              <a:rPr lang="en-US" sz="2500" dirty="0" err="1" smtClean="0"/>
              <a:t>resistansi</a:t>
            </a:r>
            <a:r>
              <a:rPr lang="en-US" sz="2500" dirty="0" smtClean="0"/>
              <a:t> </a:t>
            </a:r>
            <a:r>
              <a:rPr lang="en-US" sz="2500" dirty="0" err="1" smtClean="0"/>
              <a:t>sangat</a:t>
            </a:r>
            <a:r>
              <a:rPr lang="en-US" sz="2500" dirty="0" smtClean="0"/>
              <a:t> </a:t>
            </a:r>
            <a:r>
              <a:rPr lang="en-US" sz="2500" dirty="0" err="1" smtClean="0"/>
              <a:t>tinggi</a:t>
            </a:r>
            <a:r>
              <a:rPr lang="en-US" sz="2500" dirty="0" smtClean="0"/>
              <a:t> </a:t>
            </a:r>
            <a:r>
              <a:rPr lang="en-US" sz="2500" dirty="0" err="1" smtClean="0"/>
              <a:t>dalam</a:t>
            </a:r>
            <a:r>
              <a:rPr lang="en-US" sz="2500" dirty="0" smtClean="0"/>
              <a:t> </a:t>
            </a:r>
            <a:r>
              <a:rPr lang="en-US" sz="2500" dirty="0" err="1" smtClean="0"/>
              <a:t>gelap</a:t>
            </a:r>
            <a:r>
              <a:rPr lang="en-US" sz="2500" dirty="0" smtClean="0"/>
              <a:t> (≈ 10 M</a:t>
            </a:r>
            <a:r>
              <a:rPr lang="el-GR" sz="2500" dirty="0" smtClean="0"/>
              <a:t>Ω</a:t>
            </a:r>
            <a:r>
              <a:rPr lang="en-US" sz="2500" dirty="0" smtClean="0"/>
              <a:t>) </a:t>
            </a:r>
            <a:r>
              <a:rPr lang="en-US" sz="2500" dirty="0" err="1" smtClean="0"/>
              <a:t>dan</a:t>
            </a:r>
            <a:r>
              <a:rPr lang="en-US" sz="2500" dirty="0" smtClean="0"/>
              <a:t> </a:t>
            </a:r>
            <a:r>
              <a:rPr lang="en-US" sz="2500" dirty="0" err="1" smtClean="0"/>
              <a:t>menurun</a:t>
            </a:r>
            <a:r>
              <a:rPr lang="en-US" sz="2500" dirty="0" smtClean="0"/>
              <a:t> </a:t>
            </a:r>
            <a:r>
              <a:rPr lang="en-US" sz="2500" dirty="0" err="1" smtClean="0"/>
              <a:t>sampai</a:t>
            </a:r>
            <a:r>
              <a:rPr lang="en-US" sz="2500" dirty="0" smtClean="0"/>
              <a:t> </a:t>
            </a:r>
            <a:r>
              <a:rPr lang="en-US" sz="2500" dirty="0" err="1" smtClean="0"/>
              <a:t>kira-kira</a:t>
            </a:r>
            <a:r>
              <a:rPr lang="en-US" sz="2500" dirty="0" smtClean="0"/>
              <a:t> 100-300</a:t>
            </a:r>
            <a:r>
              <a:rPr lang="el-GR" sz="2500" dirty="0" smtClean="0"/>
              <a:t> Ω</a:t>
            </a:r>
            <a:r>
              <a:rPr lang="en-US" sz="2500" dirty="0" smtClean="0"/>
              <a:t> (≈1000 </a:t>
            </a:r>
            <a:r>
              <a:rPr lang="en-US" sz="2500" dirty="0" err="1" smtClean="0"/>
              <a:t>lux</a:t>
            </a:r>
            <a:r>
              <a:rPr lang="en-US" sz="2500" dirty="0" smtClean="0"/>
              <a:t>).</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t>
            </a:r>
            <a:endParaRPr lang="en-US" sz="25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28</a:t>
            </a:fld>
            <a:endParaRPr lang="en-US"/>
          </a:p>
        </p:txBody>
      </p:sp>
      <p:pic>
        <p:nvPicPr>
          <p:cNvPr id="14340" name="Picture 4"/>
          <p:cNvPicPr>
            <a:picLocks noChangeAspect="1" noChangeArrowheads="1"/>
          </p:cNvPicPr>
          <p:nvPr/>
        </p:nvPicPr>
        <p:blipFill>
          <a:blip r:embed="rId2"/>
          <a:srcRect/>
          <a:stretch>
            <a:fillRect/>
          </a:stretch>
        </p:blipFill>
        <p:spPr bwMode="auto">
          <a:xfrm>
            <a:off x="1905000" y="3581400"/>
            <a:ext cx="5924550" cy="280084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pPr algn="l"/>
            <a:r>
              <a:rPr lang="en-US" sz="2800" b="1" dirty="0" err="1" smtClean="0"/>
              <a:t>Penggunaan</a:t>
            </a:r>
            <a:r>
              <a:rPr lang="en-US" sz="2800" b="1" dirty="0" smtClean="0"/>
              <a:t> LDR :</a:t>
            </a:r>
            <a:r>
              <a:rPr lang="en-US" sz="2800" dirty="0" smtClean="0"/>
              <a:t/>
            </a:r>
            <a:br>
              <a:rPr lang="en-US" sz="2800" dirty="0" smtClean="0"/>
            </a:br>
            <a:r>
              <a:rPr lang="en-US" sz="2800" dirty="0" smtClean="0"/>
              <a:t>- Photo Electric</a:t>
            </a:r>
            <a:br>
              <a:rPr lang="en-US" sz="2800" dirty="0" smtClean="0"/>
            </a:br>
            <a:r>
              <a:rPr lang="en-US" sz="2800" dirty="0" smtClean="0"/>
              <a:t>- Switch </a:t>
            </a:r>
            <a:r>
              <a:rPr lang="en-US" sz="2800" dirty="0" err="1" smtClean="0"/>
              <a:t>atau</a:t>
            </a:r>
            <a:r>
              <a:rPr lang="en-US" sz="2800" dirty="0" smtClean="0"/>
              <a:t> Detector</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29</a:t>
            </a:fld>
            <a:endParaRPr lang="en-US"/>
          </a:p>
        </p:txBody>
      </p:sp>
      <p:pic>
        <p:nvPicPr>
          <p:cNvPr id="15362" name="Picture 2"/>
          <p:cNvPicPr>
            <a:picLocks noChangeAspect="1" noChangeArrowheads="1"/>
          </p:cNvPicPr>
          <p:nvPr/>
        </p:nvPicPr>
        <p:blipFill>
          <a:blip r:embed="rId2"/>
          <a:srcRect/>
          <a:stretch>
            <a:fillRect/>
          </a:stretch>
        </p:blipFill>
        <p:spPr bwMode="auto">
          <a:xfrm>
            <a:off x="609599" y="2057400"/>
            <a:ext cx="7628965" cy="2819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800"/>
          </a:xfrm>
        </p:spPr>
        <p:txBody>
          <a:bodyPr>
            <a:normAutofit fontScale="90000"/>
          </a:bodyPr>
          <a:lstStyle/>
          <a:p>
            <a:r>
              <a:rPr lang="en-US" dirty="0" smtClean="0"/>
              <a:t>RESISTOR</a:t>
            </a:r>
            <a:endParaRPr lang="en-US" dirty="0"/>
          </a:p>
        </p:txBody>
      </p:sp>
      <p:sp>
        <p:nvSpPr>
          <p:cNvPr id="3" name="Content Placeholder 2"/>
          <p:cNvSpPr>
            <a:spLocks noGrp="1"/>
          </p:cNvSpPr>
          <p:nvPr>
            <p:ph type="subTitle" idx="1"/>
          </p:nvPr>
        </p:nvSpPr>
        <p:spPr>
          <a:xfrm>
            <a:off x="457200" y="990600"/>
            <a:ext cx="8382000" cy="5334000"/>
          </a:xfrm>
        </p:spPr>
        <p:txBody>
          <a:bodyPr>
            <a:normAutofit/>
          </a:bodyPr>
          <a:lstStyle/>
          <a:p>
            <a:pPr algn="just">
              <a:buNone/>
            </a:pPr>
            <a:r>
              <a:rPr lang="en-US" b="1" dirty="0" err="1" smtClean="0">
                <a:solidFill>
                  <a:schemeClr val="tx1"/>
                </a:solidFill>
              </a:rPr>
              <a:t>Pendahuluan</a:t>
            </a:r>
            <a:endParaRPr lang="en-US" b="1" dirty="0" smtClean="0">
              <a:solidFill>
                <a:schemeClr val="tx1"/>
              </a:solidFill>
            </a:endParaRPr>
          </a:p>
          <a:p>
            <a:pPr algn="just">
              <a:buNone/>
            </a:pPr>
            <a:r>
              <a:rPr lang="en-US" sz="2800" dirty="0" smtClean="0">
                <a:solidFill>
                  <a:schemeClr val="tx1"/>
                </a:solidFill>
              </a:rPr>
              <a:t>Resistor </a:t>
            </a:r>
            <a:r>
              <a:rPr lang="en-US" sz="2800" dirty="0" err="1" smtClean="0">
                <a:solidFill>
                  <a:schemeClr val="tx1"/>
                </a:solidFill>
              </a:rPr>
              <a:t>merupakan</a:t>
            </a:r>
            <a:r>
              <a:rPr lang="en-US" sz="2800" dirty="0" smtClean="0">
                <a:solidFill>
                  <a:schemeClr val="tx1"/>
                </a:solidFill>
              </a:rPr>
              <a:t> </a:t>
            </a:r>
            <a:r>
              <a:rPr lang="en-US" sz="2800" dirty="0" err="1" smtClean="0">
                <a:solidFill>
                  <a:schemeClr val="tx1"/>
                </a:solidFill>
              </a:rPr>
              <a:t>komponen</a:t>
            </a:r>
            <a:r>
              <a:rPr lang="en-US" sz="2800" dirty="0" smtClean="0">
                <a:solidFill>
                  <a:schemeClr val="tx1"/>
                </a:solidFill>
              </a:rPr>
              <a:t> </a:t>
            </a:r>
            <a:r>
              <a:rPr lang="en-US" sz="2800" dirty="0" err="1" smtClean="0">
                <a:solidFill>
                  <a:schemeClr val="tx1"/>
                </a:solidFill>
              </a:rPr>
              <a:t>pasif</a:t>
            </a:r>
            <a:r>
              <a:rPr lang="en-US" sz="2800" dirty="0" smtClean="0">
                <a:solidFill>
                  <a:schemeClr val="tx1"/>
                </a:solidFill>
              </a:rPr>
              <a:t> yang </a:t>
            </a:r>
            <a:r>
              <a:rPr lang="en-US" sz="2800" dirty="0" err="1" smtClean="0">
                <a:solidFill>
                  <a:schemeClr val="tx1"/>
                </a:solidFill>
              </a:rPr>
              <a:t>umumnya</a:t>
            </a:r>
            <a:r>
              <a:rPr lang="en-US" sz="2800" dirty="0" smtClean="0">
                <a:solidFill>
                  <a:schemeClr val="tx1"/>
                </a:solidFill>
              </a:rPr>
              <a:t> </a:t>
            </a:r>
            <a:r>
              <a:rPr lang="en-US" sz="2800" dirty="0" err="1" smtClean="0">
                <a:solidFill>
                  <a:schemeClr val="tx1"/>
                </a:solidFill>
              </a:rPr>
              <a:t>digunakan</a:t>
            </a:r>
            <a:r>
              <a:rPr lang="en-US" sz="2800" dirty="0" smtClean="0">
                <a:solidFill>
                  <a:schemeClr val="tx1"/>
                </a:solidFill>
              </a:rPr>
              <a:t> </a:t>
            </a:r>
            <a:r>
              <a:rPr lang="en-US" sz="2800" dirty="0" err="1" smtClean="0">
                <a:solidFill>
                  <a:schemeClr val="tx1"/>
                </a:solidFill>
              </a:rPr>
              <a:t>dalam</a:t>
            </a:r>
            <a:r>
              <a:rPr lang="en-US" sz="2800" dirty="0" smtClean="0">
                <a:solidFill>
                  <a:schemeClr val="tx1"/>
                </a:solidFill>
              </a:rPr>
              <a:t> </a:t>
            </a:r>
            <a:r>
              <a:rPr lang="en-US" sz="2800" dirty="0" err="1" smtClean="0">
                <a:solidFill>
                  <a:schemeClr val="tx1"/>
                </a:solidFill>
              </a:rPr>
              <a:t>rangkaian-rangkaian</a:t>
            </a:r>
            <a:r>
              <a:rPr lang="en-US" sz="2800" dirty="0" smtClean="0">
                <a:solidFill>
                  <a:schemeClr val="tx1"/>
                </a:solidFill>
              </a:rPr>
              <a:t> </a:t>
            </a:r>
            <a:r>
              <a:rPr lang="en-US" sz="2800" dirty="0" err="1" smtClean="0">
                <a:solidFill>
                  <a:schemeClr val="tx1"/>
                </a:solidFill>
              </a:rPr>
              <a:t>elektronika</a:t>
            </a:r>
            <a:r>
              <a:rPr lang="en-US" sz="2800" dirty="0" smtClean="0">
                <a:solidFill>
                  <a:schemeClr val="tx1"/>
                </a:solidFill>
              </a:rPr>
              <a:t>. Resistor </a:t>
            </a:r>
            <a:r>
              <a:rPr lang="en-US" sz="2800" dirty="0" err="1" smtClean="0">
                <a:solidFill>
                  <a:schemeClr val="tx1"/>
                </a:solidFill>
              </a:rPr>
              <a:t>berasal</a:t>
            </a:r>
            <a:r>
              <a:rPr lang="en-US" sz="2800" dirty="0" smtClean="0">
                <a:solidFill>
                  <a:schemeClr val="tx1"/>
                </a:solidFill>
              </a:rPr>
              <a:t> </a:t>
            </a:r>
            <a:r>
              <a:rPr lang="en-US" sz="2800" dirty="0" err="1" smtClean="0">
                <a:solidFill>
                  <a:schemeClr val="tx1"/>
                </a:solidFill>
              </a:rPr>
              <a:t>dari</a:t>
            </a:r>
            <a:r>
              <a:rPr lang="en-US" sz="2800" dirty="0" smtClean="0">
                <a:solidFill>
                  <a:schemeClr val="tx1"/>
                </a:solidFill>
              </a:rPr>
              <a:t> </a:t>
            </a:r>
            <a:r>
              <a:rPr lang="en-US" sz="2800" dirty="0" err="1" smtClean="0">
                <a:solidFill>
                  <a:schemeClr val="tx1"/>
                </a:solidFill>
              </a:rPr>
              <a:t>kata</a:t>
            </a:r>
            <a:r>
              <a:rPr lang="en-US" sz="2800" dirty="0" smtClean="0">
                <a:solidFill>
                  <a:schemeClr val="tx1"/>
                </a:solidFill>
              </a:rPr>
              <a:t> </a:t>
            </a:r>
            <a:r>
              <a:rPr lang="en-US" sz="2800" b="1" i="1" dirty="0" smtClean="0">
                <a:solidFill>
                  <a:schemeClr val="tx1"/>
                </a:solidFill>
              </a:rPr>
              <a:t>resist </a:t>
            </a:r>
            <a:r>
              <a:rPr lang="en-US" sz="2800" dirty="0" smtClean="0">
                <a:solidFill>
                  <a:schemeClr val="tx1"/>
                </a:solidFill>
              </a:rPr>
              <a:t>yang </a:t>
            </a:r>
            <a:r>
              <a:rPr lang="en-US" sz="2800" dirty="0" err="1" smtClean="0">
                <a:solidFill>
                  <a:schemeClr val="tx1"/>
                </a:solidFill>
              </a:rPr>
              <a:t>berarti</a:t>
            </a:r>
            <a:r>
              <a:rPr lang="en-US" sz="2800" dirty="0" smtClean="0">
                <a:solidFill>
                  <a:schemeClr val="tx1"/>
                </a:solidFill>
              </a:rPr>
              <a:t> </a:t>
            </a:r>
            <a:r>
              <a:rPr lang="en-US" sz="2800" dirty="0" err="1" smtClean="0">
                <a:solidFill>
                  <a:schemeClr val="tx1"/>
                </a:solidFill>
              </a:rPr>
              <a:t>menahan</a:t>
            </a:r>
            <a:r>
              <a:rPr lang="en-US" sz="2800" dirty="0" smtClean="0">
                <a:solidFill>
                  <a:schemeClr val="tx1"/>
                </a:solidFill>
              </a:rPr>
              <a:t>, </a:t>
            </a:r>
            <a:r>
              <a:rPr lang="en-US" sz="2800" dirty="0" err="1" smtClean="0">
                <a:solidFill>
                  <a:schemeClr val="tx1"/>
                </a:solidFill>
              </a:rPr>
              <a:t>dimana</a:t>
            </a:r>
            <a:r>
              <a:rPr lang="en-US" sz="2800" dirty="0" smtClean="0">
                <a:solidFill>
                  <a:schemeClr val="tx1"/>
                </a:solidFill>
              </a:rPr>
              <a:t> </a:t>
            </a:r>
            <a:r>
              <a:rPr lang="en-US" sz="2800" dirty="0" err="1" smtClean="0">
                <a:solidFill>
                  <a:schemeClr val="tx1"/>
                </a:solidFill>
              </a:rPr>
              <a:t>dalam</a:t>
            </a:r>
            <a:r>
              <a:rPr lang="en-US" sz="2800" dirty="0" smtClean="0">
                <a:solidFill>
                  <a:schemeClr val="tx1"/>
                </a:solidFill>
              </a:rPr>
              <a:t> </a:t>
            </a:r>
            <a:r>
              <a:rPr lang="en-US" sz="2800" dirty="0" err="1" smtClean="0">
                <a:solidFill>
                  <a:schemeClr val="tx1"/>
                </a:solidFill>
              </a:rPr>
              <a:t>pemakaianya</a:t>
            </a:r>
            <a:r>
              <a:rPr lang="en-US" sz="2800" dirty="0" smtClean="0">
                <a:solidFill>
                  <a:schemeClr val="tx1"/>
                </a:solidFill>
              </a:rPr>
              <a:t> </a:t>
            </a:r>
            <a:r>
              <a:rPr lang="en-US" sz="2800" dirty="0" err="1" smtClean="0">
                <a:solidFill>
                  <a:schemeClr val="tx1"/>
                </a:solidFill>
              </a:rPr>
              <a:t>di</a:t>
            </a:r>
            <a:r>
              <a:rPr lang="en-US" sz="2800" dirty="0" smtClean="0">
                <a:solidFill>
                  <a:schemeClr val="tx1"/>
                </a:solidFill>
              </a:rPr>
              <a:t> </a:t>
            </a:r>
            <a:r>
              <a:rPr lang="en-US" sz="2800" dirty="0" err="1" smtClean="0">
                <a:solidFill>
                  <a:schemeClr val="tx1"/>
                </a:solidFill>
              </a:rPr>
              <a:t>dalam</a:t>
            </a:r>
            <a:r>
              <a:rPr lang="en-US" sz="2800" dirty="0" smtClean="0">
                <a:solidFill>
                  <a:schemeClr val="tx1"/>
                </a:solidFill>
              </a:rPr>
              <a:t> </a:t>
            </a:r>
            <a:r>
              <a:rPr lang="en-US" sz="2800" dirty="0" err="1" smtClean="0">
                <a:solidFill>
                  <a:schemeClr val="tx1"/>
                </a:solidFill>
              </a:rPr>
              <a:t>rangkaian</a:t>
            </a:r>
            <a:r>
              <a:rPr lang="en-US" sz="2800" dirty="0" smtClean="0">
                <a:solidFill>
                  <a:schemeClr val="tx1"/>
                </a:solidFill>
              </a:rPr>
              <a:t> </a:t>
            </a:r>
            <a:r>
              <a:rPr lang="en-US" sz="2800" dirty="0" err="1" smtClean="0">
                <a:solidFill>
                  <a:schemeClr val="tx1"/>
                </a:solidFill>
              </a:rPr>
              <a:t>elektronika</a:t>
            </a:r>
            <a:r>
              <a:rPr lang="en-US" sz="2800" dirty="0" smtClean="0">
                <a:solidFill>
                  <a:schemeClr val="tx1"/>
                </a:solidFill>
              </a:rPr>
              <a:t> </a:t>
            </a:r>
            <a:r>
              <a:rPr lang="en-US" sz="2800" dirty="0" err="1" smtClean="0">
                <a:solidFill>
                  <a:schemeClr val="tx1"/>
                </a:solidFill>
              </a:rPr>
              <a:t>bisa</a:t>
            </a:r>
            <a:r>
              <a:rPr lang="en-US" sz="2800" dirty="0" smtClean="0">
                <a:solidFill>
                  <a:schemeClr val="tx1"/>
                </a:solidFill>
              </a:rPr>
              <a:t> </a:t>
            </a:r>
            <a:r>
              <a:rPr lang="en-US" sz="2800" dirty="0" err="1" smtClean="0">
                <a:solidFill>
                  <a:schemeClr val="tx1"/>
                </a:solidFill>
              </a:rPr>
              <a:t>diartikan</a:t>
            </a:r>
            <a:r>
              <a:rPr lang="en-US" sz="2800" dirty="0" smtClean="0">
                <a:solidFill>
                  <a:schemeClr val="tx1"/>
                </a:solidFill>
              </a:rPr>
              <a:t> </a:t>
            </a:r>
            <a:r>
              <a:rPr lang="en-US" sz="2800" dirty="0" err="1" smtClean="0">
                <a:solidFill>
                  <a:schemeClr val="tx1"/>
                </a:solidFill>
              </a:rPr>
              <a:t>komponen</a:t>
            </a:r>
            <a:r>
              <a:rPr lang="en-US" sz="2800" dirty="0" smtClean="0">
                <a:solidFill>
                  <a:schemeClr val="tx1"/>
                </a:solidFill>
              </a:rPr>
              <a:t> yang </a:t>
            </a:r>
            <a:r>
              <a:rPr lang="en-US" sz="2800" dirty="0" err="1" smtClean="0">
                <a:solidFill>
                  <a:schemeClr val="tx1"/>
                </a:solidFill>
              </a:rPr>
              <a:t>berfungsi</a:t>
            </a:r>
            <a:r>
              <a:rPr lang="en-US" sz="2800" dirty="0" smtClean="0">
                <a:solidFill>
                  <a:schemeClr val="tx1"/>
                </a:solidFill>
              </a:rPr>
              <a:t> </a:t>
            </a:r>
            <a:r>
              <a:rPr lang="en-US" sz="2800" dirty="0" err="1" smtClean="0">
                <a:solidFill>
                  <a:schemeClr val="tx1"/>
                </a:solidFill>
              </a:rPr>
              <a:t>untuk</a:t>
            </a:r>
            <a:r>
              <a:rPr lang="en-US" sz="2800" dirty="0" smtClean="0">
                <a:solidFill>
                  <a:schemeClr val="tx1"/>
                </a:solidFill>
              </a:rPr>
              <a:t> </a:t>
            </a:r>
            <a:r>
              <a:rPr lang="en-US" sz="2800" dirty="0" err="1" smtClean="0">
                <a:solidFill>
                  <a:schemeClr val="tx1"/>
                </a:solidFill>
              </a:rPr>
              <a:t>menahan</a:t>
            </a:r>
            <a:r>
              <a:rPr lang="en-US" sz="2800" dirty="0" smtClean="0">
                <a:solidFill>
                  <a:schemeClr val="tx1"/>
                </a:solidFill>
              </a:rPr>
              <a:t> </a:t>
            </a:r>
            <a:r>
              <a:rPr lang="en-US" sz="2800" dirty="0" err="1" smtClean="0">
                <a:solidFill>
                  <a:schemeClr val="tx1"/>
                </a:solidFill>
              </a:rPr>
              <a:t>tegangan</a:t>
            </a:r>
            <a:r>
              <a:rPr lang="en-US" sz="2800" dirty="0" smtClean="0">
                <a:solidFill>
                  <a:schemeClr val="tx1"/>
                </a:solidFill>
              </a:rPr>
              <a:t> </a:t>
            </a:r>
            <a:r>
              <a:rPr lang="en-US" sz="2800" dirty="0" err="1" smtClean="0">
                <a:solidFill>
                  <a:schemeClr val="tx1"/>
                </a:solidFill>
              </a:rPr>
              <a:t>atau</a:t>
            </a:r>
            <a:r>
              <a:rPr lang="en-US" sz="2800" dirty="0" smtClean="0">
                <a:solidFill>
                  <a:schemeClr val="tx1"/>
                </a:solidFill>
              </a:rPr>
              <a:t> </a:t>
            </a:r>
            <a:r>
              <a:rPr lang="en-US" sz="2800" dirty="0" err="1" smtClean="0">
                <a:solidFill>
                  <a:schemeClr val="tx1"/>
                </a:solidFill>
              </a:rPr>
              <a:t>arus</a:t>
            </a:r>
            <a:r>
              <a:rPr lang="en-US" sz="2800" dirty="0" smtClean="0">
                <a:solidFill>
                  <a:schemeClr val="tx1"/>
                </a:solidFill>
              </a:rPr>
              <a:t> </a:t>
            </a:r>
            <a:r>
              <a:rPr lang="en-US" sz="2800" dirty="0" err="1" smtClean="0">
                <a:solidFill>
                  <a:schemeClr val="tx1"/>
                </a:solidFill>
              </a:rPr>
              <a:t>listrik</a:t>
            </a:r>
            <a:r>
              <a:rPr lang="en-US" sz="2800" dirty="0" smtClean="0">
                <a:solidFill>
                  <a:schemeClr val="tx1"/>
                </a:solidFill>
              </a:rPr>
              <a:t>. </a:t>
            </a:r>
          </a:p>
          <a:p>
            <a:pPr algn="just">
              <a:buNone/>
            </a:pPr>
            <a:r>
              <a:rPr lang="en-US" sz="2800" dirty="0" err="1" smtClean="0">
                <a:solidFill>
                  <a:schemeClr val="tx1"/>
                </a:solidFill>
              </a:rPr>
              <a:t>Oleh</a:t>
            </a:r>
            <a:r>
              <a:rPr lang="en-US" sz="2800" dirty="0" smtClean="0">
                <a:solidFill>
                  <a:schemeClr val="tx1"/>
                </a:solidFill>
              </a:rPr>
              <a:t> </a:t>
            </a:r>
            <a:r>
              <a:rPr lang="en-US" sz="2800" dirty="0" err="1" smtClean="0">
                <a:solidFill>
                  <a:schemeClr val="tx1"/>
                </a:solidFill>
              </a:rPr>
              <a:t>karena</a:t>
            </a:r>
            <a:r>
              <a:rPr lang="en-US" sz="2800" dirty="0" smtClean="0">
                <a:solidFill>
                  <a:schemeClr val="tx1"/>
                </a:solidFill>
              </a:rPr>
              <a:t> </a:t>
            </a:r>
            <a:r>
              <a:rPr lang="en-US" sz="2800" dirty="0" err="1" smtClean="0">
                <a:solidFill>
                  <a:schemeClr val="tx1"/>
                </a:solidFill>
              </a:rPr>
              <a:t>itu</a:t>
            </a:r>
            <a:r>
              <a:rPr lang="en-US" sz="2800" dirty="0" smtClean="0">
                <a:solidFill>
                  <a:schemeClr val="tx1"/>
                </a:solidFill>
              </a:rPr>
              <a:t>, </a:t>
            </a:r>
            <a:r>
              <a:rPr lang="en-US" sz="2800" dirty="0" err="1" smtClean="0">
                <a:solidFill>
                  <a:schemeClr val="tx1"/>
                </a:solidFill>
              </a:rPr>
              <a:t>fungsi</a:t>
            </a:r>
            <a:r>
              <a:rPr lang="en-US" sz="2800" dirty="0" smtClean="0">
                <a:solidFill>
                  <a:schemeClr val="tx1"/>
                </a:solidFill>
              </a:rPr>
              <a:t> resistor yang </a:t>
            </a:r>
            <a:r>
              <a:rPr lang="en-US" sz="2800" dirty="0" err="1" smtClean="0">
                <a:solidFill>
                  <a:schemeClr val="tx1"/>
                </a:solidFill>
              </a:rPr>
              <a:t>umum</a:t>
            </a:r>
            <a:r>
              <a:rPr lang="en-US" sz="2800" dirty="0" smtClean="0">
                <a:solidFill>
                  <a:schemeClr val="tx1"/>
                </a:solidFill>
              </a:rPr>
              <a:t> </a:t>
            </a:r>
            <a:r>
              <a:rPr lang="en-US" sz="2800" dirty="0" err="1" smtClean="0">
                <a:solidFill>
                  <a:schemeClr val="tx1"/>
                </a:solidFill>
              </a:rPr>
              <a:t>digunakan</a:t>
            </a:r>
            <a:r>
              <a:rPr lang="en-US" sz="2800" dirty="0" smtClean="0">
                <a:solidFill>
                  <a:schemeClr val="tx1"/>
                </a:solidFill>
              </a:rPr>
              <a:t> </a:t>
            </a:r>
            <a:r>
              <a:rPr lang="en-US" sz="2800" dirty="0" err="1" smtClean="0">
                <a:solidFill>
                  <a:schemeClr val="tx1"/>
                </a:solidFill>
              </a:rPr>
              <a:t>dalam</a:t>
            </a:r>
            <a:r>
              <a:rPr lang="en-US" sz="2800" dirty="0" smtClean="0">
                <a:solidFill>
                  <a:schemeClr val="tx1"/>
                </a:solidFill>
              </a:rPr>
              <a:t> </a:t>
            </a:r>
            <a:r>
              <a:rPr lang="en-US" sz="2800" dirty="0" err="1" smtClean="0">
                <a:solidFill>
                  <a:schemeClr val="tx1"/>
                </a:solidFill>
              </a:rPr>
              <a:t>rangkaian</a:t>
            </a:r>
            <a:r>
              <a:rPr lang="en-US" sz="2800" dirty="0" smtClean="0">
                <a:solidFill>
                  <a:schemeClr val="tx1"/>
                </a:solidFill>
              </a:rPr>
              <a:t> </a:t>
            </a:r>
            <a:r>
              <a:rPr lang="en-US" sz="2800" dirty="0" err="1" smtClean="0">
                <a:solidFill>
                  <a:schemeClr val="tx1"/>
                </a:solidFill>
              </a:rPr>
              <a:t>elektronika</a:t>
            </a:r>
            <a:r>
              <a:rPr lang="en-US" sz="2800" dirty="0" smtClean="0">
                <a:solidFill>
                  <a:schemeClr val="tx1"/>
                </a:solidFill>
              </a:rPr>
              <a:t> </a:t>
            </a:r>
            <a:r>
              <a:rPr lang="en-US" sz="2800" dirty="0" err="1" smtClean="0">
                <a:solidFill>
                  <a:schemeClr val="tx1"/>
                </a:solidFill>
              </a:rPr>
              <a:t>adalah</a:t>
            </a:r>
            <a:r>
              <a:rPr lang="en-US" sz="2800" dirty="0" smtClean="0">
                <a:solidFill>
                  <a:schemeClr val="tx1"/>
                </a:solidFill>
              </a:rPr>
              <a:t> :</a:t>
            </a:r>
          </a:p>
          <a:p>
            <a:pPr algn="just">
              <a:buNone/>
            </a:pPr>
            <a:r>
              <a:rPr lang="en-US" sz="2800" dirty="0" smtClean="0">
                <a:solidFill>
                  <a:schemeClr val="tx1"/>
                </a:solidFill>
              </a:rPr>
              <a:t>1). </a:t>
            </a:r>
            <a:r>
              <a:rPr lang="en-US" sz="2800" dirty="0" err="1" smtClean="0">
                <a:solidFill>
                  <a:schemeClr val="tx1"/>
                </a:solidFill>
              </a:rPr>
              <a:t>Pembatas</a:t>
            </a:r>
            <a:r>
              <a:rPr lang="en-US" sz="2800" dirty="0" smtClean="0">
                <a:solidFill>
                  <a:schemeClr val="tx1"/>
                </a:solidFill>
              </a:rPr>
              <a:t> </a:t>
            </a:r>
            <a:r>
              <a:rPr lang="en-US" sz="2800" dirty="0" err="1" smtClean="0">
                <a:solidFill>
                  <a:schemeClr val="tx1"/>
                </a:solidFill>
              </a:rPr>
              <a:t>arus</a:t>
            </a:r>
            <a:r>
              <a:rPr lang="en-US" sz="2800" dirty="0" smtClean="0">
                <a:solidFill>
                  <a:schemeClr val="tx1"/>
                </a:solidFill>
              </a:rPr>
              <a:t>.</a:t>
            </a:r>
          </a:p>
          <a:p>
            <a:pPr algn="just">
              <a:buNone/>
            </a:pPr>
            <a:r>
              <a:rPr lang="en-US" sz="2800" dirty="0" smtClean="0">
                <a:solidFill>
                  <a:schemeClr val="tx1"/>
                </a:solidFill>
              </a:rPr>
              <a:t>2). </a:t>
            </a:r>
            <a:r>
              <a:rPr lang="en-US" sz="2800" dirty="0" err="1" smtClean="0">
                <a:solidFill>
                  <a:schemeClr val="tx1"/>
                </a:solidFill>
              </a:rPr>
              <a:t>Pembagi</a:t>
            </a:r>
            <a:r>
              <a:rPr lang="en-US" sz="2800" dirty="0" smtClean="0">
                <a:solidFill>
                  <a:schemeClr val="tx1"/>
                </a:solidFill>
              </a:rPr>
              <a:t> </a:t>
            </a:r>
            <a:r>
              <a:rPr lang="en-US" sz="2800" dirty="0" err="1" smtClean="0">
                <a:solidFill>
                  <a:schemeClr val="tx1"/>
                </a:solidFill>
              </a:rPr>
              <a:t>tegangan</a:t>
            </a:r>
            <a:r>
              <a:rPr lang="en-US" sz="2800" dirty="0" smtClean="0">
                <a:solidFill>
                  <a:schemeClr val="tx1"/>
                </a:solidFill>
              </a:rPr>
              <a:t>.</a:t>
            </a:r>
            <a:endParaRPr lang="en-US" sz="2800" dirty="0">
              <a:solidFill>
                <a:schemeClr val="tx1"/>
              </a:solidFill>
            </a:endParaRPr>
          </a:p>
        </p:txBody>
      </p:sp>
      <p:sp>
        <p:nvSpPr>
          <p:cNvPr id="6" name="Slide Number Placeholder 5"/>
          <p:cNvSpPr>
            <a:spLocks noGrp="1"/>
          </p:cNvSpPr>
          <p:nvPr>
            <p:ph type="sldNum" sz="quarter" idx="12"/>
          </p:nvPr>
        </p:nvSpPr>
        <p:spPr/>
        <p:txBody>
          <a:bodyPr/>
          <a:lstStyle/>
          <a:p>
            <a:fld id="{59CA4AE1-4B24-465F-A48C-88096E84F0D8}"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pangeranmajalengka.blogspot.com</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Rangkaian</a:t>
            </a:r>
            <a:r>
              <a:rPr lang="en-US" dirty="0" smtClean="0"/>
              <a:t> </a:t>
            </a:r>
            <a:r>
              <a:rPr lang="en-US" dirty="0" err="1" smtClean="0"/>
              <a:t>Aplikasi</a:t>
            </a:r>
            <a:r>
              <a:rPr lang="en-US" dirty="0" smtClean="0"/>
              <a:t> </a:t>
            </a:r>
            <a:r>
              <a:rPr lang="en-US" dirty="0" err="1" smtClean="0"/>
              <a:t>dengan</a:t>
            </a:r>
            <a:r>
              <a:rPr lang="en-US" dirty="0" smtClean="0"/>
              <a:t> LDR</a:t>
            </a:r>
            <a:endParaRPr lang="en-US" dirty="0"/>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30</a:t>
            </a:fld>
            <a:endParaRPr lang="en-US"/>
          </a:p>
        </p:txBody>
      </p:sp>
      <p:pic>
        <p:nvPicPr>
          <p:cNvPr id="17410" name="Picture 2"/>
          <p:cNvPicPr>
            <a:picLocks noGrp="1" noChangeAspect="1" noChangeArrowheads="1"/>
          </p:cNvPicPr>
          <p:nvPr>
            <p:ph sz="half" idx="2"/>
          </p:nvPr>
        </p:nvPicPr>
        <p:blipFill>
          <a:blip r:embed="rId2"/>
          <a:srcRect/>
          <a:stretch>
            <a:fillRect/>
          </a:stretch>
        </p:blipFill>
        <p:spPr bwMode="auto">
          <a:xfrm>
            <a:off x="4343400" y="2133601"/>
            <a:ext cx="4343400" cy="3505200"/>
          </a:xfrm>
          <a:prstGeom prst="rect">
            <a:avLst/>
          </a:prstGeom>
          <a:noFill/>
          <a:ln w="9525">
            <a:noFill/>
            <a:miter lim="800000"/>
            <a:headEnd/>
            <a:tailEnd/>
          </a:ln>
          <a:effectLst/>
        </p:spPr>
      </p:pic>
      <p:pic>
        <p:nvPicPr>
          <p:cNvPr id="17411" name="Picture 3"/>
          <p:cNvPicPr>
            <a:picLocks noGrp="1" noChangeAspect="1" noChangeArrowheads="1"/>
          </p:cNvPicPr>
          <p:nvPr>
            <p:ph sz="half" idx="1"/>
          </p:nvPr>
        </p:nvPicPr>
        <p:blipFill>
          <a:blip r:embed="rId3"/>
          <a:srcRect/>
          <a:stretch>
            <a:fillRect/>
          </a:stretch>
        </p:blipFill>
        <p:spPr bwMode="auto">
          <a:xfrm>
            <a:off x="304800" y="2209800"/>
            <a:ext cx="4048125" cy="3429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
            </a:r>
            <a:br>
              <a:rPr lang="en-US" sz="2800" dirty="0" smtClean="0"/>
            </a:br>
            <a:endParaRPr lang="en-US" sz="2800" dirty="0"/>
          </a:p>
        </p:txBody>
      </p:sp>
      <p:pic>
        <p:nvPicPr>
          <p:cNvPr id="16386" name="Picture 2"/>
          <p:cNvPicPr>
            <a:picLocks noGrp="1" noChangeAspect="1" noChangeArrowheads="1"/>
          </p:cNvPicPr>
          <p:nvPr>
            <p:ph sz="half" idx="1"/>
          </p:nvPr>
        </p:nvPicPr>
        <p:blipFill>
          <a:blip r:embed="rId2"/>
          <a:stretch>
            <a:fillRect/>
          </a:stretch>
        </p:blipFill>
        <p:spPr bwMode="auto">
          <a:xfrm>
            <a:off x="600075" y="2705894"/>
            <a:ext cx="3752850" cy="2314575"/>
          </a:xfrm>
          <a:prstGeom prst="rect">
            <a:avLst/>
          </a:prstGeom>
          <a:noFill/>
          <a:ln w="9525">
            <a:noFill/>
            <a:miter lim="800000"/>
            <a:headEnd/>
            <a:tailEnd/>
          </a:ln>
          <a:effectLst/>
        </p:spPr>
      </p:pic>
      <p:pic>
        <p:nvPicPr>
          <p:cNvPr id="16387" name="Picture 3"/>
          <p:cNvPicPr>
            <a:picLocks noGrp="1" noChangeAspect="1" noChangeArrowheads="1"/>
          </p:cNvPicPr>
          <p:nvPr>
            <p:ph sz="half" idx="2"/>
          </p:nvPr>
        </p:nvPicPr>
        <p:blipFill>
          <a:blip r:embed="rId3"/>
          <a:stretch>
            <a:fillRect/>
          </a:stretch>
        </p:blipFill>
        <p:spPr bwMode="auto">
          <a:xfrm>
            <a:off x="4648200" y="2838267"/>
            <a:ext cx="4038600" cy="2049829"/>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609601"/>
            <a:ext cx="7772400" cy="838200"/>
          </a:xfrm>
        </p:spPr>
        <p:txBody>
          <a:bodyPr/>
          <a:lstStyle/>
          <a:p>
            <a:r>
              <a:rPr lang="en-US" dirty="0" err="1" smtClean="0"/>
              <a:t>Referensi</a:t>
            </a:r>
            <a:endParaRPr lang="en-US" dirty="0"/>
          </a:p>
        </p:txBody>
      </p:sp>
      <p:sp>
        <p:nvSpPr>
          <p:cNvPr id="6" name="Subtitle 5"/>
          <p:cNvSpPr>
            <a:spLocks noGrp="1"/>
          </p:cNvSpPr>
          <p:nvPr>
            <p:ph type="subTitle" idx="1"/>
          </p:nvPr>
        </p:nvSpPr>
        <p:spPr>
          <a:xfrm>
            <a:off x="304800" y="1828800"/>
            <a:ext cx="8458200" cy="4343400"/>
          </a:xfrm>
        </p:spPr>
        <p:txBody>
          <a:bodyPr>
            <a:normAutofit/>
          </a:bodyPr>
          <a:lstStyle/>
          <a:p>
            <a:pPr algn="l"/>
            <a:r>
              <a:rPr lang="en-US" sz="2400" dirty="0" smtClean="0">
                <a:solidFill>
                  <a:schemeClr val="tx1"/>
                </a:solidFill>
              </a:rPr>
              <a:t>[1]. </a:t>
            </a:r>
            <a:r>
              <a:rPr lang="en-US" sz="2400" dirty="0" err="1" smtClean="0">
                <a:solidFill>
                  <a:schemeClr val="tx1"/>
                </a:solidFill>
              </a:rPr>
              <a:t>Supriyadi</a:t>
            </a:r>
            <a:r>
              <a:rPr lang="en-US" sz="2400" dirty="0">
                <a:solidFill>
                  <a:schemeClr val="tx1"/>
                </a:solidFill>
              </a:rPr>
              <a:t>, Tata.2011.Teknik Telekomunikasi.JTE POLBAN</a:t>
            </a:r>
            <a:r>
              <a:rPr lang="en-US" sz="2400" dirty="0" smtClean="0">
                <a:solidFill>
                  <a:schemeClr val="tx1"/>
                </a:solidFill>
              </a:rPr>
              <a:t>.</a:t>
            </a:r>
          </a:p>
          <a:p>
            <a:pPr algn="l"/>
            <a:r>
              <a:rPr lang="en-US" sz="2400" dirty="0" smtClean="0">
                <a:solidFill>
                  <a:schemeClr val="tx1"/>
                </a:solidFill>
              </a:rPr>
              <a:t>[2]. </a:t>
            </a:r>
            <a:r>
              <a:rPr lang="en-US" sz="2400" dirty="0" err="1" smtClean="0">
                <a:solidFill>
                  <a:schemeClr val="tx1"/>
                </a:solidFill>
              </a:rPr>
              <a:t>Sunarto.Pengenalan</a:t>
            </a:r>
            <a:r>
              <a:rPr lang="en-US" sz="2400" dirty="0" smtClean="0">
                <a:solidFill>
                  <a:schemeClr val="tx1"/>
                </a:solidFill>
              </a:rPr>
              <a:t> </a:t>
            </a:r>
            <a:r>
              <a:rPr lang="en-US" sz="2400" dirty="0" err="1">
                <a:solidFill>
                  <a:schemeClr val="tx1"/>
                </a:solidFill>
              </a:rPr>
              <a:t>Wajah</a:t>
            </a:r>
            <a:r>
              <a:rPr lang="en-US" sz="2400" dirty="0">
                <a:solidFill>
                  <a:schemeClr val="tx1"/>
                </a:solidFill>
              </a:rPr>
              <a:t> </a:t>
            </a:r>
            <a:r>
              <a:rPr lang="en-US" sz="2400" dirty="0" err="1">
                <a:solidFill>
                  <a:schemeClr val="tx1"/>
                </a:solidFill>
              </a:rPr>
              <a:t>Komponen</a:t>
            </a:r>
            <a:r>
              <a:rPr lang="en-US" sz="2400" dirty="0">
                <a:solidFill>
                  <a:schemeClr val="tx1"/>
                </a:solidFill>
              </a:rPr>
              <a:t> </a:t>
            </a:r>
            <a:r>
              <a:rPr lang="en-US" sz="2400" dirty="0" err="1">
                <a:solidFill>
                  <a:schemeClr val="tx1"/>
                </a:solidFill>
              </a:rPr>
              <a:t>Elektronika</a:t>
            </a:r>
            <a:r>
              <a:rPr lang="en-US" sz="2400" dirty="0">
                <a:solidFill>
                  <a:schemeClr val="tx1"/>
                </a:solidFill>
              </a:rPr>
              <a:t>.</a:t>
            </a:r>
            <a:r>
              <a:rPr lang="en-US" sz="2400" dirty="0" smtClean="0">
                <a:solidFill>
                  <a:schemeClr val="tx1"/>
                </a:solidFill>
              </a:rPr>
              <a:t> </a:t>
            </a:r>
          </a:p>
          <a:p>
            <a:pPr algn="l"/>
            <a:r>
              <a:rPr lang="en-US" sz="2400" dirty="0" smtClean="0">
                <a:solidFill>
                  <a:schemeClr val="tx1"/>
                </a:solidFill>
              </a:rPr>
              <a:t>[3]. </a:t>
            </a:r>
            <a:r>
              <a:rPr lang="en-US" sz="2400" dirty="0" err="1" smtClean="0">
                <a:solidFill>
                  <a:schemeClr val="tx1"/>
                </a:solidFill>
              </a:rPr>
              <a:t>Wibawanto</a:t>
            </a:r>
            <a:r>
              <a:rPr lang="en-US" sz="2400" dirty="0">
                <a:solidFill>
                  <a:schemeClr val="tx1"/>
                </a:solidFill>
              </a:rPr>
              <a:t>, Hari.2002.Elektronika </a:t>
            </a:r>
            <a:r>
              <a:rPr lang="en-US" sz="2400" dirty="0" err="1">
                <a:solidFill>
                  <a:schemeClr val="tx1"/>
                </a:solidFill>
              </a:rPr>
              <a:t>Dasar.Elex</a:t>
            </a:r>
            <a:r>
              <a:rPr lang="en-US" sz="2400" dirty="0">
                <a:solidFill>
                  <a:schemeClr val="tx1"/>
                </a:solidFill>
              </a:rPr>
              <a:t> </a:t>
            </a:r>
            <a:r>
              <a:rPr lang="en-US" sz="2400" dirty="0" err="1">
                <a:solidFill>
                  <a:schemeClr val="tx1"/>
                </a:solidFill>
              </a:rPr>
              <a:t>Media.Jakarta</a:t>
            </a:r>
            <a:r>
              <a:rPr lang="en-US" sz="2400" dirty="0">
                <a:solidFill>
                  <a:schemeClr val="tx1"/>
                </a:solidFill>
              </a:rPr>
              <a:t>.</a:t>
            </a:r>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2954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dirty="0" err="1" smtClean="0"/>
              <a:t>Sekian</a:t>
            </a:r>
            <a:r>
              <a:rPr lang="en-US" dirty="0" smtClean="0"/>
              <a:t> </a:t>
            </a:r>
            <a:br>
              <a:rPr lang="en-US" dirty="0" smtClean="0"/>
            </a:br>
            <a:r>
              <a:rPr lang="en-US" dirty="0"/>
              <a:t/>
            </a:r>
            <a:br>
              <a:rPr lang="en-US" dirty="0"/>
            </a:br>
            <a:r>
              <a:rPr lang="en-US" dirty="0" smtClean="0"/>
              <a:t/>
            </a:r>
            <a:br>
              <a:rPr lang="en-US" dirty="0" smtClean="0"/>
            </a:br>
            <a:endParaRPr lang="en-US" dirty="0"/>
          </a:p>
        </p:txBody>
      </p:sp>
      <p:sp>
        <p:nvSpPr>
          <p:cNvPr id="5" name="Subtitle 4"/>
          <p:cNvSpPr>
            <a:spLocks noGrp="1"/>
          </p:cNvSpPr>
          <p:nvPr>
            <p:ph type="subTitle" idx="1"/>
          </p:nvPr>
        </p:nvSpPr>
        <p:spPr>
          <a:xfrm>
            <a:off x="457200" y="5715000"/>
            <a:ext cx="7848600" cy="381000"/>
          </a:xfrm>
        </p:spPr>
        <p:txBody>
          <a:bodyPr>
            <a:normAutofit fontScale="77500" lnSpcReduction="20000"/>
          </a:bodyPr>
          <a:lstStyle/>
          <a:p>
            <a:pPr algn="l"/>
            <a:r>
              <a:rPr lang="en-US" sz="2800" dirty="0" err="1" smtClean="0">
                <a:solidFill>
                  <a:schemeClr val="tx1"/>
                </a:solidFill>
              </a:rPr>
              <a:t>Materi</a:t>
            </a:r>
            <a:r>
              <a:rPr lang="en-US" sz="2800" dirty="0" smtClean="0">
                <a:solidFill>
                  <a:schemeClr val="tx1"/>
                </a:solidFill>
              </a:rPr>
              <a:t> </a:t>
            </a:r>
            <a:r>
              <a:rPr lang="en-US" sz="2800" dirty="0" err="1" smtClean="0">
                <a:solidFill>
                  <a:schemeClr val="tx1"/>
                </a:solidFill>
              </a:rPr>
              <a:t>selanjutnya</a:t>
            </a:r>
            <a:r>
              <a:rPr lang="en-US" sz="2800" dirty="0" smtClean="0">
                <a:solidFill>
                  <a:schemeClr val="tx1"/>
                </a:solidFill>
              </a:rPr>
              <a:t> : </a:t>
            </a:r>
            <a:r>
              <a:rPr lang="en-US" sz="2800" dirty="0" err="1" smtClean="0">
                <a:solidFill>
                  <a:schemeClr val="tx1"/>
                </a:solidFill>
              </a:rPr>
              <a:t>Capasitor</a:t>
            </a:r>
            <a:r>
              <a:rPr lang="en-US" sz="2800" dirty="0" smtClean="0">
                <a:solidFill>
                  <a:schemeClr val="tx1"/>
                </a:solidFill>
              </a:rPr>
              <a:t> </a:t>
            </a:r>
            <a:r>
              <a:rPr lang="en-US" sz="2800" dirty="0" smtClean="0">
                <a:solidFill>
                  <a:schemeClr val="tx1"/>
                </a:solidFill>
              </a:rPr>
              <a:t>(</a:t>
            </a:r>
            <a:r>
              <a:rPr lang="en-US" sz="2800" i="1" dirty="0" err="1" smtClean="0">
                <a:solidFill>
                  <a:schemeClr val="tx1"/>
                </a:solidFill>
              </a:rPr>
              <a:t>Silakan</a:t>
            </a:r>
            <a:r>
              <a:rPr lang="en-US" sz="2800" i="1" dirty="0" smtClean="0">
                <a:solidFill>
                  <a:schemeClr val="tx1"/>
                </a:solidFill>
              </a:rPr>
              <a:t> </a:t>
            </a:r>
            <a:r>
              <a:rPr lang="en-US" sz="2800" i="1" dirty="0" err="1" smtClean="0">
                <a:solidFill>
                  <a:schemeClr val="tx1"/>
                </a:solidFill>
              </a:rPr>
              <a:t>dipelajari</a:t>
            </a:r>
            <a:r>
              <a:rPr lang="en-US" sz="2800" i="1" dirty="0" smtClean="0">
                <a:solidFill>
                  <a:schemeClr val="tx1"/>
                </a:solidFill>
              </a:rPr>
              <a:t> </a:t>
            </a:r>
            <a:r>
              <a:rPr lang="en-US" sz="2800" i="1" dirty="0" err="1" smtClean="0">
                <a:solidFill>
                  <a:schemeClr val="tx1"/>
                </a:solidFill>
              </a:rPr>
              <a:t>terlebih</a:t>
            </a:r>
            <a:r>
              <a:rPr lang="en-US" sz="2800" i="1" dirty="0" smtClean="0">
                <a:solidFill>
                  <a:schemeClr val="tx1"/>
                </a:solidFill>
              </a:rPr>
              <a:t> </a:t>
            </a:r>
            <a:r>
              <a:rPr lang="en-US" sz="2800" i="1" dirty="0" err="1" smtClean="0">
                <a:solidFill>
                  <a:schemeClr val="tx1"/>
                </a:solidFill>
              </a:rPr>
              <a:t>dahulu</a:t>
            </a:r>
            <a:r>
              <a:rPr lang="en-US" sz="2800" dirty="0" smtClean="0">
                <a:solidFill>
                  <a:schemeClr val="tx1"/>
                </a:solidFill>
              </a:rPr>
              <a:t>)</a:t>
            </a:r>
            <a:endParaRPr lang="en-US" sz="2800" dirty="0">
              <a:solidFill>
                <a:schemeClr val="tx1"/>
              </a:solidFill>
            </a:endParaRPr>
          </a:p>
        </p:txBody>
      </p:sp>
      <p:sp>
        <p:nvSpPr>
          <p:cNvPr id="3" name="Footer Placeholder 2"/>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6049962"/>
          </a:xfrm>
        </p:spPr>
        <p:txBody>
          <a:bodyPr>
            <a:normAutofit fontScale="90000"/>
          </a:bodyPr>
          <a:lstStyle/>
          <a:p>
            <a:pPr algn="l"/>
            <a:r>
              <a:rPr lang="en-US" sz="2800" b="1" dirty="0" err="1" smtClean="0"/>
              <a:t>Karakteristik</a:t>
            </a:r>
            <a:r>
              <a:rPr lang="en-US" sz="2800" b="1" dirty="0" smtClean="0"/>
              <a:t> </a:t>
            </a:r>
            <a:r>
              <a:rPr lang="en-US" sz="2800" b="1" dirty="0" err="1" smtClean="0"/>
              <a:t>Utama</a:t>
            </a:r>
            <a:r>
              <a:rPr lang="en-US" sz="2800" b="1" dirty="0" smtClean="0"/>
              <a:t> Resistor</a:t>
            </a:r>
            <a:r>
              <a:rPr lang="en-US" sz="2800" dirty="0" smtClean="0"/>
              <a:t/>
            </a:r>
            <a:br>
              <a:rPr lang="en-US" sz="2800" dirty="0" smtClean="0"/>
            </a:br>
            <a:r>
              <a:rPr lang="en-US" sz="2800" dirty="0" smtClean="0"/>
              <a:t>1. </a:t>
            </a:r>
            <a:r>
              <a:rPr lang="en-US" sz="2800" dirty="0" err="1" smtClean="0"/>
              <a:t>Besarnya</a:t>
            </a:r>
            <a:r>
              <a:rPr lang="en-US" sz="2800" dirty="0" smtClean="0"/>
              <a:t> </a:t>
            </a:r>
            <a:r>
              <a:rPr lang="en-US" sz="2800" dirty="0" err="1" smtClean="0"/>
              <a:t>nilai</a:t>
            </a:r>
            <a:r>
              <a:rPr lang="en-US" sz="2800" dirty="0" smtClean="0"/>
              <a:t> </a:t>
            </a:r>
            <a:r>
              <a:rPr lang="en-US" sz="2800" dirty="0" err="1" smtClean="0"/>
              <a:t>tahanan</a:t>
            </a:r>
            <a:r>
              <a:rPr lang="en-US" sz="2800" dirty="0" smtClean="0"/>
              <a:t> </a:t>
            </a:r>
            <a:r>
              <a:rPr lang="en-US" sz="2800" dirty="0" err="1" smtClean="0"/>
              <a:t>dan</a:t>
            </a:r>
            <a:r>
              <a:rPr lang="en-US" sz="2800" dirty="0" smtClean="0"/>
              <a:t> </a:t>
            </a:r>
            <a:r>
              <a:rPr lang="en-US" sz="2800" dirty="0" err="1" smtClean="0"/>
              <a:t>nilai</a:t>
            </a:r>
            <a:r>
              <a:rPr lang="en-US" sz="2800" dirty="0" smtClean="0"/>
              <a:t> </a:t>
            </a:r>
            <a:r>
              <a:rPr lang="en-US" sz="2800" dirty="0" err="1" smtClean="0"/>
              <a:t>toleransi</a:t>
            </a:r>
            <a:r>
              <a:rPr lang="en-US" sz="2800" dirty="0" smtClean="0"/>
              <a:t>.</a:t>
            </a:r>
            <a:br>
              <a:rPr lang="en-US" sz="2800" dirty="0" smtClean="0"/>
            </a:br>
            <a:r>
              <a:rPr lang="en-US" sz="2800" dirty="0" smtClean="0"/>
              <a:t>2. </a:t>
            </a:r>
            <a:r>
              <a:rPr lang="en-US" sz="2800" dirty="0" err="1" smtClean="0"/>
              <a:t>Kemampuan</a:t>
            </a:r>
            <a:r>
              <a:rPr lang="en-US" sz="2800" dirty="0" smtClean="0"/>
              <a:t> </a:t>
            </a:r>
            <a:r>
              <a:rPr lang="en-US" sz="2800" dirty="0" err="1" smtClean="0"/>
              <a:t>daya</a:t>
            </a:r>
            <a:r>
              <a:rPr lang="en-US" sz="2800" dirty="0" smtClean="0"/>
              <a:t> (power rating).</a:t>
            </a:r>
            <a:br>
              <a:rPr lang="en-US" sz="2800" dirty="0" smtClean="0"/>
            </a:br>
            <a:r>
              <a:rPr lang="en-US" sz="2800" dirty="0" smtClean="0"/>
              <a:t/>
            </a:r>
            <a:br>
              <a:rPr lang="en-US" sz="2800" dirty="0" smtClean="0"/>
            </a:br>
            <a:r>
              <a:rPr lang="en-US" sz="2800" dirty="0" err="1" smtClean="0"/>
              <a:t>Besarnya</a:t>
            </a:r>
            <a:r>
              <a:rPr lang="en-US" sz="2800" dirty="0" smtClean="0"/>
              <a:t> </a:t>
            </a:r>
            <a:r>
              <a:rPr lang="en-US" sz="2800" dirty="0" err="1" smtClean="0"/>
              <a:t>nilai</a:t>
            </a:r>
            <a:r>
              <a:rPr lang="en-US" sz="2800" dirty="0" smtClean="0"/>
              <a:t> </a:t>
            </a:r>
            <a:r>
              <a:rPr lang="en-US" sz="2800" dirty="0" err="1" smtClean="0"/>
              <a:t>tahanan</a:t>
            </a:r>
            <a:r>
              <a:rPr lang="en-US" sz="2800" dirty="0" smtClean="0"/>
              <a:t> </a:t>
            </a:r>
            <a:r>
              <a:rPr lang="en-US" sz="2800" dirty="0" err="1" smtClean="0"/>
              <a:t>ditentukan</a:t>
            </a:r>
            <a:r>
              <a:rPr lang="en-US" sz="2800" dirty="0" smtClean="0"/>
              <a:t> </a:t>
            </a:r>
            <a:r>
              <a:rPr lang="en-US" sz="2800" dirty="0" err="1" smtClean="0"/>
              <a:t>adalah</a:t>
            </a:r>
            <a:r>
              <a:rPr lang="en-US" sz="2800" dirty="0" smtClean="0"/>
              <a:t> </a:t>
            </a:r>
            <a:r>
              <a:rPr lang="en-US" sz="2800" dirty="0" err="1" smtClean="0"/>
              <a:t>kode</a:t>
            </a:r>
            <a:r>
              <a:rPr lang="en-US" sz="2800" dirty="0" smtClean="0"/>
              <a:t> </a:t>
            </a:r>
            <a:r>
              <a:rPr lang="en-US" sz="2800" dirty="0" err="1" smtClean="0"/>
              <a:t>warna</a:t>
            </a:r>
            <a:r>
              <a:rPr lang="en-US" sz="2800" dirty="0" smtClean="0"/>
              <a:t> </a:t>
            </a:r>
            <a:r>
              <a:rPr lang="en-US" sz="2800" dirty="0" err="1" smtClean="0"/>
              <a:t>pada</a:t>
            </a:r>
            <a:r>
              <a:rPr lang="en-US" sz="2800" dirty="0" smtClean="0"/>
              <a:t> resistor </a:t>
            </a:r>
            <a:r>
              <a:rPr lang="en-US" sz="2800" dirty="0" err="1" smtClean="0"/>
              <a:t>atau</a:t>
            </a:r>
            <a:r>
              <a:rPr lang="en-US" sz="2800" dirty="0" smtClean="0"/>
              <a:t> </a:t>
            </a:r>
            <a:r>
              <a:rPr lang="en-US" sz="2800" dirty="0" err="1" smtClean="0"/>
              <a:t>tertulis</a:t>
            </a:r>
            <a:r>
              <a:rPr lang="en-US" sz="2800" dirty="0" smtClean="0"/>
              <a:t> </a:t>
            </a:r>
            <a:r>
              <a:rPr lang="en-US" sz="2800" dirty="0" err="1" smtClean="0"/>
              <a:t>sesuai</a:t>
            </a:r>
            <a:r>
              <a:rPr lang="en-US" sz="2800" dirty="0" smtClean="0"/>
              <a:t> </a:t>
            </a:r>
            <a:r>
              <a:rPr lang="en-US" sz="2800" dirty="0" err="1" smtClean="0"/>
              <a:t>dengan</a:t>
            </a:r>
            <a:r>
              <a:rPr lang="en-US" sz="2800" dirty="0" smtClean="0"/>
              <a:t> </a:t>
            </a:r>
            <a:r>
              <a:rPr lang="en-US" sz="2800" dirty="0" err="1" smtClean="0"/>
              <a:t>besar</a:t>
            </a:r>
            <a:r>
              <a:rPr lang="en-US" sz="2800" dirty="0" smtClean="0"/>
              <a:t> </a:t>
            </a:r>
            <a:r>
              <a:rPr lang="en-US" sz="2800" dirty="0" err="1" smtClean="0"/>
              <a:t>tahanannya</a:t>
            </a:r>
            <a:r>
              <a:rPr lang="en-US" sz="2800" dirty="0" smtClean="0"/>
              <a:t>. </a:t>
            </a:r>
            <a:r>
              <a:rPr lang="en-US" sz="2800" dirty="0" err="1" smtClean="0"/>
              <a:t>Daya</a:t>
            </a:r>
            <a:r>
              <a:rPr lang="en-US" sz="2800" dirty="0" smtClean="0"/>
              <a:t> resistor </a:t>
            </a:r>
            <a:r>
              <a:rPr lang="en-US" sz="2800" dirty="0" err="1" smtClean="0"/>
              <a:t>untuk</a:t>
            </a:r>
            <a:r>
              <a:rPr lang="en-US" sz="2800" dirty="0" smtClean="0"/>
              <a:t> </a:t>
            </a:r>
            <a:r>
              <a:rPr lang="en-US" sz="2800" dirty="0" err="1" smtClean="0"/>
              <a:t>jenis</a:t>
            </a:r>
            <a:r>
              <a:rPr lang="en-US" sz="2800" dirty="0" smtClean="0"/>
              <a:t> </a:t>
            </a:r>
            <a:r>
              <a:rPr lang="en-US" sz="2800" dirty="0" err="1" smtClean="0"/>
              <a:t>karbon</a:t>
            </a:r>
            <a:r>
              <a:rPr lang="en-US" sz="2800" dirty="0" smtClean="0"/>
              <a:t> </a:t>
            </a:r>
            <a:r>
              <a:rPr lang="en-US" sz="2800" dirty="0" err="1" smtClean="0"/>
              <a:t>atau</a:t>
            </a:r>
            <a:r>
              <a:rPr lang="en-US" sz="2800" dirty="0" smtClean="0"/>
              <a:t> film </a:t>
            </a:r>
            <a:r>
              <a:rPr lang="en-US" sz="2800" dirty="0" err="1" smtClean="0"/>
              <a:t>adalah</a:t>
            </a:r>
            <a:r>
              <a:rPr lang="en-US" sz="2800" dirty="0" smtClean="0"/>
              <a:t> 1/10, 1/8, 1/4, 1/2, 1, </a:t>
            </a:r>
            <a:r>
              <a:rPr lang="en-US" sz="2800" dirty="0" err="1" smtClean="0"/>
              <a:t>dan</a:t>
            </a:r>
            <a:r>
              <a:rPr lang="en-US" sz="2800" dirty="0" smtClean="0"/>
              <a:t> 2 Watt. </a:t>
            </a:r>
            <a:r>
              <a:rPr lang="en-US" sz="2800" dirty="0" err="1" smtClean="0"/>
              <a:t>Sedangkan</a:t>
            </a:r>
            <a:r>
              <a:rPr lang="en-US" sz="2800" dirty="0" smtClean="0"/>
              <a:t> </a:t>
            </a:r>
            <a:r>
              <a:rPr lang="en-US" sz="2800" dirty="0" err="1" smtClean="0"/>
              <a:t>untuk</a:t>
            </a:r>
            <a:r>
              <a:rPr lang="en-US" sz="2800" dirty="0" smtClean="0"/>
              <a:t> </a:t>
            </a:r>
            <a:r>
              <a:rPr lang="en-US" sz="2800" dirty="0" err="1" smtClean="0"/>
              <a:t>nilai</a:t>
            </a:r>
            <a:r>
              <a:rPr lang="en-US" sz="2800" dirty="0" smtClean="0"/>
              <a:t> </a:t>
            </a:r>
            <a:r>
              <a:rPr lang="en-US" sz="2800" dirty="0" err="1" smtClean="0"/>
              <a:t>di</a:t>
            </a:r>
            <a:r>
              <a:rPr lang="en-US" sz="2800" dirty="0" smtClean="0"/>
              <a:t> </a:t>
            </a:r>
            <a:r>
              <a:rPr lang="en-US" sz="2800" dirty="0" err="1" smtClean="0"/>
              <a:t>atas</a:t>
            </a:r>
            <a:r>
              <a:rPr lang="en-US" sz="2800" dirty="0" smtClean="0"/>
              <a:t> 2 Watt </a:t>
            </a:r>
            <a:r>
              <a:rPr lang="en-US" sz="2800" dirty="0" err="1" smtClean="0"/>
              <a:t>adalah</a:t>
            </a:r>
            <a:r>
              <a:rPr lang="en-US" sz="2800" dirty="0" smtClean="0"/>
              <a:t> resistor </a:t>
            </a:r>
            <a:r>
              <a:rPr lang="en-US" sz="2800" dirty="0" err="1" smtClean="0"/>
              <a:t>jenis</a:t>
            </a:r>
            <a:r>
              <a:rPr lang="en-US" sz="2800" dirty="0" smtClean="0"/>
              <a:t> Wire Wound.</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
        <p:nvSpPr>
          <p:cNvPr id="8" name="Footer Placeholder 7"/>
          <p:cNvSpPr>
            <a:spLocks noGrp="1"/>
          </p:cNvSpPr>
          <p:nvPr>
            <p:ph type="ftr" sz="quarter" idx="11"/>
          </p:nvPr>
        </p:nvSpPr>
        <p:spPr/>
        <p:txBody>
          <a:bodyPr/>
          <a:lstStyle/>
          <a:p>
            <a:r>
              <a:rPr lang="en-US" smtClean="0"/>
              <a:t>pangeranmajalengka.blogspot.com</a:t>
            </a:r>
            <a:endParaRPr lang="en-US"/>
          </a:p>
        </p:txBody>
      </p:sp>
      <p:sp>
        <p:nvSpPr>
          <p:cNvPr id="7" name="Slide Number Placeholder 6"/>
          <p:cNvSpPr>
            <a:spLocks noGrp="1"/>
          </p:cNvSpPr>
          <p:nvPr>
            <p:ph type="sldNum" sz="quarter" idx="12"/>
          </p:nvPr>
        </p:nvSpPr>
        <p:spPr/>
        <p:txBody>
          <a:bodyPr/>
          <a:lstStyle/>
          <a:p>
            <a:fld id="{59CA4AE1-4B24-465F-A48C-88096E84F0D8}" type="slidenum">
              <a:rPr lang="en-US" smtClean="0"/>
              <a:pPr/>
              <a:t>4</a:t>
            </a:fld>
            <a:endParaRPr lang="en-US"/>
          </a:p>
        </p:txBody>
      </p:sp>
      <p:pic>
        <p:nvPicPr>
          <p:cNvPr id="1026" name="Picture 2"/>
          <p:cNvPicPr>
            <a:picLocks noChangeAspect="1" noChangeArrowheads="1"/>
          </p:cNvPicPr>
          <p:nvPr/>
        </p:nvPicPr>
        <p:blipFill>
          <a:blip r:embed="rId2"/>
          <a:srcRect/>
          <a:stretch>
            <a:fillRect/>
          </a:stretch>
        </p:blipFill>
        <p:spPr bwMode="auto">
          <a:xfrm>
            <a:off x="1295400" y="3733800"/>
            <a:ext cx="6472238" cy="267130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821362"/>
          </a:xfrm>
        </p:spPr>
        <p:txBody>
          <a:bodyPr>
            <a:normAutofit fontScale="90000"/>
          </a:bodyPr>
          <a:lstStyle/>
          <a:p>
            <a:pPr algn="l"/>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Cara </a:t>
            </a:r>
            <a:r>
              <a:rPr lang="en-US" sz="3200" b="1" dirty="0" err="1" smtClean="0"/>
              <a:t>Membaca</a:t>
            </a:r>
            <a:r>
              <a:rPr lang="en-US" sz="3200" b="1" dirty="0" smtClean="0"/>
              <a:t> </a:t>
            </a:r>
            <a:r>
              <a:rPr lang="en-US" sz="3200" b="1" dirty="0" err="1" smtClean="0"/>
              <a:t>Nilai</a:t>
            </a:r>
            <a:r>
              <a:rPr lang="en-US" sz="3200" b="1" dirty="0" smtClean="0"/>
              <a:t> </a:t>
            </a:r>
            <a:r>
              <a:rPr lang="en-US" sz="3200" b="1" dirty="0" err="1" smtClean="0"/>
              <a:t>Tahanan</a:t>
            </a:r>
            <a:r>
              <a:rPr lang="en-US" sz="3200" b="1" dirty="0" smtClean="0"/>
              <a:t> Resistor</a:t>
            </a:r>
            <a:br>
              <a:rPr lang="en-US" sz="3200" b="1" dirty="0" smtClean="0"/>
            </a:br>
            <a:r>
              <a:rPr lang="en-US" sz="3200" b="1" dirty="0" smtClean="0"/>
              <a:t/>
            </a:r>
            <a:br>
              <a:rPr lang="en-US" sz="3200" b="1" dirty="0" smtClean="0"/>
            </a:br>
            <a:r>
              <a:rPr lang="en-US" sz="3200" dirty="0" err="1" smtClean="0"/>
              <a:t>Nilai</a:t>
            </a:r>
            <a:r>
              <a:rPr lang="en-US" sz="3200" dirty="0" smtClean="0"/>
              <a:t> resistor yang </a:t>
            </a:r>
            <a:r>
              <a:rPr lang="en-US" sz="3200" dirty="0" err="1" smtClean="0"/>
              <a:t>dayanya</a:t>
            </a:r>
            <a:r>
              <a:rPr lang="en-US" sz="3200" dirty="0" smtClean="0"/>
              <a:t> </a:t>
            </a:r>
            <a:r>
              <a:rPr lang="en-US" sz="3200" dirty="0" err="1" smtClean="0"/>
              <a:t>sampai</a:t>
            </a:r>
            <a:r>
              <a:rPr lang="en-US" sz="3200" dirty="0" smtClean="0"/>
              <a:t> </a:t>
            </a:r>
            <a:r>
              <a:rPr lang="en-US" sz="3200" dirty="0" err="1" smtClean="0"/>
              <a:t>dengan</a:t>
            </a:r>
            <a:r>
              <a:rPr lang="en-US" sz="3200" dirty="0" smtClean="0"/>
              <a:t> 2 Watt </a:t>
            </a:r>
            <a:r>
              <a:rPr lang="en-US" sz="3200" dirty="0" err="1" smtClean="0"/>
              <a:t>umumnya</a:t>
            </a:r>
            <a:r>
              <a:rPr lang="en-US" sz="3200" dirty="0" smtClean="0"/>
              <a:t> </a:t>
            </a:r>
            <a:r>
              <a:rPr lang="en-US" sz="3200" dirty="0" err="1" smtClean="0"/>
              <a:t>ditulis</a:t>
            </a:r>
            <a:r>
              <a:rPr lang="en-US" sz="3200" dirty="0" smtClean="0"/>
              <a:t> </a:t>
            </a:r>
            <a:r>
              <a:rPr lang="en-US" sz="3200" dirty="0" err="1" smtClean="0"/>
              <a:t>dalam</a:t>
            </a:r>
            <a:r>
              <a:rPr lang="en-US" sz="3200" dirty="0" smtClean="0"/>
              <a:t> </a:t>
            </a:r>
            <a:r>
              <a:rPr lang="en-US" sz="3200" dirty="0" err="1" smtClean="0"/>
              <a:t>bentuk</a:t>
            </a:r>
            <a:r>
              <a:rPr lang="en-US" sz="3200" dirty="0" smtClean="0"/>
              <a:t> </a:t>
            </a:r>
            <a:r>
              <a:rPr lang="en-US" sz="3200" dirty="0" err="1" smtClean="0"/>
              <a:t>kode-kode</a:t>
            </a:r>
            <a:r>
              <a:rPr lang="en-US" sz="3200" dirty="0" smtClean="0"/>
              <a:t> </a:t>
            </a:r>
            <a:r>
              <a:rPr lang="en-US" sz="3200" dirty="0" err="1" smtClean="0"/>
              <a:t>warna</a:t>
            </a:r>
            <a:r>
              <a:rPr lang="en-US" sz="3200" dirty="0" smtClean="0"/>
              <a:t> </a:t>
            </a:r>
            <a:r>
              <a:rPr lang="en-US" sz="3200" dirty="0" err="1" smtClean="0"/>
              <a:t>berupa</a:t>
            </a:r>
            <a:r>
              <a:rPr lang="en-US" sz="3200" dirty="0" smtClean="0"/>
              <a:t> strip-strip </a:t>
            </a:r>
            <a:r>
              <a:rPr lang="en-US" sz="3200" dirty="0" err="1" smtClean="0"/>
              <a:t>warna</a:t>
            </a:r>
            <a:r>
              <a:rPr lang="en-US" sz="3200" dirty="0" smtClean="0"/>
              <a:t> </a:t>
            </a:r>
            <a:r>
              <a:rPr lang="en-US" sz="3200" dirty="0" err="1" smtClean="0"/>
              <a:t>melingkar</a:t>
            </a:r>
            <a:r>
              <a:rPr lang="en-US" sz="3200" dirty="0" smtClean="0"/>
              <a:t> </a:t>
            </a:r>
            <a:r>
              <a:rPr lang="en-US" sz="3200" dirty="0" err="1" smtClean="0"/>
              <a:t>pada</a:t>
            </a:r>
            <a:r>
              <a:rPr lang="en-US" sz="3200" dirty="0" smtClean="0"/>
              <a:t> </a:t>
            </a:r>
            <a:r>
              <a:rPr lang="en-US" sz="3200" dirty="0" err="1" smtClean="0"/>
              <a:t>badan</a:t>
            </a:r>
            <a:r>
              <a:rPr lang="en-US" sz="3200" dirty="0" smtClean="0"/>
              <a:t> resistor. Cara </a:t>
            </a:r>
            <a:r>
              <a:rPr lang="en-US" sz="3200" dirty="0" err="1" smtClean="0"/>
              <a:t>membaca</a:t>
            </a:r>
            <a:r>
              <a:rPr lang="en-US" sz="3200" dirty="0" smtClean="0"/>
              <a:t> </a:t>
            </a:r>
            <a:r>
              <a:rPr lang="en-US" sz="3200" dirty="0" err="1" smtClean="0"/>
              <a:t>nilai</a:t>
            </a:r>
            <a:r>
              <a:rPr lang="en-US" sz="3200" dirty="0" smtClean="0"/>
              <a:t> </a:t>
            </a:r>
            <a:r>
              <a:rPr lang="en-US" sz="3200" dirty="0" err="1" smtClean="0"/>
              <a:t>tahanan</a:t>
            </a:r>
            <a:r>
              <a:rPr lang="en-US" sz="3200" dirty="0" smtClean="0"/>
              <a:t> resistor </a:t>
            </a:r>
            <a:r>
              <a:rPr lang="en-US" sz="3200" dirty="0" err="1" smtClean="0"/>
              <a:t>dan</a:t>
            </a:r>
            <a:r>
              <a:rPr lang="en-US" sz="3200" dirty="0" smtClean="0"/>
              <a:t> </a:t>
            </a:r>
            <a:r>
              <a:rPr lang="en-US" sz="3200" dirty="0" err="1" smtClean="0"/>
              <a:t>tabel</a:t>
            </a:r>
            <a:r>
              <a:rPr lang="en-US" sz="3200" dirty="0" smtClean="0"/>
              <a:t> </a:t>
            </a:r>
            <a:r>
              <a:rPr lang="en-US" sz="3200" dirty="0" err="1" smtClean="0"/>
              <a:t>kode</a:t>
            </a:r>
            <a:r>
              <a:rPr lang="en-US" sz="3200" dirty="0" smtClean="0"/>
              <a:t> </a:t>
            </a:r>
            <a:r>
              <a:rPr lang="en-US" sz="3200" dirty="0" err="1" smtClean="0"/>
              <a:t>warna</a:t>
            </a:r>
            <a:r>
              <a:rPr lang="en-US" sz="3200" dirty="0" smtClean="0"/>
              <a:t> </a:t>
            </a:r>
            <a:r>
              <a:rPr lang="en-US" sz="3200" dirty="0" err="1" smtClean="0"/>
              <a:t>dapat</a:t>
            </a:r>
            <a:r>
              <a:rPr lang="en-US" sz="3200" dirty="0" smtClean="0"/>
              <a:t> </a:t>
            </a:r>
            <a:r>
              <a:rPr lang="en-US" sz="3200" dirty="0" err="1" smtClean="0"/>
              <a:t>dilihat</a:t>
            </a:r>
            <a:r>
              <a:rPr lang="en-US" sz="3200" dirty="0" smtClean="0"/>
              <a:t> </a:t>
            </a:r>
            <a:r>
              <a:rPr lang="en-US" sz="3200" dirty="0" err="1" smtClean="0"/>
              <a:t>sebagai</a:t>
            </a:r>
            <a:r>
              <a:rPr lang="en-US" sz="3200" dirty="0" smtClean="0"/>
              <a:t> </a:t>
            </a:r>
            <a:r>
              <a:rPr lang="en-US" sz="3200" dirty="0" err="1" smtClean="0"/>
              <a:t>berikut</a:t>
            </a:r>
            <a:r>
              <a:rPr lang="en-US" sz="3200" dirty="0" smtClean="0"/>
              <a:t> :</a:t>
            </a: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
            </a:r>
            <a:br>
              <a:rPr lang="en-US" sz="3200" b="1" dirty="0" smtClean="0"/>
            </a:br>
            <a:r>
              <a:rPr lang="en-US" sz="3200" dirty="0" smtClean="0"/>
              <a:t/>
            </a:r>
            <a:br>
              <a:rPr lang="en-US" sz="3200" dirty="0" smtClean="0"/>
            </a:br>
            <a:r>
              <a:rPr lang="en-US" sz="2800" dirty="0" smtClean="0"/>
              <a:t/>
            </a:r>
            <a:br>
              <a:rPr lang="en-US" sz="2800" dirty="0" smtClean="0"/>
            </a:br>
            <a:endParaRPr lang="en-US" sz="32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74638"/>
            <a:ext cx="8610600" cy="6049962"/>
          </a:xfrm>
        </p:spPr>
        <p:txBody>
          <a:bodyPr>
            <a:normAutofit fontScale="90000"/>
          </a:bodyPr>
          <a:lstStyle/>
          <a:p>
            <a:pPr algn="l"/>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b="1" dirty="0" smtClean="0"/>
              <a:t> </a:t>
            </a: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b="1" dirty="0" smtClean="0"/>
              <a:t/>
            </a:r>
            <a:br>
              <a:rPr lang="en-US" sz="2800" b="1" dirty="0" smtClean="0"/>
            </a:br>
            <a:r>
              <a:rPr lang="en-US" sz="2800" b="1" dirty="0" smtClean="0"/>
              <a:t/>
            </a:r>
            <a:br>
              <a:rPr lang="en-US" sz="2800" b="1" dirty="0" smtClean="0"/>
            </a:br>
            <a:endParaRPr lang="en-US" sz="2800" b="1"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6</a:t>
            </a:fld>
            <a:endParaRPr lang="en-US"/>
          </a:p>
        </p:txBody>
      </p:sp>
      <p:pic>
        <p:nvPicPr>
          <p:cNvPr id="2050" name="Picture 2"/>
          <p:cNvPicPr>
            <a:picLocks noChangeAspect="1" noChangeArrowheads="1"/>
          </p:cNvPicPr>
          <p:nvPr/>
        </p:nvPicPr>
        <p:blipFill>
          <a:blip r:embed="rId2"/>
          <a:srcRect/>
          <a:stretch>
            <a:fillRect/>
          </a:stretch>
        </p:blipFill>
        <p:spPr bwMode="auto">
          <a:xfrm>
            <a:off x="1676400" y="259492"/>
            <a:ext cx="5562600" cy="608879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gn="l"/>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endParaRPr lang="en-US" dirty="0"/>
          </a:p>
        </p:txBody>
      </p:sp>
      <p:sp>
        <p:nvSpPr>
          <p:cNvPr id="8" name="Subtitle 7"/>
          <p:cNvSpPr>
            <a:spLocks noGrp="1"/>
          </p:cNvSpPr>
          <p:nvPr>
            <p:ph type="subTitle" idx="1"/>
          </p:nvPr>
        </p:nvSpPr>
        <p:spPr>
          <a:xfrm>
            <a:off x="304800" y="228600"/>
            <a:ext cx="8534400" cy="6172200"/>
          </a:xfrm>
        </p:spPr>
        <p:txBody>
          <a:bodyPr/>
          <a:lstStyle/>
          <a:p>
            <a:endParaRPr lang="en-US"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7</a:t>
            </a:fld>
            <a:endParaRPr lang="en-US"/>
          </a:p>
        </p:txBody>
      </p:sp>
      <p:pic>
        <p:nvPicPr>
          <p:cNvPr id="3074" name="Picture 2"/>
          <p:cNvPicPr>
            <a:picLocks noChangeAspect="1" noChangeArrowheads="1"/>
          </p:cNvPicPr>
          <p:nvPr/>
        </p:nvPicPr>
        <p:blipFill>
          <a:blip r:embed="rId2"/>
          <a:srcRect/>
          <a:stretch>
            <a:fillRect/>
          </a:stretch>
        </p:blipFill>
        <p:spPr bwMode="auto">
          <a:xfrm>
            <a:off x="1981200" y="228600"/>
            <a:ext cx="6793907" cy="1981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81000" y="2057400"/>
            <a:ext cx="5334000" cy="210691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1219200" y="4114800"/>
            <a:ext cx="6800850" cy="2247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3050"/>
            <a:ext cx="3008313" cy="946150"/>
          </a:xfrm>
        </p:spPr>
        <p:txBody>
          <a:bodyPr>
            <a:normAutofit/>
          </a:bodyPr>
          <a:lstStyle/>
          <a:p>
            <a:pPr algn="l"/>
            <a:r>
              <a:rPr lang="en-US" sz="2800" dirty="0" err="1" smtClean="0"/>
              <a:t>Nilai</a:t>
            </a:r>
            <a:r>
              <a:rPr lang="en-US" sz="2800" dirty="0" smtClean="0"/>
              <a:t> </a:t>
            </a:r>
            <a:r>
              <a:rPr lang="en-US" sz="2800" dirty="0" err="1" smtClean="0"/>
              <a:t>Standar</a:t>
            </a:r>
            <a:r>
              <a:rPr lang="en-US" sz="2800" dirty="0" smtClean="0"/>
              <a:t> Resistor Di </a:t>
            </a:r>
            <a:r>
              <a:rPr lang="en-US" sz="2800" dirty="0" err="1" smtClean="0"/>
              <a:t>Pasaran</a:t>
            </a:r>
            <a:endParaRPr lang="en-US" sz="2800" dirty="0"/>
          </a:p>
        </p:txBody>
      </p:sp>
      <p:sp>
        <p:nvSpPr>
          <p:cNvPr id="7" name="Content Placeholder 6"/>
          <p:cNvSpPr>
            <a:spLocks noGrp="1"/>
          </p:cNvSpPr>
          <p:nvPr>
            <p:ph idx="1"/>
          </p:nvPr>
        </p:nvSpPr>
        <p:spPr>
          <a:xfrm>
            <a:off x="4114800" y="273050"/>
            <a:ext cx="4572000" cy="5853113"/>
          </a:xfrm>
        </p:spPr>
        <p:txBody>
          <a:bodyPr/>
          <a:lstStyle/>
          <a:p>
            <a:endParaRPr lang="en-US" dirty="0"/>
          </a:p>
        </p:txBody>
      </p:sp>
      <p:sp>
        <p:nvSpPr>
          <p:cNvPr id="8" name="Text Placeholder 7"/>
          <p:cNvSpPr>
            <a:spLocks noGrp="1"/>
          </p:cNvSpPr>
          <p:nvPr>
            <p:ph type="body" sz="half" idx="2"/>
          </p:nvPr>
        </p:nvSpPr>
        <p:spPr>
          <a:xfrm>
            <a:off x="457200" y="1435100"/>
            <a:ext cx="3581400" cy="4691063"/>
          </a:xfrm>
        </p:spPr>
        <p:txBody>
          <a:bodyPr>
            <a:normAutofit/>
          </a:bodyPr>
          <a:lstStyle/>
          <a:p>
            <a:r>
              <a:rPr lang="en-US" sz="2000" dirty="0" err="1" smtClean="0"/>
              <a:t>Tidak</a:t>
            </a:r>
            <a:r>
              <a:rPr lang="en-US" sz="2000" dirty="0" smtClean="0"/>
              <a:t> </a:t>
            </a:r>
            <a:r>
              <a:rPr lang="en-US" sz="2000" dirty="0" err="1" smtClean="0"/>
              <a:t>semua</a:t>
            </a:r>
            <a:r>
              <a:rPr lang="en-US" sz="2000" dirty="0" smtClean="0"/>
              <a:t> </a:t>
            </a:r>
            <a:r>
              <a:rPr lang="en-US" sz="2000" dirty="0" err="1" smtClean="0"/>
              <a:t>nilai</a:t>
            </a:r>
            <a:r>
              <a:rPr lang="en-US" sz="2000" dirty="0" smtClean="0"/>
              <a:t> resistor </a:t>
            </a:r>
            <a:r>
              <a:rPr lang="en-US" sz="2000" dirty="0" err="1" smtClean="0"/>
              <a:t>dijual</a:t>
            </a:r>
            <a:r>
              <a:rPr lang="en-US" sz="2000" dirty="0" smtClean="0"/>
              <a:t> </a:t>
            </a:r>
            <a:r>
              <a:rPr lang="en-US" sz="2000" dirty="0" err="1" smtClean="0"/>
              <a:t>di</a:t>
            </a:r>
            <a:r>
              <a:rPr lang="en-US" sz="2000" dirty="0" smtClean="0"/>
              <a:t> </a:t>
            </a:r>
            <a:r>
              <a:rPr lang="en-US" sz="2000" dirty="0" err="1" smtClean="0"/>
              <a:t>pasaran</a:t>
            </a:r>
            <a:r>
              <a:rPr lang="en-US" sz="2000" dirty="0" smtClean="0"/>
              <a:t>, </a:t>
            </a:r>
            <a:r>
              <a:rPr lang="en-US" sz="2000" dirty="0" err="1" smtClean="0"/>
              <a:t>tetapi</a:t>
            </a:r>
            <a:r>
              <a:rPr lang="en-US" sz="2000" dirty="0" smtClean="0"/>
              <a:t> </a:t>
            </a:r>
            <a:r>
              <a:rPr lang="en-US" sz="2000" dirty="0" err="1" smtClean="0"/>
              <a:t>ada</a:t>
            </a:r>
            <a:r>
              <a:rPr lang="en-US" sz="2000" dirty="0" smtClean="0"/>
              <a:t> </a:t>
            </a:r>
            <a:r>
              <a:rPr lang="en-US" sz="2000" dirty="0" err="1" smtClean="0"/>
              <a:t>nilai-nilai</a:t>
            </a:r>
            <a:r>
              <a:rPr lang="en-US" sz="2000" dirty="0" smtClean="0"/>
              <a:t> </a:t>
            </a:r>
            <a:r>
              <a:rPr lang="en-US" sz="2000" dirty="0" err="1" smtClean="0"/>
              <a:t>tertentu</a:t>
            </a:r>
            <a:r>
              <a:rPr lang="en-US" sz="2000" dirty="0" smtClean="0"/>
              <a:t> yang </a:t>
            </a:r>
            <a:r>
              <a:rPr lang="en-US" sz="2000" dirty="0" err="1" smtClean="0"/>
              <a:t>sudah</a:t>
            </a:r>
            <a:r>
              <a:rPr lang="en-US" sz="2000" dirty="0" smtClean="0"/>
              <a:t> </a:t>
            </a:r>
            <a:r>
              <a:rPr lang="en-US" sz="2000" dirty="0" err="1" smtClean="0"/>
              <a:t>distandardka</a:t>
            </a:r>
            <a:r>
              <a:rPr lang="en-US" sz="2000" dirty="0" smtClean="0"/>
              <a:t>.</a:t>
            </a:r>
            <a:endParaRPr lang="en-US" sz="20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8</a:t>
            </a:fld>
            <a:endParaRPr lang="en-US"/>
          </a:p>
        </p:txBody>
      </p:sp>
      <p:pic>
        <p:nvPicPr>
          <p:cNvPr id="4098" name="Picture 2"/>
          <p:cNvPicPr>
            <a:picLocks noChangeAspect="1" noChangeArrowheads="1"/>
          </p:cNvPicPr>
          <p:nvPr/>
        </p:nvPicPr>
        <p:blipFill>
          <a:blip r:embed="rId2"/>
          <a:srcRect/>
          <a:stretch>
            <a:fillRect/>
          </a:stretch>
        </p:blipFill>
        <p:spPr bwMode="auto">
          <a:xfrm>
            <a:off x="4191000" y="228600"/>
            <a:ext cx="4495800" cy="60336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74638"/>
            <a:ext cx="8610600" cy="5973762"/>
          </a:xfrm>
        </p:spPr>
        <p:txBody>
          <a:bodyPr>
            <a:normAutofit/>
          </a:bodyPr>
          <a:lstStyle/>
          <a:p>
            <a:pPr algn="l"/>
            <a:r>
              <a:rPr lang="en-US" sz="3200" b="1" dirty="0" err="1" smtClean="0"/>
              <a:t>Jenis</a:t>
            </a:r>
            <a:r>
              <a:rPr lang="en-US" sz="3200" b="1" dirty="0" smtClean="0"/>
              <a:t> Resistor</a:t>
            </a:r>
            <a:r>
              <a:rPr lang="en-US" sz="3200" dirty="0" smtClean="0"/>
              <a:t/>
            </a:r>
            <a:br>
              <a:rPr lang="en-US" sz="3200" dirty="0" smtClean="0"/>
            </a:br>
            <a:r>
              <a:rPr lang="en-US" sz="3200" dirty="0" smtClean="0"/>
              <a:t/>
            </a:r>
            <a:br>
              <a:rPr lang="en-US" sz="3200" dirty="0" smtClean="0"/>
            </a:br>
            <a:r>
              <a:rPr lang="en-US" sz="3200" b="1" dirty="0" smtClean="0"/>
              <a:t>1). Resistor yang </a:t>
            </a:r>
            <a:r>
              <a:rPr lang="en-US" sz="3200" b="1" dirty="0" err="1" smtClean="0"/>
              <a:t>nilainya</a:t>
            </a:r>
            <a:r>
              <a:rPr lang="en-US" sz="3200" b="1" dirty="0" smtClean="0"/>
              <a:t> </a:t>
            </a:r>
            <a:r>
              <a:rPr lang="en-US" sz="3200" b="1" dirty="0" err="1" smtClean="0"/>
              <a:t>konstant</a:t>
            </a:r>
            <a:r>
              <a:rPr lang="en-US" sz="3200" b="1" dirty="0" smtClean="0"/>
              <a:t> (</a:t>
            </a:r>
            <a:r>
              <a:rPr lang="en-US" sz="3200" b="1" dirty="0" err="1" smtClean="0"/>
              <a:t>tetap</a:t>
            </a:r>
            <a:r>
              <a:rPr lang="en-US" sz="3200" b="1" dirty="0" smtClean="0"/>
              <a:t>) </a:t>
            </a:r>
            <a:r>
              <a:rPr lang="en-US" sz="3200" dirty="0" smtClean="0"/>
              <a:t>:</a:t>
            </a:r>
            <a:br>
              <a:rPr lang="en-US" sz="3200" dirty="0" smtClean="0"/>
            </a:br>
            <a:r>
              <a:rPr lang="en-US" sz="3200" dirty="0" smtClean="0"/>
              <a:t>      </a:t>
            </a:r>
            <a:r>
              <a:rPr lang="en-US" sz="2800" dirty="0" smtClean="0"/>
              <a:t>Resistor </a:t>
            </a:r>
            <a:r>
              <a:rPr lang="en-US" sz="2800" dirty="0" err="1" smtClean="0"/>
              <a:t>dengan</a:t>
            </a:r>
            <a:r>
              <a:rPr lang="en-US" sz="2800" dirty="0" smtClean="0"/>
              <a:t> </a:t>
            </a:r>
            <a:r>
              <a:rPr lang="en-US" sz="2800" dirty="0" err="1" smtClean="0"/>
              <a:t>bahan</a:t>
            </a:r>
            <a:r>
              <a:rPr lang="en-US" sz="2800" dirty="0" smtClean="0"/>
              <a:t> </a:t>
            </a:r>
            <a:r>
              <a:rPr lang="en-US" sz="2800" dirty="0" err="1" smtClean="0"/>
              <a:t>komposisi</a:t>
            </a:r>
            <a:r>
              <a:rPr lang="en-US" sz="2800" dirty="0" smtClean="0"/>
              <a:t> </a:t>
            </a:r>
            <a:r>
              <a:rPr lang="en-US" sz="2800" dirty="0" err="1" smtClean="0"/>
              <a:t>karbon</a:t>
            </a:r>
            <a:r>
              <a:rPr lang="en-US" sz="2800" dirty="0" smtClean="0"/>
              <a:t>, resistor</a:t>
            </a:r>
            <a:br>
              <a:rPr lang="en-US" sz="2800" dirty="0" smtClean="0"/>
            </a:br>
            <a:r>
              <a:rPr lang="en-US" sz="2800" dirty="0" smtClean="0"/>
              <a:t>       film, </a:t>
            </a:r>
            <a:r>
              <a:rPr lang="en-US" sz="2800" dirty="0" err="1" smtClean="0"/>
              <a:t>dan</a:t>
            </a:r>
            <a:r>
              <a:rPr lang="en-US" sz="2800" dirty="0" smtClean="0"/>
              <a:t> resistor </a:t>
            </a:r>
            <a:r>
              <a:rPr lang="en-US" sz="2800" dirty="0" err="1" smtClean="0"/>
              <a:t>kawat</a:t>
            </a:r>
            <a:r>
              <a:rPr lang="en-US" sz="2800" dirty="0" smtClean="0"/>
              <a:t> (Wire Wound).</a:t>
            </a:r>
            <a:br>
              <a:rPr lang="en-US" sz="2800" dirty="0" smtClean="0"/>
            </a:br>
            <a:r>
              <a:rPr lang="en-US" sz="2800" dirty="0" smtClean="0"/>
              <a:t>2</a:t>
            </a:r>
            <a:r>
              <a:rPr lang="en-US" sz="2800" b="1" dirty="0" smtClean="0"/>
              <a:t>).  Resistor Variable</a:t>
            </a:r>
            <a:r>
              <a:rPr lang="en-US" sz="2800" dirty="0" smtClean="0"/>
              <a:t/>
            </a:r>
            <a:br>
              <a:rPr lang="en-US" sz="2800" dirty="0" smtClean="0"/>
            </a:br>
            <a:r>
              <a:rPr lang="en-US" sz="2800" dirty="0" smtClean="0"/>
              <a:t>       </a:t>
            </a:r>
            <a:r>
              <a:rPr lang="en-US" sz="2800" dirty="0" err="1" smtClean="0"/>
              <a:t>Potensiometer</a:t>
            </a:r>
            <a:r>
              <a:rPr lang="en-US" sz="2800" dirty="0" smtClean="0"/>
              <a:t> </a:t>
            </a:r>
            <a:r>
              <a:rPr lang="en-US" sz="2800" dirty="0" err="1" smtClean="0"/>
              <a:t>karbon</a:t>
            </a:r>
            <a:r>
              <a:rPr lang="en-US" sz="2800" dirty="0" smtClean="0"/>
              <a:t>, Preset </a:t>
            </a:r>
            <a:r>
              <a:rPr lang="en-US" sz="2800" dirty="0" err="1" smtClean="0"/>
              <a:t>Potensiometer</a:t>
            </a:r>
            <a:r>
              <a:rPr lang="en-US" sz="2800" dirty="0" smtClean="0"/>
              <a:t> (</a:t>
            </a:r>
            <a:r>
              <a:rPr lang="en-US" sz="2800" dirty="0" err="1" smtClean="0"/>
              <a:t>trimer</a:t>
            </a:r>
            <a:r>
              <a:rPr lang="en-US" sz="2800" dirty="0" smtClean="0"/>
              <a:t>)</a:t>
            </a:r>
            <a:br>
              <a:rPr lang="en-US" sz="2800" dirty="0" smtClean="0"/>
            </a:br>
            <a:r>
              <a:rPr lang="en-US" sz="2800" dirty="0" smtClean="0"/>
              <a:t>        Wire Wound adjustable resistor.</a:t>
            </a:r>
            <a:br>
              <a:rPr lang="en-US" sz="2800" dirty="0" smtClean="0"/>
            </a:br>
            <a:r>
              <a:rPr lang="en-US" sz="2800" b="1" dirty="0" smtClean="0"/>
              <a:t>3).  Resistor Non Linear</a:t>
            </a:r>
            <a:r>
              <a:rPr lang="en-US" sz="2800" dirty="0" smtClean="0"/>
              <a:t/>
            </a:r>
            <a:br>
              <a:rPr lang="en-US" sz="2800" dirty="0" smtClean="0"/>
            </a:br>
            <a:r>
              <a:rPr lang="en-US" sz="2800" dirty="0" smtClean="0"/>
              <a:t>       </a:t>
            </a:r>
            <a:r>
              <a:rPr lang="en-US" sz="2800" dirty="0" err="1" smtClean="0"/>
              <a:t>Thermistor</a:t>
            </a:r>
            <a:r>
              <a:rPr lang="en-US" sz="2800" dirty="0" smtClean="0"/>
              <a:t>, VDR (Voltage Dependent Resistor) </a:t>
            </a:r>
            <a:r>
              <a:rPr lang="en-US" sz="2800" dirty="0" err="1" smtClean="0"/>
              <a:t>atau</a:t>
            </a:r>
            <a:r>
              <a:rPr lang="en-US" sz="2800" dirty="0" smtClean="0"/>
              <a:t/>
            </a:r>
            <a:br>
              <a:rPr lang="en-US" sz="2800" dirty="0" smtClean="0"/>
            </a:br>
            <a:r>
              <a:rPr lang="en-US" sz="2800" dirty="0" smtClean="0"/>
              <a:t>       </a:t>
            </a:r>
            <a:r>
              <a:rPr lang="en-US" sz="2800" dirty="0" err="1" smtClean="0"/>
              <a:t>Varistor</a:t>
            </a:r>
            <a:r>
              <a:rPr lang="en-US" sz="2800" dirty="0" smtClean="0"/>
              <a:t>, LDR (Light Dependent Resistor).</a:t>
            </a:r>
            <a:endParaRPr lang="en-US" sz="2800" dirty="0"/>
          </a:p>
        </p:txBody>
      </p:sp>
      <p:sp>
        <p:nvSpPr>
          <p:cNvPr id="5" name="Footer Placeholder 4"/>
          <p:cNvSpPr>
            <a:spLocks noGrp="1"/>
          </p:cNvSpPr>
          <p:nvPr>
            <p:ph type="ftr" sz="quarter" idx="11"/>
          </p:nvPr>
        </p:nvSpPr>
        <p:spPr/>
        <p:txBody>
          <a:bodyPr/>
          <a:lstStyle/>
          <a:p>
            <a:r>
              <a:rPr lang="en-US" smtClean="0"/>
              <a:t>pangeranmajalengka.blogspot.com</a:t>
            </a:r>
            <a:endParaRPr lang="en-US"/>
          </a:p>
        </p:txBody>
      </p:sp>
      <p:sp>
        <p:nvSpPr>
          <p:cNvPr id="4" name="Slide Number Placeholder 3"/>
          <p:cNvSpPr>
            <a:spLocks noGrp="1"/>
          </p:cNvSpPr>
          <p:nvPr>
            <p:ph type="sldNum" sz="quarter" idx="12"/>
          </p:nvPr>
        </p:nvSpPr>
        <p:spPr/>
        <p:txBody>
          <a:bodyPr/>
          <a:lstStyle/>
          <a:p>
            <a:fld id="{59CA4AE1-4B24-465F-A48C-88096E84F0D8}"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319</Words>
  <Application>Microsoft Office PowerPoint</Application>
  <PresentationFormat>On-screen Show (4:3)</PresentationFormat>
  <Paragraphs>125</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BENGKEL  ELEKTRONIKA  II RESISTOR</vt:lpstr>
      <vt:lpstr>Cakupan Materi</vt:lpstr>
      <vt:lpstr>RESISTOR</vt:lpstr>
      <vt:lpstr>Karakteristik Utama Resistor 1. Besarnya nilai tahanan dan nilai toleransi. 2. Kemampuan daya (power rating).  Besarnya nilai tahanan ditentukan adalah kode warna pada resistor atau tertulis sesuai dengan besar tahanannya. Daya resistor untuk jenis karbon atau film adalah 1/10, 1/8, 1/4, 1/2, 1, dan 2 Watt. Sedangkan untuk nilai di atas 2 Watt adalah resistor jenis Wire Wound.       </vt:lpstr>
      <vt:lpstr>     Cara Membaca Nilai Tahanan Resistor  Nilai resistor yang dayanya sampai dengan 2 Watt umumnya ditulis dalam bentuk kode-kode warna berupa strip-strip warna melingkar pada badan resistor. Cara membaca nilai tahanan resistor dan tabel kode warna dapat dilihat sebagai berikut :          </vt:lpstr>
      <vt:lpstr>                </vt:lpstr>
      <vt:lpstr>       </vt:lpstr>
      <vt:lpstr>Nilai Standar Resistor Di Pasaran</vt:lpstr>
      <vt:lpstr>Jenis Resistor  1). Resistor yang nilainya konstant (tetap) :       Resistor dengan bahan komposisi karbon, resistor        film, dan resistor kawat (Wire Wound). 2).  Resistor Variable        Potensiometer karbon, Preset Potensiometer (trimer)         Wire Wound adjustable resistor. 3).  Resistor Non Linear        Thermistor, VDR (Voltage Dependent Resistor) atau        Varistor, LDR (Light Dependent Resistor).</vt:lpstr>
      <vt:lpstr>      Resistor Yang Nilainya Konstant (tetap) 1). Resistor Komposisi Karbon       Bahan : Karbon / graphite yang halus.       Campuran : Silika       Pembungkus : Plastik (untuk menahan getaran mekanik)       Dayanya : 1/10, 1/8, 1/4, 1/2, 1, dan 2 Watt.                             </vt:lpstr>
      <vt:lpstr>     2). Resistor Film Bahan : logam, karbon, nikel chromium, timah oxida. Jenis :       a). Resistor Film terbuat dari karbon. Resistor ini memiliki              stabilitas yang lebih baik daripada karbon biasa.            b). Resistor Metal Film, konstruksinya terbuat dari logam             yang dilapiskan pada penyekat yang terbuat dari gelas             atau keramik.         </vt:lpstr>
      <vt:lpstr> 3). Wire Wound Resistor yang terbuat dari lilitan kawat yang terbuat dari  campuran berbagai macam logam. Ukuran fisik lebih besar  daripada resistor biasa. Bahan Wire Wound : nikel, konstantan, manganin, tungsten. Isolasinya : porselen, phenolic, semen, kertas, yang dipress.  Rating daya  : 5Watt – beberapa ratus Watt. Resistansi  : &gt; 1 Ω – beberapa ratus Ohm.           </vt:lpstr>
      <vt:lpstr>Konstruksi Jenis Wire Wound  1). Wire Wound Lilitan Spiral Biasa.      2). Wire Wound Non Induktif (mampu digunakan samapai        frekuensi 25 KHz)     </vt:lpstr>
      <vt:lpstr>        Resistor Variable Resistor variable adalah resistor yang nilainya dapat diatur. Umumnya digunakan pada rangkaian yang memerlukan perubahan nilai tahanan yang sering saat rangkain dioprasikan seperti volume pada sebuah amplifier audio.  Jenis-jenis resistor variable : 1). Potensiometer Karbon       Nilai R-nya : 50 Ω – 10 MΩ       Rating Dayanya : 0.1 – 2.25 Watt           </vt:lpstr>
      <vt:lpstr>Model : - Tipe standard - Untuk dipasang pada PCB - Miniature  Digunakan untuk pengaturan nilai resistansi yang berulang-ulang.          </vt:lpstr>
      <vt:lpstr>Ada 2 jenis perubahan nilai tahanan pada potensiometer : 1). Jenis perubahan nilai tahanan secara Linear (LIN). 2). Jenis perubahan nilai tahanan secara Logaritmik (LOG).  Track Linear (Kode B) berarti perubahan resistansinya konstan pada saat wiper bergerak. Jenis preset potensiometer selalu memiliki track linear. Contoh penulisan nilai potensiometer linear : B100kΩ.  Track Logaritmik (Kode A) berarti perubahan resistansinya logaritmik pada saat wiper bergerak. Jenis potensiometer untuk kontrol volume biasanya memiliki track logaritmik. Contoh penulisan nilai potensiometer Logaritmik : A50K.</vt:lpstr>
      <vt:lpstr>2). Preset Potensiometer (Trimmer) Preset potensiometer atau trimmer adalah versi miniatur dari variable resistor standar. Dirancang untuk dipasang langsung pada papan sirkuit dan diset langsung hanya ketika rangkain dibangun. Misalnya untuk mengatur frekuensi nada alarm atau sensitivitas dari sirkuit sensitif terhadap cahaya. Sebuah obeng kecil atau yang serupa diperlukan untuk mengatur preset.  Model Trimmer : a). Standar Preset        Kisaran nilai : 500 Ω – 500 K Ω  b). Model Cerment / Multiturn Preset       Kisaran nilai 10 Ω  - 1 M Ω  dan Ratting daya : ½ - 2 Watt.  </vt:lpstr>
      <vt:lpstr>  </vt:lpstr>
      <vt:lpstr>3). Wire Wound  Adjustable Resistor Tipe ini hampir sama dengan wire wound biasanya hanya ditambah dengan bagian yang dapat digeser untuk mengatur nilai R-nya. Penggunaanya untuk mengatur besarnya arus yang dipasang seri dengan beban.         </vt:lpstr>
      <vt:lpstr>Resistor Non Linear Resistor yang nilainya berubah karena sesuatu kondisi seperti pada temperatur, tegangan, cahaya yang ada pada sekitarnya.  Jenis : 1). Thermistor adalah Jenis resistor yang memiliki koefisien temperatur yang tinggi. Kegunaan : untuk mengubah nilai resistansi dari sebuah rangkaian                      elektronik akibat dari perubahan temperatur sekitar                     benda tersebut.  Apliaksi :  - Pengindraan temperatur (Termometer Digital).  - Kompensasi temperatur (ruangan ber-AC, Mesin, dll).  - Rangkaian kontrol (mesin). </vt:lpstr>
      <vt:lpstr>          Ada 2 jenis Thermistor, yaitu :  1). Negative Temperature Coefficient (NTC).       Yaitu tahanan yang nilai resistansinya akan menurun akibat          perubahan temperatur disekitarnya atau pada resistor itu sendiri.  2).  Positive Temperatur Coefficient (PTC)       Yaitu tahanan yang nilai resistansinya akan bertambah besar        akibat perubahan temperatur disekitarnya atau pada resistor itu        sendiri.       Hal ini berlaku hanya pada daerah suhu tertentu. Diluar        jangkauan itu, koefisiennya bisa nol atau negatif.               </vt:lpstr>
      <vt:lpstr>       </vt:lpstr>
      <vt:lpstr>             </vt:lpstr>
      <vt:lpstr>        </vt:lpstr>
      <vt:lpstr>2). VDR (Voltagae Dependent Resistor) Resistansinya akan berubah menjadi kecil jika ada tegangan yang lebihb besar. Penggunaan VDR untuk melindungi suatu rangkaian dari tegangan berlebih.             </vt:lpstr>
      <vt:lpstr>        Contoh Rangkaian Aplikasi VDR</vt:lpstr>
      <vt:lpstr>Slide 27</vt:lpstr>
      <vt:lpstr>3). LDR (Light Dependent Resistor) LDR adalah resistor yang nilai resistansinya berubah-ubah karena adanya intensitas yang diserap. LDR juga merupakan resistor yang mempunyai koefisien temperatur negative, dimana resistansinya dipengaruhi oleh intensitas cahaya. LDR atau resistor peka cahaya, memiliki resistansi sangat tinggi dalam gelap (≈ 10 MΩ) dan menurun sampai kira-kira 100-300 Ω (≈1000 lux).        </vt:lpstr>
      <vt:lpstr>Penggunaan LDR : - Photo Electric - Switch atau Detector        </vt:lpstr>
      <vt:lpstr>Rangkaian Aplikasi dengan LDR</vt:lpstr>
      <vt:lpstr> </vt:lpstr>
      <vt:lpstr>Referensi</vt:lpstr>
      <vt:lpstr>     Sekian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darun</dc:creator>
  <cp:lastModifiedBy>darun</cp:lastModifiedBy>
  <cp:revision>95</cp:revision>
  <dcterms:created xsi:type="dcterms:W3CDTF">2012-08-04T03:36:09Z</dcterms:created>
  <dcterms:modified xsi:type="dcterms:W3CDTF">2012-09-17T03:15:33Z</dcterms:modified>
</cp:coreProperties>
</file>