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8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80" r:id="rId25"/>
    <p:sldId id="281" r:id="rId26"/>
    <p:sldId id="283" r:id="rId27"/>
    <p:sldId id="284" r:id="rId28"/>
    <p:sldId id="285" r:id="rId29"/>
    <p:sldId id="279"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64" autoAdjust="0"/>
    <p:restoredTop sz="94660"/>
  </p:normalViewPr>
  <p:slideViewPr>
    <p:cSldViewPr>
      <p:cViewPr>
        <p:scale>
          <a:sx n="86" d="100"/>
          <a:sy n="86" d="100"/>
        </p:scale>
        <p:origin x="3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53463-D555-4A1D-AD4B-234CF02BED04}" type="datetimeFigureOut">
              <a:rPr lang="en-US" smtClean="0"/>
              <a:pPr/>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B8AA0-2141-46DE-9D94-988B8D35BF43}" type="slidenum">
              <a:rPr lang="en-US" smtClean="0"/>
              <a:pPr/>
              <a:t>‹#›</a:t>
            </a:fld>
            <a:endParaRPr lang="en-US"/>
          </a:p>
        </p:txBody>
      </p:sp>
    </p:spTree>
    <p:extLst>
      <p:ext uri="{BB962C8B-B14F-4D97-AF65-F5344CB8AC3E}">
        <p14:creationId xmlns:p14="http://schemas.microsoft.com/office/powerpoint/2010/main" val="390349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FB8AA0-2141-46DE-9D94-988B8D35BF43}" type="slidenum">
              <a:rPr lang="en-US" smtClean="0"/>
              <a:pPr/>
              <a:t>1</a:t>
            </a:fld>
            <a:endParaRPr lang="en-US"/>
          </a:p>
        </p:txBody>
      </p:sp>
    </p:spTree>
    <p:extLst>
      <p:ext uri="{BB962C8B-B14F-4D97-AF65-F5344CB8AC3E}">
        <p14:creationId xmlns:p14="http://schemas.microsoft.com/office/powerpoint/2010/main" val="415216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6382A-4ABD-49CD-A345-E7F8C290C0AF}" type="datetime1">
              <a:rPr lang="en-US" smtClean="0"/>
              <a:pPr/>
              <a:t>9/18/2015</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72D10-1E64-439B-812A-EABE31A85591}" type="datetime1">
              <a:rPr lang="en-US" smtClean="0"/>
              <a:pPr/>
              <a:t>9/18/2015</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30766-9A6A-41F2-9666-7F7CFC0FCF9C}" type="datetime1">
              <a:rPr lang="en-US" smtClean="0"/>
              <a:pPr/>
              <a:t>9/18/2015</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6A7B7-C0FA-454D-AE99-EBD1B8EEF5ED}" type="datetime1">
              <a:rPr lang="en-US" smtClean="0"/>
              <a:pPr/>
              <a:t>9/18/2015</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7651E-1B58-4DDD-8CC0-79B076CE0273}" type="datetime1">
              <a:rPr lang="en-US" smtClean="0"/>
              <a:pPr/>
              <a:t>9/18/2015</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4DBA-D770-4268-8753-99EC639396F3}" type="datetime1">
              <a:rPr lang="en-US" smtClean="0"/>
              <a:pPr/>
              <a:t>9/18/2015</a:t>
            </a:fld>
            <a:endParaRPr lang="en-US"/>
          </a:p>
        </p:txBody>
      </p:sp>
      <p:sp>
        <p:nvSpPr>
          <p:cNvPr id="6" name="Footer Placeholder 5"/>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C924F-F5BC-4619-BA81-47D748D1ECC6}" type="datetime1">
              <a:rPr lang="en-US" smtClean="0"/>
              <a:pPr/>
              <a:t>9/18/2015</a:t>
            </a:fld>
            <a:endParaRPr lang="en-US"/>
          </a:p>
        </p:txBody>
      </p:sp>
      <p:sp>
        <p:nvSpPr>
          <p:cNvPr id="8" name="Footer Placeholder 7"/>
          <p:cNvSpPr>
            <a:spLocks noGrp="1"/>
          </p:cNvSpPr>
          <p:nvPr>
            <p:ph type="ftr" sz="quarter" idx="11"/>
          </p:nvPr>
        </p:nvSpPr>
        <p:spPr/>
        <p:txBody>
          <a:bodyPr/>
          <a:lstStyle/>
          <a:p>
            <a:r>
              <a:rPr lang="en-US" smtClean="0"/>
              <a:t>pangeranmajalengka.blogspot.com</a:t>
            </a:r>
            <a:endParaRPr lang="en-US"/>
          </a:p>
        </p:txBody>
      </p:sp>
      <p:sp>
        <p:nvSpPr>
          <p:cNvPr id="9" name="Slide Number Placeholder 8"/>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A80AE-ABE5-4681-B602-8AC72BEB8E14}" type="datetime1">
              <a:rPr lang="en-US" smtClean="0"/>
              <a:pPr/>
              <a:t>9/18/2015</a:t>
            </a:fld>
            <a:endParaRPr lang="en-US"/>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7CCEC-4658-44C3-A96B-783D627B943A}" type="datetime1">
              <a:rPr lang="en-US" smtClean="0"/>
              <a:pPr/>
              <a:t>9/18/2015</a:t>
            </a:fld>
            <a:endParaRPr lang="en-US"/>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12E92-E118-4D6A-9AA2-E01755BD0122}" type="datetime1">
              <a:rPr lang="en-US" smtClean="0"/>
              <a:pPr/>
              <a:t>9/18/2015</a:t>
            </a:fld>
            <a:endParaRPr lang="en-US"/>
          </a:p>
        </p:txBody>
      </p:sp>
      <p:sp>
        <p:nvSpPr>
          <p:cNvPr id="6" name="Footer Placeholder 5"/>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BB50C-D69E-4C65-8D5B-145F239EACCC}" type="datetime1">
              <a:rPr lang="en-US" smtClean="0"/>
              <a:pPr/>
              <a:t>9/18/2015</a:t>
            </a:fld>
            <a:endParaRPr lang="en-US"/>
          </a:p>
        </p:txBody>
      </p:sp>
      <p:sp>
        <p:nvSpPr>
          <p:cNvPr id="6" name="Footer Placeholder 5"/>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AB4D-476F-4B82-8092-67804BA6FA10}" type="datetime1">
              <a:rPr lang="en-US" smtClean="0"/>
              <a:pPr/>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pangeranmajalengka.blogspot.com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A4AE1-4B24-465F-A48C-88096E84F0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sz="2400" dirty="0" smtClean="0"/>
              <a:t>BENGKEL  ELEKTRONIKA  II</a:t>
            </a:r>
            <a:br>
              <a:rPr lang="en-US" sz="2400" dirty="0" smtClean="0"/>
            </a:br>
            <a:r>
              <a:rPr lang="en-US" dirty="0" smtClean="0"/>
              <a:t>SAKLAR (SWITCH)</a:t>
            </a:r>
            <a:endParaRPr lang="en-US" dirty="0"/>
          </a:p>
        </p:txBody>
      </p:sp>
      <p:sp>
        <p:nvSpPr>
          <p:cNvPr id="3" name="Subtitle 2"/>
          <p:cNvSpPr>
            <a:spLocks noGrp="1"/>
          </p:cNvSpPr>
          <p:nvPr>
            <p:ph type="subTitle" idx="1"/>
          </p:nvPr>
        </p:nvSpPr>
        <p:spPr>
          <a:xfrm>
            <a:off x="990600" y="3276600"/>
            <a:ext cx="7315200" cy="3048000"/>
          </a:xfrm>
        </p:spPr>
        <p:txBody>
          <a:bodyPr>
            <a:normAutofit/>
          </a:bodyPr>
          <a:lstStyle/>
          <a:p>
            <a:r>
              <a:rPr lang="en-US" dirty="0" err="1" smtClean="0">
                <a:solidFill>
                  <a:schemeClr val="tx1"/>
                </a:solidFill>
              </a:rPr>
              <a:t>Oleh</a:t>
            </a:r>
            <a:r>
              <a:rPr lang="en-US" dirty="0" smtClean="0">
                <a:solidFill>
                  <a:schemeClr val="tx1"/>
                </a:solidFill>
              </a:rPr>
              <a:t> : </a:t>
            </a:r>
            <a:r>
              <a:rPr lang="en-US" dirty="0" err="1" smtClean="0">
                <a:solidFill>
                  <a:schemeClr val="tx1"/>
                </a:solidFill>
              </a:rPr>
              <a:t>Unang</a:t>
            </a:r>
            <a:r>
              <a:rPr lang="en-US" dirty="0" smtClean="0">
                <a:solidFill>
                  <a:schemeClr val="tx1"/>
                </a:solidFill>
              </a:rPr>
              <a:t> </a:t>
            </a:r>
            <a:r>
              <a:rPr lang="en-US" dirty="0" err="1" smtClean="0">
                <a:solidFill>
                  <a:schemeClr val="tx1"/>
                </a:solidFill>
              </a:rPr>
              <a:t>Sunarya</a:t>
            </a:r>
            <a:r>
              <a:rPr lang="en-US" dirty="0" smtClean="0">
                <a:solidFill>
                  <a:schemeClr val="tx1"/>
                </a:solidFill>
              </a:rPr>
              <a:t>, ST.,MT.</a:t>
            </a:r>
          </a:p>
          <a:p>
            <a:endParaRPr lang="en-US" dirty="0"/>
          </a:p>
          <a:p>
            <a:endParaRPr lang="en-US" dirty="0" smtClean="0"/>
          </a:p>
          <a:p>
            <a:r>
              <a:rPr lang="en-US" sz="2200" dirty="0" smtClean="0">
                <a:solidFill>
                  <a:schemeClr val="tx1"/>
                </a:solidFill>
              </a:rPr>
              <a:t>PROGRAM DIPLOMA III</a:t>
            </a:r>
          </a:p>
          <a:p>
            <a:r>
              <a:rPr lang="en-US" sz="2200" dirty="0" smtClean="0">
                <a:solidFill>
                  <a:schemeClr val="tx1"/>
                </a:solidFill>
              </a:rPr>
              <a:t>FAKULTAS ELEKTRO DAN KOMUNIKASI</a:t>
            </a:r>
          </a:p>
          <a:p>
            <a:r>
              <a:rPr lang="en-US" sz="2200" dirty="0" smtClean="0">
                <a:solidFill>
                  <a:schemeClr val="tx1"/>
                </a:solidFill>
              </a:rPr>
              <a:t>IT TELKOM BANDUNG</a:t>
            </a:r>
            <a:endParaRPr lang="en-US" sz="2200" dirty="0">
              <a:solidFill>
                <a:schemeClr val="tx1"/>
              </a:solidFill>
            </a:endParaRPr>
          </a:p>
        </p:txBody>
      </p:sp>
      <p:sp>
        <p:nvSpPr>
          <p:cNvPr id="6" name="Slide Number Placeholder 5"/>
          <p:cNvSpPr>
            <a:spLocks noGrp="1"/>
          </p:cNvSpPr>
          <p:nvPr>
            <p:ph type="sldNum" sz="quarter" idx="12"/>
          </p:nvPr>
        </p:nvSpPr>
        <p:spPr/>
        <p:txBody>
          <a:bodyPr/>
          <a:lstStyle/>
          <a:p>
            <a:fld id="{59CA4AE1-4B24-465F-A48C-88096E84F0D8}"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pangeranmajalengka.blogspot.com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normAutofit fontScale="90000"/>
          </a:bodyPr>
          <a:lstStyle/>
          <a:p>
            <a:pPr algn="l"/>
            <a:r>
              <a:rPr lang="en-US" sz="2800" dirty="0" smtClean="0"/>
              <a:t>             Model-model </a:t>
            </a:r>
            <a:r>
              <a:rPr lang="en-US" sz="2800" dirty="0" err="1" smtClean="0"/>
              <a:t>saklar</a:t>
            </a:r>
            <a:r>
              <a:rPr lang="en-US" sz="2800" dirty="0" smtClean="0"/>
              <a:t> </a:t>
            </a:r>
            <a:r>
              <a:rPr lang="en-US" sz="2800" dirty="0" err="1" smtClean="0"/>
              <a:t>mekanik</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10</a:t>
            </a:fld>
            <a:endParaRPr lang="en-US"/>
          </a:p>
        </p:txBody>
      </p:sp>
      <p:pic>
        <p:nvPicPr>
          <p:cNvPr id="7171" name="Picture 3"/>
          <p:cNvPicPr>
            <a:picLocks noChangeAspect="1" noChangeArrowheads="1"/>
          </p:cNvPicPr>
          <p:nvPr/>
        </p:nvPicPr>
        <p:blipFill>
          <a:blip r:embed="rId2"/>
          <a:srcRect/>
          <a:stretch>
            <a:fillRect/>
          </a:stretch>
        </p:blipFill>
        <p:spPr bwMode="auto">
          <a:xfrm>
            <a:off x="1524000" y="1033399"/>
            <a:ext cx="6705600" cy="52703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lstStyle/>
          <a:p>
            <a:endParaRPr lang="en-US"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11</a:t>
            </a:fld>
            <a:endParaRPr lang="en-US"/>
          </a:p>
        </p:txBody>
      </p:sp>
      <p:pic>
        <p:nvPicPr>
          <p:cNvPr id="8195" name="Picture 3"/>
          <p:cNvPicPr>
            <a:picLocks noChangeAspect="1" noChangeArrowheads="1"/>
          </p:cNvPicPr>
          <p:nvPr/>
        </p:nvPicPr>
        <p:blipFill>
          <a:blip r:embed="rId2"/>
          <a:srcRect/>
          <a:stretch>
            <a:fillRect/>
          </a:stretch>
        </p:blipFill>
        <p:spPr bwMode="auto">
          <a:xfrm>
            <a:off x="533400" y="1600200"/>
            <a:ext cx="7994248"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126162"/>
          </a:xfrm>
        </p:spPr>
        <p:txBody>
          <a:bodyPr/>
          <a:lstStyle/>
          <a:p>
            <a:endParaRPr lang="en-US"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12</a:t>
            </a:fld>
            <a:endParaRPr lang="en-US"/>
          </a:p>
        </p:txBody>
      </p:sp>
      <p:pic>
        <p:nvPicPr>
          <p:cNvPr id="9220" name="Picture 4"/>
          <p:cNvPicPr>
            <a:picLocks noChangeAspect="1" noChangeArrowheads="1"/>
          </p:cNvPicPr>
          <p:nvPr/>
        </p:nvPicPr>
        <p:blipFill>
          <a:blip r:embed="rId2"/>
          <a:srcRect/>
          <a:stretch>
            <a:fillRect/>
          </a:stretch>
        </p:blipFill>
        <p:spPr bwMode="auto">
          <a:xfrm>
            <a:off x="2286000" y="377102"/>
            <a:ext cx="4495799" cy="6002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lstStyle/>
          <a:p>
            <a:endParaRPr lang="en-US"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13</a:t>
            </a:fld>
            <a:endParaRPr lang="en-US"/>
          </a:p>
        </p:txBody>
      </p:sp>
      <p:pic>
        <p:nvPicPr>
          <p:cNvPr id="10243" name="Picture 3"/>
          <p:cNvPicPr>
            <a:picLocks noChangeAspect="1" noChangeArrowheads="1"/>
          </p:cNvPicPr>
          <p:nvPr/>
        </p:nvPicPr>
        <p:blipFill>
          <a:blip r:embed="rId2"/>
          <a:srcRect/>
          <a:stretch>
            <a:fillRect/>
          </a:stretch>
        </p:blipFill>
        <p:spPr bwMode="auto">
          <a:xfrm>
            <a:off x="1371600" y="533400"/>
            <a:ext cx="6766818"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normAutofit/>
          </a:bodyPr>
          <a:lstStyle/>
          <a:p>
            <a:r>
              <a:rPr lang="en-US" sz="3200" dirty="0" smtClean="0"/>
              <a:t>Model </a:t>
            </a:r>
            <a:r>
              <a:rPr lang="en-US" sz="3200" dirty="0" err="1" smtClean="0"/>
              <a:t>saklar</a:t>
            </a:r>
            <a:r>
              <a:rPr lang="en-US" sz="3200" dirty="0" smtClean="0"/>
              <a:t> </a:t>
            </a:r>
            <a:r>
              <a:rPr lang="en-US" sz="3200" dirty="0" err="1" smtClean="0"/>
              <a:t>Khusus</a:t>
            </a: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14</a:t>
            </a:fld>
            <a:endParaRPr lang="en-US"/>
          </a:p>
        </p:txBody>
      </p:sp>
      <p:pic>
        <p:nvPicPr>
          <p:cNvPr id="11267" name="Picture 3"/>
          <p:cNvPicPr>
            <a:picLocks noChangeAspect="1" noChangeArrowheads="1"/>
          </p:cNvPicPr>
          <p:nvPr/>
        </p:nvPicPr>
        <p:blipFill>
          <a:blip r:embed="rId2"/>
          <a:srcRect/>
          <a:stretch>
            <a:fillRect/>
          </a:stretch>
        </p:blipFill>
        <p:spPr bwMode="auto">
          <a:xfrm>
            <a:off x="1066801" y="1604376"/>
            <a:ext cx="7311188" cy="38058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049962"/>
          </a:xfrm>
        </p:spPr>
        <p:txBody>
          <a:bodyPr>
            <a:normAutofit/>
          </a:bodyPr>
          <a:lstStyle/>
          <a:p>
            <a:endParaRPr lang="en-US" sz="40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15</a:t>
            </a:fld>
            <a:endParaRPr lang="en-US"/>
          </a:p>
        </p:txBody>
      </p:sp>
      <p:pic>
        <p:nvPicPr>
          <p:cNvPr id="17410" name="Picture 2"/>
          <p:cNvPicPr>
            <a:picLocks noChangeAspect="1" noChangeArrowheads="1"/>
          </p:cNvPicPr>
          <p:nvPr/>
        </p:nvPicPr>
        <p:blipFill>
          <a:blip r:embed="rId2"/>
          <a:srcRect/>
          <a:stretch>
            <a:fillRect/>
          </a:stretch>
        </p:blipFill>
        <p:spPr bwMode="auto">
          <a:xfrm>
            <a:off x="1251373" y="609600"/>
            <a:ext cx="6372012"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973762"/>
          </a:xfrm>
        </p:spPr>
        <p:txBody>
          <a:bodyPr>
            <a:normAutofit/>
          </a:bodyPr>
          <a:lstStyle/>
          <a:p>
            <a:pPr algn="l"/>
            <a:endParaRPr lang="en-US" sz="32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16</a:t>
            </a:fld>
            <a:endParaRPr lang="en-US"/>
          </a:p>
        </p:txBody>
      </p:sp>
      <p:pic>
        <p:nvPicPr>
          <p:cNvPr id="18434" name="Picture 2"/>
          <p:cNvPicPr>
            <a:picLocks noChangeAspect="1" noChangeArrowheads="1"/>
          </p:cNvPicPr>
          <p:nvPr/>
        </p:nvPicPr>
        <p:blipFill>
          <a:blip r:embed="rId2"/>
          <a:srcRect/>
          <a:stretch>
            <a:fillRect/>
          </a:stretch>
        </p:blipFill>
        <p:spPr bwMode="auto">
          <a:xfrm>
            <a:off x="702364" y="1143000"/>
            <a:ext cx="7352306"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126162"/>
          </a:xfrm>
        </p:spPr>
        <p:txBody>
          <a:bodyPr>
            <a:normAutofit/>
          </a:bodyPr>
          <a:lstStyle/>
          <a:p>
            <a:pPr algn="l"/>
            <a:r>
              <a:rPr lang="en-US" sz="3200" dirty="0"/>
              <a:t/>
            </a:r>
            <a:br>
              <a:rPr lang="en-US" sz="3200" dirty="0"/>
            </a:br>
            <a:r>
              <a:rPr lang="en-US" sz="3200" dirty="0" smtClean="0"/>
              <a:t/>
            </a:r>
            <a:br>
              <a:rPr lang="en-US" sz="3200" dirty="0" smtClean="0"/>
            </a:br>
            <a:endParaRPr lang="en-US" sz="32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17</a:t>
            </a:fld>
            <a:endParaRPr lang="en-US"/>
          </a:p>
        </p:txBody>
      </p:sp>
      <p:pic>
        <p:nvPicPr>
          <p:cNvPr id="12291" name="Picture 3"/>
          <p:cNvPicPr>
            <a:picLocks noChangeAspect="1" noChangeArrowheads="1"/>
          </p:cNvPicPr>
          <p:nvPr/>
        </p:nvPicPr>
        <p:blipFill>
          <a:blip r:embed="rId2"/>
          <a:srcRect/>
          <a:stretch>
            <a:fillRect/>
          </a:stretch>
        </p:blipFill>
        <p:spPr bwMode="auto">
          <a:xfrm>
            <a:off x="762000" y="1143000"/>
            <a:ext cx="7429898"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4638"/>
            <a:ext cx="8534400" cy="6126162"/>
          </a:xfrm>
        </p:spPr>
        <p:txBody>
          <a:bodyPr>
            <a:normAutofit/>
          </a:bodyPr>
          <a:lstStyle/>
          <a:p>
            <a:pPr algn="l"/>
            <a:r>
              <a:rPr lang="en-US" sz="2800" b="1" dirty="0" err="1" smtClean="0"/>
              <a:t>Saklar</a:t>
            </a:r>
            <a:r>
              <a:rPr lang="en-US" sz="2800" b="1" dirty="0" smtClean="0"/>
              <a:t> Relay (Relay Switch)</a:t>
            </a:r>
            <a:r>
              <a:rPr lang="en-US" sz="2800" dirty="0" smtClean="0"/>
              <a:t/>
            </a:r>
            <a:br>
              <a:rPr lang="en-US" sz="2800" dirty="0" smtClean="0"/>
            </a:br>
            <a:r>
              <a:rPr lang="en-US" sz="2800" dirty="0" err="1" smtClean="0"/>
              <a:t>Dioperasikan</a:t>
            </a:r>
            <a:r>
              <a:rPr lang="en-US" sz="2800" dirty="0" smtClean="0"/>
              <a:t> </a:t>
            </a:r>
            <a:r>
              <a:rPr lang="en-US" sz="2800" dirty="0" err="1" smtClean="0"/>
              <a:t>dengan</a:t>
            </a:r>
            <a:r>
              <a:rPr lang="en-US" sz="2800" dirty="0" smtClean="0"/>
              <a:t> </a:t>
            </a:r>
            <a:r>
              <a:rPr lang="en-US" sz="2800" dirty="0" err="1" smtClean="0"/>
              <a:t>cara</a:t>
            </a:r>
            <a:r>
              <a:rPr lang="en-US" sz="2800" dirty="0" smtClean="0"/>
              <a:t> </a:t>
            </a:r>
            <a:r>
              <a:rPr lang="en-US" sz="2800" dirty="0" err="1" smtClean="0"/>
              <a:t>memberikan</a:t>
            </a:r>
            <a:r>
              <a:rPr lang="en-US" sz="2800" dirty="0" smtClean="0"/>
              <a:t> </a:t>
            </a:r>
            <a:r>
              <a:rPr lang="en-US" sz="2800" dirty="0" err="1" smtClean="0"/>
              <a:t>tegangan</a:t>
            </a:r>
            <a:r>
              <a:rPr lang="en-US" sz="2800" dirty="0" smtClean="0"/>
              <a:t> </a:t>
            </a:r>
            <a:r>
              <a:rPr lang="en-US" sz="2800" dirty="0" err="1" smtClean="0"/>
              <a:t>atau</a:t>
            </a:r>
            <a:r>
              <a:rPr lang="en-US" sz="2800" dirty="0" smtClean="0"/>
              <a:t> </a:t>
            </a:r>
            <a:r>
              <a:rPr lang="en-US" sz="2800" dirty="0" err="1" smtClean="0"/>
              <a:t>arus</a:t>
            </a:r>
            <a:r>
              <a:rPr lang="en-US" sz="2800" dirty="0" smtClean="0"/>
              <a:t> </a:t>
            </a:r>
            <a:r>
              <a:rPr lang="en-US" sz="2800" dirty="0" err="1" smtClean="0"/>
              <a:t>pada</a:t>
            </a:r>
            <a:r>
              <a:rPr lang="en-US" sz="2800" dirty="0" smtClean="0"/>
              <a:t> coil (</a:t>
            </a:r>
            <a:r>
              <a:rPr lang="en-US" sz="2800" dirty="0" err="1" smtClean="0"/>
              <a:t>lilitan</a:t>
            </a:r>
            <a:r>
              <a:rPr lang="en-US" sz="2800" dirty="0" smtClean="0"/>
              <a:t> </a:t>
            </a:r>
            <a:r>
              <a:rPr lang="en-US" sz="2800" dirty="0" err="1" smtClean="0"/>
              <a:t>kawat</a:t>
            </a:r>
            <a:r>
              <a:rPr lang="en-US" sz="2800" dirty="0" smtClean="0"/>
              <a:t>). </a:t>
            </a:r>
            <a:r>
              <a:rPr lang="en-US" sz="2800" dirty="0" err="1" smtClean="0"/>
              <a:t>Bila</a:t>
            </a:r>
            <a:r>
              <a:rPr lang="en-US" sz="2800" dirty="0" smtClean="0"/>
              <a:t> </a:t>
            </a:r>
            <a:r>
              <a:rPr lang="en-US" sz="2800" dirty="0" err="1" smtClean="0"/>
              <a:t>ada</a:t>
            </a:r>
            <a:r>
              <a:rPr lang="en-US" sz="2800" dirty="0" smtClean="0"/>
              <a:t> </a:t>
            </a:r>
            <a:r>
              <a:rPr lang="en-US" sz="2800" dirty="0" err="1" smtClean="0"/>
              <a:t>arus</a:t>
            </a:r>
            <a:r>
              <a:rPr lang="en-US" sz="2800" dirty="0" smtClean="0"/>
              <a:t> yang </a:t>
            </a:r>
            <a:r>
              <a:rPr lang="en-US" sz="2800" dirty="0" err="1" smtClean="0"/>
              <a:t>melewati</a:t>
            </a:r>
            <a:r>
              <a:rPr lang="en-US" sz="2800" dirty="0" smtClean="0"/>
              <a:t> coil, </a:t>
            </a:r>
            <a:r>
              <a:rPr lang="en-US" sz="2800" dirty="0" err="1" smtClean="0"/>
              <a:t>maka</a:t>
            </a:r>
            <a:r>
              <a:rPr lang="en-US" sz="2800" dirty="0" smtClean="0"/>
              <a:t> </a:t>
            </a:r>
            <a:r>
              <a:rPr lang="en-US" sz="2800" dirty="0" err="1" smtClean="0"/>
              <a:t>arus</a:t>
            </a:r>
            <a:r>
              <a:rPr lang="en-US" sz="2800" dirty="0" smtClean="0"/>
              <a:t> </a:t>
            </a:r>
            <a:r>
              <a:rPr lang="en-US" sz="2800" dirty="0" err="1" smtClean="0"/>
              <a:t>listrik</a:t>
            </a:r>
            <a:r>
              <a:rPr lang="en-US" sz="2800" dirty="0" smtClean="0"/>
              <a:t> </a:t>
            </a:r>
            <a:r>
              <a:rPr lang="en-US" sz="2800" dirty="0" err="1" smtClean="0"/>
              <a:t>tersebut</a:t>
            </a:r>
            <a:r>
              <a:rPr lang="en-US" sz="2800" dirty="0" smtClean="0"/>
              <a:t> </a:t>
            </a:r>
            <a:r>
              <a:rPr lang="en-US" sz="2800" dirty="0" err="1" smtClean="0"/>
              <a:t>akan</a:t>
            </a:r>
            <a:r>
              <a:rPr lang="en-US" sz="2800" dirty="0" smtClean="0"/>
              <a:t> </a:t>
            </a:r>
            <a:r>
              <a:rPr lang="en-US" sz="2800" dirty="0" err="1" smtClean="0"/>
              <a:t>menyebabkan</a:t>
            </a:r>
            <a:r>
              <a:rPr lang="en-US" sz="2800" dirty="0" smtClean="0"/>
              <a:t> </a:t>
            </a:r>
            <a:r>
              <a:rPr lang="en-US" sz="2800" dirty="0" err="1" smtClean="0"/>
              <a:t>inti</a:t>
            </a:r>
            <a:r>
              <a:rPr lang="en-US" sz="2800" dirty="0" smtClean="0"/>
              <a:t> </a:t>
            </a:r>
            <a:r>
              <a:rPr lang="en-US" sz="2800" dirty="0" err="1" smtClean="0"/>
              <a:t>besi</a:t>
            </a:r>
            <a:r>
              <a:rPr lang="en-US" sz="2800" dirty="0" smtClean="0"/>
              <a:t> </a:t>
            </a:r>
            <a:r>
              <a:rPr lang="en-US" sz="2800" dirty="0" err="1" smtClean="0"/>
              <a:t>menjadi</a:t>
            </a:r>
            <a:r>
              <a:rPr lang="en-US" sz="2800" dirty="0" smtClean="0"/>
              <a:t> </a:t>
            </a:r>
            <a:r>
              <a:rPr lang="en-US" sz="2800" dirty="0" err="1" smtClean="0"/>
              <a:t>bersifat</a:t>
            </a:r>
            <a:r>
              <a:rPr lang="en-US" sz="2800" dirty="0" smtClean="0"/>
              <a:t> magnet yang </a:t>
            </a:r>
            <a:r>
              <a:rPr lang="en-US" sz="2800" dirty="0" err="1" smtClean="0"/>
              <a:t>akan</a:t>
            </a:r>
            <a:r>
              <a:rPr lang="en-US" sz="2800" dirty="0" smtClean="0"/>
              <a:t> </a:t>
            </a:r>
            <a:r>
              <a:rPr lang="en-US" sz="2800" dirty="0" err="1" smtClean="0"/>
              <a:t>menarik</a:t>
            </a:r>
            <a:r>
              <a:rPr lang="en-US" sz="2800" dirty="0" smtClean="0"/>
              <a:t> </a:t>
            </a:r>
            <a:r>
              <a:rPr lang="en-US" sz="2800" dirty="0" err="1" smtClean="0"/>
              <a:t>kontaktor</a:t>
            </a:r>
            <a:r>
              <a:rPr lang="en-US" sz="2800" dirty="0" smtClean="0"/>
              <a:t> relay.</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18</a:t>
            </a:fld>
            <a:endParaRPr lang="en-US"/>
          </a:p>
        </p:txBody>
      </p:sp>
      <p:pic>
        <p:nvPicPr>
          <p:cNvPr id="13315" name="Picture 3"/>
          <p:cNvPicPr>
            <a:picLocks noChangeAspect="1" noChangeArrowheads="1"/>
          </p:cNvPicPr>
          <p:nvPr/>
        </p:nvPicPr>
        <p:blipFill>
          <a:blip r:embed="rId2"/>
          <a:srcRect/>
          <a:stretch>
            <a:fillRect/>
          </a:stretch>
        </p:blipFill>
        <p:spPr bwMode="auto">
          <a:xfrm>
            <a:off x="533400" y="2971800"/>
            <a:ext cx="81153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382000" cy="6049962"/>
          </a:xfrm>
        </p:spPr>
        <p:txBody>
          <a:bodyPr>
            <a:normAutofit fontScale="90000"/>
          </a:bodyPr>
          <a:lstStyle/>
          <a:p>
            <a:pPr algn="l"/>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err="1" smtClean="0"/>
              <a:t>Sambungan</a:t>
            </a:r>
            <a:r>
              <a:rPr lang="en-US" sz="2500" dirty="0" smtClean="0"/>
              <a:t> / terminal </a:t>
            </a:r>
            <a:r>
              <a:rPr lang="en-US" sz="2500" dirty="0" err="1" smtClean="0"/>
              <a:t>saklar</a:t>
            </a:r>
            <a:r>
              <a:rPr lang="en-US" sz="2500" dirty="0" smtClean="0"/>
              <a:t> relay </a:t>
            </a:r>
            <a:r>
              <a:rPr lang="en-US" sz="2500" dirty="0" err="1" smtClean="0"/>
              <a:t>biasanya</a:t>
            </a:r>
            <a:r>
              <a:rPr lang="en-US" sz="2500" dirty="0" smtClean="0"/>
              <a:t> </a:t>
            </a:r>
            <a:r>
              <a:rPr lang="en-US" sz="2500" dirty="0" err="1" smtClean="0"/>
              <a:t>diberi</a:t>
            </a:r>
            <a:r>
              <a:rPr lang="en-US" sz="2500" dirty="0" smtClean="0"/>
              <a:t> label : </a:t>
            </a:r>
            <a:r>
              <a:rPr lang="en-US" sz="2500" b="1" dirty="0" smtClean="0"/>
              <a:t>COM, NC, </a:t>
            </a:r>
            <a:r>
              <a:rPr lang="en-US" sz="2500" dirty="0" err="1" smtClean="0"/>
              <a:t>dan</a:t>
            </a:r>
            <a:r>
              <a:rPr lang="en-US" sz="2500" dirty="0" smtClean="0"/>
              <a:t> </a:t>
            </a:r>
            <a:r>
              <a:rPr lang="en-US" sz="2500" b="1" dirty="0" smtClean="0"/>
              <a:t>NO.</a:t>
            </a:r>
            <a:r>
              <a:rPr lang="en-US" sz="2500" dirty="0" smtClean="0"/>
              <a:t/>
            </a:r>
            <a:br>
              <a:rPr lang="en-US" sz="2500" dirty="0" smtClean="0"/>
            </a:br>
            <a:r>
              <a:rPr lang="en-US" sz="2500" dirty="0"/>
              <a:t/>
            </a:r>
            <a:br>
              <a:rPr lang="en-US" sz="2500" dirty="0"/>
            </a:br>
            <a:r>
              <a:rPr lang="en-US" sz="2500" b="1" dirty="0" smtClean="0"/>
              <a:t>COM : Common</a:t>
            </a:r>
            <a:r>
              <a:rPr lang="en-US" sz="2500" dirty="0" smtClean="0"/>
              <a:t>, </a:t>
            </a:r>
            <a:r>
              <a:rPr lang="en-US" sz="2500" dirty="0" err="1" smtClean="0"/>
              <a:t>adalah</a:t>
            </a:r>
            <a:r>
              <a:rPr lang="en-US" sz="2500" dirty="0" smtClean="0"/>
              <a:t> terminal </a:t>
            </a:r>
            <a:r>
              <a:rPr lang="en-US" sz="2500" dirty="0" err="1" smtClean="0"/>
              <a:t>induk</a:t>
            </a:r>
            <a:r>
              <a:rPr lang="en-US" sz="2500" dirty="0" smtClean="0"/>
              <a:t> (pole) </a:t>
            </a:r>
            <a:r>
              <a:rPr lang="en-US" sz="2500" dirty="0" err="1" smtClean="0"/>
              <a:t>dari</a:t>
            </a:r>
            <a:r>
              <a:rPr lang="en-US" sz="2500" dirty="0" smtClean="0"/>
              <a:t> relay.</a:t>
            </a:r>
            <a:br>
              <a:rPr lang="en-US" sz="2500" dirty="0" smtClean="0"/>
            </a:br>
            <a:r>
              <a:rPr lang="en-US" sz="2500" b="1" dirty="0" smtClean="0"/>
              <a:t>NC     : Normally Closed</a:t>
            </a:r>
            <a:r>
              <a:rPr lang="en-US" sz="2500" dirty="0" smtClean="0"/>
              <a:t>, COM </a:t>
            </a:r>
            <a:r>
              <a:rPr lang="en-US" sz="2500" dirty="0" err="1" smtClean="0"/>
              <a:t>terhubung</a:t>
            </a:r>
            <a:r>
              <a:rPr lang="en-US" sz="2500" dirty="0" smtClean="0"/>
              <a:t> </a:t>
            </a:r>
            <a:r>
              <a:rPr lang="en-US" sz="2500" dirty="0" err="1" smtClean="0"/>
              <a:t>ke</a:t>
            </a:r>
            <a:r>
              <a:rPr lang="en-US" sz="2500" dirty="0" smtClean="0"/>
              <a:t> terminal </a:t>
            </a:r>
            <a:r>
              <a:rPr lang="en-US" sz="2500" dirty="0" err="1" smtClean="0"/>
              <a:t>ini</a:t>
            </a:r>
            <a:r>
              <a:rPr lang="en-US" sz="2500" dirty="0" smtClean="0"/>
              <a:t> </a:t>
            </a:r>
            <a:r>
              <a:rPr lang="en-US" sz="2500" dirty="0" err="1" smtClean="0"/>
              <a:t>ketika</a:t>
            </a:r>
            <a:r>
              <a:rPr lang="en-US" sz="2500" dirty="0" smtClean="0"/>
              <a:t> </a:t>
            </a:r>
            <a:br>
              <a:rPr lang="en-US" sz="2500" dirty="0" smtClean="0"/>
            </a:br>
            <a:r>
              <a:rPr lang="en-US" sz="2500" dirty="0"/>
              <a:t> </a:t>
            </a:r>
            <a:r>
              <a:rPr lang="en-US" sz="2500" dirty="0" smtClean="0"/>
              <a:t>           </a:t>
            </a:r>
            <a:r>
              <a:rPr lang="en-US" sz="2500" dirty="0" err="1" smtClean="0"/>
              <a:t>kumparan</a:t>
            </a:r>
            <a:r>
              <a:rPr lang="en-US" sz="2500" dirty="0" smtClean="0"/>
              <a:t> relay </a:t>
            </a:r>
            <a:r>
              <a:rPr lang="en-US" sz="2500" dirty="0" err="1" smtClean="0"/>
              <a:t>dimatikan</a:t>
            </a:r>
            <a:r>
              <a:rPr lang="en-US" sz="2500" dirty="0" smtClean="0"/>
              <a:t>.</a:t>
            </a:r>
            <a:br>
              <a:rPr lang="en-US" sz="2500" dirty="0" smtClean="0"/>
            </a:br>
            <a:r>
              <a:rPr lang="en-US" sz="2500" b="1" dirty="0" smtClean="0"/>
              <a:t>NO    : Normally Open</a:t>
            </a:r>
            <a:r>
              <a:rPr lang="en-US" sz="2500" dirty="0" smtClean="0"/>
              <a:t>, Com </a:t>
            </a:r>
            <a:r>
              <a:rPr lang="en-US" sz="2500" dirty="0" err="1" smtClean="0"/>
              <a:t>terhubung</a:t>
            </a:r>
            <a:r>
              <a:rPr lang="en-US" sz="2500" dirty="0" smtClean="0"/>
              <a:t> </a:t>
            </a:r>
            <a:r>
              <a:rPr lang="en-US" sz="2500" dirty="0" err="1" smtClean="0"/>
              <a:t>ke</a:t>
            </a:r>
            <a:r>
              <a:rPr lang="en-US" sz="2500" dirty="0" smtClean="0"/>
              <a:t> terminal </a:t>
            </a:r>
            <a:r>
              <a:rPr lang="en-US" sz="2500" dirty="0" err="1" smtClean="0"/>
              <a:t>ini</a:t>
            </a:r>
            <a:r>
              <a:rPr lang="en-US" sz="2500" dirty="0" smtClean="0"/>
              <a:t> </a:t>
            </a:r>
            <a:r>
              <a:rPr lang="en-US" sz="2500" dirty="0" err="1" smtClean="0"/>
              <a:t>ketika</a:t>
            </a:r>
            <a:r>
              <a:rPr lang="en-US" sz="2500" dirty="0" smtClean="0"/>
              <a:t> </a:t>
            </a:r>
            <a:br>
              <a:rPr lang="en-US" sz="2500" dirty="0" smtClean="0"/>
            </a:br>
            <a:r>
              <a:rPr lang="en-US" sz="2500" dirty="0"/>
              <a:t> </a:t>
            </a:r>
            <a:r>
              <a:rPr lang="en-US" sz="2500" dirty="0" smtClean="0"/>
              <a:t>           </a:t>
            </a:r>
            <a:r>
              <a:rPr lang="en-US" sz="2500" dirty="0" err="1" smtClean="0"/>
              <a:t>kumparan</a:t>
            </a:r>
            <a:r>
              <a:rPr lang="en-US" sz="2500" dirty="0" smtClean="0"/>
              <a:t> relay </a:t>
            </a:r>
            <a:r>
              <a:rPr lang="en-US" sz="2500" dirty="0" err="1" smtClean="0"/>
              <a:t>aktif</a:t>
            </a:r>
            <a:r>
              <a:rPr lang="en-US" sz="2500" dirty="0" smtClean="0"/>
              <a:t>.</a:t>
            </a:r>
            <a:br>
              <a:rPr lang="en-US" sz="2500" dirty="0" smtClean="0"/>
            </a:br>
            <a:r>
              <a:rPr lang="en-US" sz="2500" dirty="0"/>
              <a:t/>
            </a:r>
            <a:br>
              <a:rPr lang="en-US" sz="2500" dirty="0"/>
            </a:br>
            <a:r>
              <a:rPr lang="en-US" sz="2500" dirty="0" err="1" smtClean="0"/>
              <a:t>Artinya</a:t>
            </a:r>
            <a:r>
              <a:rPr lang="en-US" sz="2500" dirty="0" smtClean="0"/>
              <a:t> : </a:t>
            </a:r>
            <a:r>
              <a:rPr lang="en-US" sz="2500" dirty="0" err="1" smtClean="0"/>
              <a:t>Bila</a:t>
            </a:r>
            <a:r>
              <a:rPr lang="en-US" sz="2500" dirty="0" smtClean="0"/>
              <a:t> </a:t>
            </a:r>
            <a:r>
              <a:rPr lang="en-US" sz="2500" dirty="0" err="1" smtClean="0"/>
              <a:t>diinginkan</a:t>
            </a:r>
            <a:r>
              <a:rPr lang="en-US" sz="2500" dirty="0" smtClean="0"/>
              <a:t> </a:t>
            </a:r>
            <a:r>
              <a:rPr lang="en-US" sz="2500" dirty="0" err="1" smtClean="0"/>
              <a:t>rangkaian</a:t>
            </a:r>
            <a:r>
              <a:rPr lang="en-US" sz="2500" dirty="0" smtClean="0"/>
              <a:t> </a:t>
            </a:r>
            <a:r>
              <a:rPr lang="en-US" sz="2500" dirty="0" err="1" smtClean="0"/>
              <a:t>dalam</a:t>
            </a:r>
            <a:r>
              <a:rPr lang="en-US" sz="2500" dirty="0" smtClean="0"/>
              <a:t> </a:t>
            </a:r>
            <a:r>
              <a:rPr lang="en-US" sz="2500" b="1" dirty="0" err="1" smtClean="0"/>
              <a:t>keadaan</a:t>
            </a:r>
            <a:r>
              <a:rPr lang="en-US" sz="2500" b="1" dirty="0" smtClean="0"/>
              <a:t> </a:t>
            </a:r>
            <a:r>
              <a:rPr lang="en-US" sz="2500" b="1" dirty="0" err="1" smtClean="0"/>
              <a:t>terputus</a:t>
            </a:r>
            <a:r>
              <a:rPr lang="en-US" sz="2500" b="1" dirty="0" smtClean="0"/>
              <a:t> </a:t>
            </a:r>
            <a:r>
              <a:rPr lang="en-US" sz="2500" dirty="0" err="1" smtClean="0"/>
              <a:t>saat</a:t>
            </a:r>
            <a:r>
              <a:rPr lang="en-US" sz="2500" dirty="0" smtClean="0"/>
              <a:t> </a:t>
            </a:r>
            <a:r>
              <a:rPr lang="en-US" sz="2500" dirty="0" err="1" smtClean="0"/>
              <a:t>kumparan</a:t>
            </a:r>
            <a:r>
              <a:rPr lang="en-US" sz="2500" dirty="0" smtClean="0"/>
              <a:t> relay </a:t>
            </a:r>
            <a:r>
              <a:rPr lang="en-US" sz="2500" dirty="0" err="1" smtClean="0"/>
              <a:t>tidak</a:t>
            </a:r>
            <a:r>
              <a:rPr lang="en-US" sz="2500" dirty="0" smtClean="0"/>
              <a:t> </a:t>
            </a:r>
            <a:r>
              <a:rPr lang="en-US" sz="2500" dirty="0" err="1" smtClean="0"/>
              <a:t>aktif</a:t>
            </a:r>
            <a:r>
              <a:rPr lang="en-US" sz="2500" dirty="0" smtClean="0"/>
              <a:t>, </a:t>
            </a:r>
            <a:r>
              <a:rPr lang="en-US" sz="2500" dirty="0" err="1" smtClean="0"/>
              <a:t>maka</a:t>
            </a:r>
            <a:r>
              <a:rPr lang="en-US" sz="2500" dirty="0" smtClean="0"/>
              <a:t> </a:t>
            </a:r>
            <a:r>
              <a:rPr lang="en-US" sz="2500" dirty="0" err="1" smtClean="0"/>
              <a:t>kumparan</a:t>
            </a:r>
            <a:r>
              <a:rPr lang="en-US" sz="2500" dirty="0" smtClean="0"/>
              <a:t> </a:t>
            </a:r>
            <a:r>
              <a:rPr lang="en-US" sz="2500" dirty="0" err="1" smtClean="0"/>
              <a:t>ini</a:t>
            </a:r>
            <a:r>
              <a:rPr lang="en-US" sz="2500" dirty="0" smtClean="0"/>
              <a:t> </a:t>
            </a:r>
            <a:r>
              <a:rPr lang="en-US" sz="2500" dirty="0" err="1" smtClean="0"/>
              <a:t>dihubungkan</a:t>
            </a:r>
            <a:r>
              <a:rPr lang="en-US" sz="2500" dirty="0" smtClean="0"/>
              <a:t> </a:t>
            </a:r>
            <a:r>
              <a:rPr lang="en-US" sz="2500" dirty="0" err="1" smtClean="0"/>
              <a:t>diantara</a:t>
            </a:r>
            <a:r>
              <a:rPr lang="en-US" sz="2500" dirty="0" smtClean="0"/>
              <a:t> </a:t>
            </a:r>
            <a:r>
              <a:rPr lang="en-US" sz="2500" b="1" dirty="0" smtClean="0"/>
              <a:t>COM </a:t>
            </a:r>
            <a:r>
              <a:rPr lang="en-US" sz="2500" b="1" dirty="0" err="1" smtClean="0"/>
              <a:t>dan</a:t>
            </a:r>
            <a:r>
              <a:rPr lang="en-US" sz="2500" b="1" dirty="0" smtClean="0"/>
              <a:t> NO</a:t>
            </a:r>
            <a:r>
              <a:rPr lang="en-US" sz="2500" dirty="0" smtClean="0"/>
              <a:t>.</a:t>
            </a:r>
            <a:br>
              <a:rPr lang="en-US" sz="2500" dirty="0" smtClean="0"/>
            </a:br>
            <a:r>
              <a:rPr lang="en-US" sz="2500" dirty="0" smtClean="0"/>
              <a:t> </a:t>
            </a:r>
            <a:r>
              <a:rPr lang="en-US" sz="2500" dirty="0" err="1" smtClean="0"/>
              <a:t>Bila</a:t>
            </a:r>
            <a:r>
              <a:rPr lang="en-US" sz="2500" dirty="0" smtClean="0"/>
              <a:t> </a:t>
            </a:r>
            <a:r>
              <a:rPr lang="en-US" sz="2500" dirty="0" err="1" smtClean="0"/>
              <a:t>diinginkan</a:t>
            </a:r>
            <a:r>
              <a:rPr lang="en-US" sz="2500" dirty="0" smtClean="0"/>
              <a:t> </a:t>
            </a:r>
            <a:r>
              <a:rPr lang="en-US" sz="2500" dirty="0" err="1" smtClean="0"/>
              <a:t>rangkaian</a:t>
            </a:r>
            <a:r>
              <a:rPr lang="en-US" sz="2500" dirty="0" smtClean="0"/>
              <a:t> </a:t>
            </a:r>
            <a:r>
              <a:rPr lang="en-US" sz="2500" dirty="0" err="1" smtClean="0"/>
              <a:t>dalam</a:t>
            </a:r>
            <a:r>
              <a:rPr lang="en-US" sz="2500" dirty="0" smtClean="0"/>
              <a:t> </a:t>
            </a:r>
            <a:r>
              <a:rPr lang="en-US" sz="2500" b="1" dirty="0" err="1" smtClean="0"/>
              <a:t>keadaan</a:t>
            </a:r>
            <a:r>
              <a:rPr lang="en-US" sz="2500" b="1" dirty="0" smtClean="0"/>
              <a:t> </a:t>
            </a:r>
            <a:r>
              <a:rPr lang="en-US" sz="2500" b="1" dirty="0" err="1" smtClean="0"/>
              <a:t>terhubung</a:t>
            </a:r>
            <a:r>
              <a:rPr lang="en-US" sz="2500" b="1" dirty="0" smtClean="0"/>
              <a:t> </a:t>
            </a:r>
            <a:r>
              <a:rPr lang="en-US" sz="2500" dirty="0" err="1" smtClean="0"/>
              <a:t>saat</a:t>
            </a:r>
            <a:r>
              <a:rPr lang="en-US" sz="2500" dirty="0" smtClean="0"/>
              <a:t> </a:t>
            </a:r>
            <a:r>
              <a:rPr lang="en-US" sz="2500" dirty="0" err="1" smtClean="0"/>
              <a:t>kumparan</a:t>
            </a:r>
            <a:r>
              <a:rPr lang="en-US" sz="2500" dirty="0" smtClean="0"/>
              <a:t> relay </a:t>
            </a:r>
            <a:r>
              <a:rPr lang="en-US" sz="2500" dirty="0" err="1" smtClean="0"/>
              <a:t>tidak</a:t>
            </a:r>
            <a:r>
              <a:rPr lang="en-US" sz="2500" dirty="0" smtClean="0"/>
              <a:t> </a:t>
            </a:r>
            <a:r>
              <a:rPr lang="en-US" sz="2500" dirty="0" err="1" smtClean="0"/>
              <a:t>aktif</a:t>
            </a:r>
            <a:r>
              <a:rPr lang="en-US" sz="2500" dirty="0" smtClean="0"/>
              <a:t>, </a:t>
            </a:r>
            <a:r>
              <a:rPr lang="en-US" sz="2500" dirty="0" err="1" smtClean="0"/>
              <a:t>maka</a:t>
            </a:r>
            <a:r>
              <a:rPr lang="en-US" sz="2500" dirty="0" smtClean="0"/>
              <a:t> </a:t>
            </a:r>
            <a:r>
              <a:rPr lang="en-US" sz="2500" dirty="0" err="1" smtClean="0"/>
              <a:t>kumparan</a:t>
            </a:r>
            <a:r>
              <a:rPr lang="en-US" sz="2500" dirty="0" smtClean="0"/>
              <a:t> </a:t>
            </a:r>
            <a:r>
              <a:rPr lang="en-US" sz="2500" dirty="0" err="1" smtClean="0"/>
              <a:t>ini</a:t>
            </a:r>
            <a:r>
              <a:rPr lang="en-US" sz="2500" dirty="0" smtClean="0"/>
              <a:t> </a:t>
            </a:r>
            <a:r>
              <a:rPr lang="en-US" sz="2500" dirty="0" err="1" smtClean="0"/>
              <a:t>dihubungkan</a:t>
            </a:r>
            <a:r>
              <a:rPr lang="en-US" sz="2500" dirty="0" smtClean="0"/>
              <a:t> </a:t>
            </a:r>
            <a:r>
              <a:rPr lang="en-US" sz="2500" dirty="0" err="1" smtClean="0"/>
              <a:t>diantara</a:t>
            </a:r>
            <a:r>
              <a:rPr lang="en-US" sz="2500" dirty="0" smtClean="0"/>
              <a:t> </a:t>
            </a:r>
            <a:r>
              <a:rPr lang="en-US" sz="2500" b="1" dirty="0" smtClean="0"/>
              <a:t>COM</a:t>
            </a:r>
            <a:r>
              <a:rPr lang="en-US" sz="2500" dirty="0" smtClean="0"/>
              <a:t> </a:t>
            </a:r>
            <a:r>
              <a:rPr lang="en-US" sz="2500" dirty="0" err="1" smtClean="0"/>
              <a:t>dan</a:t>
            </a:r>
            <a:r>
              <a:rPr lang="en-US" sz="2500" dirty="0" smtClean="0"/>
              <a:t> </a:t>
            </a:r>
            <a:r>
              <a:rPr lang="en-US" sz="2500" b="1" dirty="0" smtClean="0"/>
              <a:t>NC. </a:t>
            </a:r>
            <a:r>
              <a:rPr lang="en-US" sz="2500" dirty="0" smtClean="0"/>
              <a:t/>
            </a:r>
            <a:br>
              <a:rPr lang="en-US" sz="2500" dirty="0" smtClean="0"/>
            </a:br>
            <a:r>
              <a:rPr lang="en-US" sz="2500" dirty="0" smtClean="0"/>
              <a:t>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Cakupan</a:t>
            </a:r>
            <a:r>
              <a:rPr lang="en-US" dirty="0" smtClean="0"/>
              <a:t> </a:t>
            </a:r>
            <a:r>
              <a:rPr lang="en-US" dirty="0" err="1" smtClean="0"/>
              <a:t>Materi</a:t>
            </a:r>
            <a:endParaRPr lang="en-US" dirty="0"/>
          </a:p>
        </p:txBody>
      </p:sp>
      <p:sp>
        <p:nvSpPr>
          <p:cNvPr id="3" name="Content Placeholder 2"/>
          <p:cNvSpPr>
            <a:spLocks noGrp="1"/>
          </p:cNvSpPr>
          <p:nvPr>
            <p:ph idx="1"/>
          </p:nvPr>
        </p:nvSpPr>
        <p:spPr>
          <a:xfrm>
            <a:off x="152400" y="1600200"/>
            <a:ext cx="8839200" cy="4525963"/>
          </a:xfrm>
        </p:spPr>
        <p:txBody>
          <a:bodyPr>
            <a:normAutofit/>
          </a:bodyPr>
          <a:lstStyle/>
          <a:p>
            <a:pPr marL="514350" indent="-514350">
              <a:buFont typeface="+mj-lt"/>
              <a:buAutoNum type="arabicParenR"/>
            </a:pPr>
            <a:r>
              <a:rPr lang="en-US" dirty="0" err="1" smtClean="0"/>
              <a:t>Pendahuluan</a:t>
            </a:r>
            <a:r>
              <a:rPr lang="en-US" dirty="0" smtClean="0"/>
              <a:t> </a:t>
            </a:r>
            <a:r>
              <a:rPr lang="en-US" dirty="0" err="1" smtClean="0"/>
              <a:t>dan</a:t>
            </a:r>
            <a:r>
              <a:rPr lang="en-US" dirty="0" smtClean="0"/>
              <a:t> </a:t>
            </a:r>
            <a:r>
              <a:rPr lang="en-US" dirty="0" err="1" smtClean="0"/>
              <a:t>Tipe</a:t>
            </a:r>
            <a:r>
              <a:rPr lang="en-US" dirty="0" smtClean="0"/>
              <a:t> </a:t>
            </a:r>
            <a:r>
              <a:rPr lang="en-US" dirty="0" err="1" smtClean="0"/>
              <a:t>Kontaktor</a:t>
            </a:r>
            <a:r>
              <a:rPr lang="en-US" dirty="0" smtClean="0"/>
              <a:t>.</a:t>
            </a:r>
          </a:p>
          <a:p>
            <a:pPr marL="514350" indent="-514350">
              <a:buFont typeface="+mj-lt"/>
              <a:buAutoNum type="arabicParenR"/>
            </a:pPr>
            <a:r>
              <a:rPr lang="en-US" dirty="0" err="1" smtClean="0"/>
              <a:t>Memilih</a:t>
            </a:r>
            <a:r>
              <a:rPr lang="en-US" dirty="0" smtClean="0"/>
              <a:t> </a:t>
            </a:r>
            <a:r>
              <a:rPr lang="en-US" dirty="0" err="1" smtClean="0"/>
              <a:t>Kriteria</a:t>
            </a:r>
            <a:r>
              <a:rPr lang="en-US" dirty="0" smtClean="0"/>
              <a:t> Switch.</a:t>
            </a:r>
          </a:p>
          <a:p>
            <a:pPr marL="514350" indent="-514350">
              <a:buFont typeface="+mj-lt"/>
              <a:buAutoNum type="arabicParenR"/>
            </a:pPr>
            <a:r>
              <a:rPr lang="en-US" dirty="0" err="1" smtClean="0"/>
              <a:t>Jenis-jenis</a:t>
            </a:r>
            <a:r>
              <a:rPr lang="en-US" dirty="0" smtClean="0"/>
              <a:t> Switch </a:t>
            </a:r>
            <a:r>
              <a:rPr lang="en-US" dirty="0" err="1" smtClean="0"/>
              <a:t>Berdasarkan</a:t>
            </a:r>
            <a:r>
              <a:rPr lang="en-US" dirty="0" smtClean="0"/>
              <a:t> Cara</a:t>
            </a:r>
          </a:p>
          <a:p>
            <a:pPr marL="514350" indent="-514350">
              <a:buNone/>
            </a:pPr>
            <a:r>
              <a:rPr lang="en-US" dirty="0" smtClean="0"/>
              <a:t>      </a:t>
            </a:r>
            <a:r>
              <a:rPr lang="en-US" dirty="0" err="1" smtClean="0"/>
              <a:t>Pengoperasiannya</a:t>
            </a:r>
            <a:r>
              <a:rPr lang="en-US" dirty="0" smtClean="0"/>
              <a:t>.</a:t>
            </a:r>
          </a:p>
          <a:p>
            <a:pPr marL="514350" indent="-514350">
              <a:buAutoNum type="arabicParenR" startAt="4"/>
            </a:pPr>
            <a:r>
              <a:rPr lang="en-US" dirty="0" err="1" smtClean="0"/>
              <a:t>Mekanik</a:t>
            </a:r>
            <a:r>
              <a:rPr lang="en-US" dirty="0" smtClean="0"/>
              <a:t> Switch.</a:t>
            </a:r>
          </a:p>
          <a:p>
            <a:pPr marL="514350" indent="-514350">
              <a:buAutoNum type="arabicParenR" startAt="4"/>
            </a:pPr>
            <a:r>
              <a:rPr lang="en-US" dirty="0" smtClean="0"/>
              <a:t>Relay Switch.</a:t>
            </a:r>
          </a:p>
          <a:p>
            <a:pPr marL="514350" indent="-514350">
              <a:buAutoNum type="arabicParenR" startAt="4"/>
            </a:pPr>
            <a:r>
              <a:rPr lang="en-US" dirty="0" err="1" smtClean="0"/>
              <a:t>Elektronik</a:t>
            </a:r>
            <a:r>
              <a:rPr lang="en-US" dirty="0" smtClean="0"/>
              <a:t> Switch (Analog Switch).</a:t>
            </a:r>
          </a:p>
          <a:p>
            <a:pPr marL="514350" indent="-514350">
              <a:buNone/>
            </a:pPr>
            <a:endParaRPr lang="en-US" dirty="0" smtClean="0"/>
          </a:p>
          <a:p>
            <a:pPr marL="514350" indent="-514350">
              <a:buNone/>
            </a:pPr>
            <a:endParaRPr lang="en-US" dirty="0" smtClean="0"/>
          </a:p>
          <a:p>
            <a:pPr marL="514350" indent="-514350">
              <a:buFont typeface="+mj-lt"/>
              <a:buAutoNum type="arabicParenR"/>
            </a:pPr>
            <a:endParaRPr lang="en-US" dirty="0" smtClean="0"/>
          </a:p>
          <a:p>
            <a:pPr marL="514350" indent="-514350">
              <a:buFont typeface="+mj-lt"/>
              <a:buAutoNum type="arabicParenR"/>
            </a:pPr>
            <a:endParaRPr lang="en-US" dirty="0"/>
          </a:p>
        </p:txBody>
      </p:sp>
      <p:sp>
        <p:nvSpPr>
          <p:cNvPr id="4" name="Slide Number Placeholder 3"/>
          <p:cNvSpPr>
            <a:spLocks noGrp="1"/>
          </p:cNvSpPr>
          <p:nvPr>
            <p:ph type="sldNum" sz="quarter" idx="12"/>
          </p:nvPr>
        </p:nvSpPr>
        <p:spPr/>
        <p:txBody>
          <a:bodyPr/>
          <a:lstStyle/>
          <a:p>
            <a:fld id="{59CA4AE1-4B24-465F-A48C-88096E84F0D8}"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l"/>
            <a:r>
              <a:rPr lang="en-US" sz="2500" dirty="0" smtClean="0"/>
              <a:t/>
            </a:r>
            <a:br>
              <a:rPr lang="en-US" sz="2500" dirty="0" smtClean="0"/>
            </a:br>
            <a:r>
              <a:rPr lang="en-US" sz="2500" dirty="0" smtClean="0"/>
              <a:t/>
            </a:r>
            <a:br>
              <a:rPr lang="en-US" sz="2500" dirty="0" smtClean="0"/>
            </a:br>
            <a:r>
              <a:rPr lang="en-US" sz="2500" dirty="0"/>
              <a:t/>
            </a:r>
            <a:br>
              <a:rPr lang="en-US" sz="25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sp>
        <p:nvSpPr>
          <p:cNvPr id="8" name="Subtitle 7"/>
          <p:cNvSpPr>
            <a:spLocks noGrp="1"/>
          </p:cNvSpPr>
          <p:nvPr>
            <p:ph type="subTitle" idx="1"/>
          </p:nvPr>
        </p:nvSpPr>
        <p:spPr>
          <a:xfrm>
            <a:off x="533400" y="533400"/>
            <a:ext cx="8229600" cy="5791200"/>
          </a:xfrm>
        </p:spPr>
        <p:txBody>
          <a:bodyPr>
            <a:normAutofit/>
          </a:bodyPr>
          <a:lstStyle/>
          <a:p>
            <a:pPr algn="l"/>
            <a:r>
              <a:rPr lang="en-US" b="1" dirty="0" err="1" smtClean="0">
                <a:solidFill>
                  <a:schemeClr val="tx1"/>
                </a:solidFill>
              </a:rPr>
              <a:t>Memilih</a:t>
            </a:r>
            <a:r>
              <a:rPr lang="en-US" b="1" dirty="0" smtClean="0">
                <a:solidFill>
                  <a:schemeClr val="tx1"/>
                </a:solidFill>
              </a:rPr>
              <a:t> </a:t>
            </a:r>
            <a:r>
              <a:rPr lang="en-US" b="1" dirty="0" err="1" smtClean="0">
                <a:solidFill>
                  <a:schemeClr val="tx1"/>
                </a:solidFill>
              </a:rPr>
              <a:t>sebuah</a:t>
            </a:r>
            <a:r>
              <a:rPr lang="en-US" b="1" dirty="0" smtClean="0">
                <a:solidFill>
                  <a:schemeClr val="tx1"/>
                </a:solidFill>
              </a:rPr>
              <a:t> relay</a:t>
            </a:r>
          </a:p>
          <a:p>
            <a:pPr algn="l"/>
            <a:endParaRPr lang="en-US" b="1" dirty="0" smtClean="0">
              <a:solidFill>
                <a:schemeClr val="tx1"/>
              </a:solidFill>
            </a:endParaRPr>
          </a:p>
          <a:p>
            <a:pPr algn="l"/>
            <a:r>
              <a:rPr lang="en-US" dirty="0" err="1" smtClean="0">
                <a:solidFill>
                  <a:schemeClr val="tx1"/>
                </a:solidFill>
              </a:rPr>
              <a:t>Beberapa</a:t>
            </a:r>
            <a:r>
              <a:rPr lang="en-US" dirty="0" smtClean="0">
                <a:solidFill>
                  <a:schemeClr val="tx1"/>
                </a:solidFill>
              </a:rPr>
              <a:t> </a:t>
            </a:r>
            <a:r>
              <a:rPr lang="en-US" dirty="0" err="1" smtClean="0">
                <a:solidFill>
                  <a:schemeClr val="tx1"/>
                </a:solidFill>
              </a:rPr>
              <a:t>fitur</a:t>
            </a:r>
            <a:r>
              <a:rPr lang="en-US" dirty="0" smtClean="0">
                <a:solidFill>
                  <a:schemeClr val="tx1"/>
                </a:solidFill>
              </a:rPr>
              <a:t> yang </a:t>
            </a:r>
            <a:r>
              <a:rPr lang="en-US" dirty="0" err="1" smtClean="0">
                <a:solidFill>
                  <a:schemeClr val="tx1"/>
                </a:solidFill>
              </a:rPr>
              <a:t>harus</a:t>
            </a:r>
            <a:r>
              <a:rPr lang="en-US" dirty="0" smtClean="0">
                <a:solidFill>
                  <a:schemeClr val="tx1"/>
                </a:solidFill>
              </a:rPr>
              <a:t> </a:t>
            </a:r>
            <a:r>
              <a:rPr lang="en-US" dirty="0" err="1" smtClean="0">
                <a:solidFill>
                  <a:schemeClr val="tx1"/>
                </a:solidFill>
              </a:rPr>
              <a:t>dipertimbangkan</a:t>
            </a:r>
            <a:r>
              <a:rPr lang="en-US" dirty="0" smtClean="0">
                <a:solidFill>
                  <a:schemeClr val="tx1"/>
                </a:solidFill>
              </a:rPr>
              <a:t> </a:t>
            </a:r>
            <a:r>
              <a:rPr lang="en-US" dirty="0" err="1" smtClean="0">
                <a:solidFill>
                  <a:schemeClr val="tx1"/>
                </a:solidFill>
              </a:rPr>
              <a:t>saat</a:t>
            </a:r>
            <a:r>
              <a:rPr lang="en-US" dirty="0" smtClean="0">
                <a:solidFill>
                  <a:schemeClr val="tx1"/>
                </a:solidFill>
              </a:rPr>
              <a:t> </a:t>
            </a:r>
            <a:r>
              <a:rPr lang="en-US" dirty="0" err="1" smtClean="0">
                <a:solidFill>
                  <a:schemeClr val="tx1"/>
                </a:solidFill>
              </a:rPr>
              <a:t>memilih</a:t>
            </a:r>
            <a:r>
              <a:rPr lang="en-US" dirty="0" smtClean="0">
                <a:solidFill>
                  <a:schemeClr val="tx1"/>
                </a:solidFill>
              </a:rPr>
              <a:t> relay :</a:t>
            </a:r>
          </a:p>
          <a:p>
            <a:pPr algn="l"/>
            <a:r>
              <a:rPr lang="en-US" sz="2400" dirty="0" smtClean="0">
                <a:solidFill>
                  <a:schemeClr val="tx1"/>
                </a:solidFill>
              </a:rPr>
              <a:t>1). </a:t>
            </a:r>
            <a:r>
              <a:rPr lang="en-US" sz="2400" dirty="0" err="1" smtClean="0">
                <a:solidFill>
                  <a:schemeClr val="tx1"/>
                </a:solidFill>
              </a:rPr>
              <a:t>Fisik</a:t>
            </a:r>
            <a:r>
              <a:rPr lang="en-US" sz="2400" dirty="0" smtClean="0">
                <a:solidFill>
                  <a:schemeClr val="tx1"/>
                </a:solidFill>
              </a:rPr>
              <a:t> </a:t>
            </a:r>
            <a:r>
              <a:rPr lang="en-US" sz="2400" dirty="0" err="1" smtClean="0">
                <a:solidFill>
                  <a:schemeClr val="tx1"/>
                </a:solidFill>
              </a:rPr>
              <a:t>ukuran</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susunan</a:t>
            </a:r>
            <a:r>
              <a:rPr lang="en-US" sz="2400" dirty="0" smtClean="0">
                <a:solidFill>
                  <a:schemeClr val="tx1"/>
                </a:solidFill>
              </a:rPr>
              <a:t> pin.</a:t>
            </a:r>
          </a:p>
          <a:p>
            <a:pPr algn="l"/>
            <a:r>
              <a:rPr lang="en-US" sz="2400" dirty="0" smtClean="0">
                <a:solidFill>
                  <a:schemeClr val="tx1"/>
                </a:solidFill>
              </a:rPr>
              <a:t>2). Coil </a:t>
            </a:r>
            <a:r>
              <a:rPr lang="en-US" sz="2400" dirty="0" err="1" smtClean="0">
                <a:solidFill>
                  <a:schemeClr val="tx1"/>
                </a:solidFill>
              </a:rPr>
              <a:t>tegangan</a:t>
            </a:r>
            <a:r>
              <a:rPr lang="en-US" sz="2400" dirty="0" smtClean="0">
                <a:solidFill>
                  <a:schemeClr val="tx1"/>
                </a:solidFill>
              </a:rPr>
              <a:t>, rating </a:t>
            </a:r>
            <a:r>
              <a:rPr lang="en-US" sz="2400" dirty="0" err="1" smtClean="0">
                <a:solidFill>
                  <a:schemeClr val="tx1"/>
                </a:solidFill>
              </a:rPr>
              <a:t>tegangan</a:t>
            </a:r>
            <a:r>
              <a:rPr lang="en-US" sz="2400" dirty="0" smtClean="0">
                <a:solidFill>
                  <a:schemeClr val="tx1"/>
                </a:solidFill>
              </a:rPr>
              <a:t> </a:t>
            </a:r>
            <a:r>
              <a:rPr lang="en-US" sz="2400" dirty="0" err="1" smtClean="0">
                <a:solidFill>
                  <a:schemeClr val="tx1"/>
                </a:solidFill>
              </a:rPr>
              <a:t>kumparan</a:t>
            </a:r>
            <a:r>
              <a:rPr lang="en-US" sz="2400" dirty="0" smtClean="0">
                <a:solidFill>
                  <a:schemeClr val="tx1"/>
                </a:solidFill>
              </a:rPr>
              <a:t> relay </a:t>
            </a:r>
            <a:r>
              <a:rPr lang="en-US" sz="2400" dirty="0" err="1" smtClean="0">
                <a:solidFill>
                  <a:schemeClr val="tx1"/>
                </a:solidFill>
              </a:rPr>
              <a:t>Beberapa</a:t>
            </a:r>
            <a:r>
              <a:rPr lang="en-US" sz="2400" dirty="0" smtClean="0">
                <a:solidFill>
                  <a:schemeClr val="tx1"/>
                </a:solidFill>
              </a:rPr>
              <a:t> </a:t>
            </a:r>
          </a:p>
          <a:p>
            <a:pPr algn="l"/>
            <a:r>
              <a:rPr lang="en-US" sz="2400" dirty="0" smtClean="0">
                <a:solidFill>
                  <a:schemeClr val="tx1"/>
                </a:solidFill>
              </a:rPr>
              <a:t>     relay </a:t>
            </a:r>
            <a:r>
              <a:rPr lang="en-US" sz="2400" dirty="0" err="1" smtClean="0">
                <a:solidFill>
                  <a:schemeClr val="tx1"/>
                </a:solidFill>
              </a:rPr>
              <a:t>mempunyai</a:t>
            </a:r>
            <a:r>
              <a:rPr lang="en-US" sz="2400" dirty="0" smtClean="0">
                <a:solidFill>
                  <a:schemeClr val="tx1"/>
                </a:solidFill>
              </a:rPr>
              <a:t> rating </a:t>
            </a:r>
            <a:r>
              <a:rPr lang="en-US" sz="2400" dirty="0" err="1" smtClean="0">
                <a:solidFill>
                  <a:schemeClr val="tx1"/>
                </a:solidFill>
              </a:rPr>
              <a:t>tegangan</a:t>
            </a:r>
            <a:r>
              <a:rPr lang="en-US" sz="2400" dirty="0" smtClean="0">
                <a:solidFill>
                  <a:schemeClr val="tx1"/>
                </a:solidFill>
              </a:rPr>
              <a:t> 24 V, 12 V, </a:t>
            </a:r>
            <a:r>
              <a:rPr lang="en-US" sz="2400" dirty="0" err="1" smtClean="0">
                <a:solidFill>
                  <a:schemeClr val="tx1"/>
                </a:solidFill>
              </a:rPr>
              <a:t>dan</a:t>
            </a:r>
            <a:r>
              <a:rPr lang="en-US" sz="2400" dirty="0" smtClean="0">
                <a:solidFill>
                  <a:schemeClr val="tx1"/>
                </a:solidFill>
              </a:rPr>
              <a:t> 5 V</a:t>
            </a:r>
          </a:p>
          <a:p>
            <a:pPr algn="l"/>
            <a:r>
              <a:rPr lang="en-US" sz="2400" dirty="0" smtClean="0">
                <a:solidFill>
                  <a:schemeClr val="tx1"/>
                </a:solidFill>
              </a:rPr>
              <a:t>3). </a:t>
            </a:r>
            <a:r>
              <a:rPr lang="en-US" sz="2400" dirty="0" err="1" smtClean="0">
                <a:solidFill>
                  <a:schemeClr val="tx1"/>
                </a:solidFill>
              </a:rPr>
              <a:t>Resistansi</a:t>
            </a:r>
            <a:r>
              <a:rPr lang="en-US" sz="2400" dirty="0" smtClean="0">
                <a:solidFill>
                  <a:schemeClr val="tx1"/>
                </a:solidFill>
              </a:rPr>
              <a:t> </a:t>
            </a:r>
            <a:r>
              <a:rPr lang="en-US" sz="2400" dirty="0" err="1" smtClean="0">
                <a:solidFill>
                  <a:schemeClr val="tx1"/>
                </a:solidFill>
              </a:rPr>
              <a:t>kumparan</a:t>
            </a:r>
            <a:r>
              <a:rPr lang="en-US" sz="2400" dirty="0" smtClean="0">
                <a:solidFill>
                  <a:schemeClr val="tx1"/>
                </a:solidFill>
              </a:rPr>
              <a:t>.</a:t>
            </a:r>
          </a:p>
          <a:p>
            <a:pPr algn="l"/>
            <a:r>
              <a:rPr lang="en-US" sz="2400" dirty="0" smtClean="0">
                <a:solidFill>
                  <a:schemeClr val="tx1"/>
                </a:solidFill>
              </a:rPr>
              <a:t>4). </a:t>
            </a:r>
            <a:r>
              <a:rPr lang="en-US" sz="2400" dirty="0" err="1" smtClean="0">
                <a:solidFill>
                  <a:schemeClr val="tx1"/>
                </a:solidFill>
              </a:rPr>
              <a:t>Kapasitas</a:t>
            </a:r>
            <a:r>
              <a:rPr lang="en-US" sz="2400" dirty="0" smtClean="0">
                <a:solidFill>
                  <a:schemeClr val="tx1"/>
                </a:solidFill>
              </a:rPr>
              <a:t> </a:t>
            </a:r>
            <a:r>
              <a:rPr lang="en-US" sz="2400" dirty="0" err="1" smtClean="0">
                <a:solidFill>
                  <a:schemeClr val="tx1"/>
                </a:solidFill>
              </a:rPr>
              <a:t>saklar</a:t>
            </a:r>
            <a:r>
              <a:rPr lang="en-US" sz="2400" dirty="0" smtClean="0">
                <a:solidFill>
                  <a:schemeClr val="tx1"/>
                </a:solidFill>
              </a:rPr>
              <a:t> (</a:t>
            </a:r>
            <a:r>
              <a:rPr lang="en-US" sz="2400" dirty="0" err="1" smtClean="0">
                <a:solidFill>
                  <a:schemeClr val="tx1"/>
                </a:solidFill>
              </a:rPr>
              <a:t>tegangan</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arus</a:t>
            </a:r>
            <a:r>
              <a:rPr lang="en-US" sz="2400" dirty="0" smtClean="0">
                <a:solidFill>
                  <a:schemeClr val="tx1"/>
                </a:solidFill>
              </a:rPr>
              <a:t>).</a:t>
            </a:r>
          </a:p>
          <a:p>
            <a:pPr algn="l"/>
            <a:r>
              <a:rPr lang="en-US" sz="2400" dirty="0" smtClean="0">
                <a:solidFill>
                  <a:schemeClr val="tx1"/>
                </a:solidFill>
              </a:rPr>
              <a:t>5). </a:t>
            </a:r>
            <a:r>
              <a:rPr lang="en-US" sz="2400" dirty="0" err="1" smtClean="0">
                <a:solidFill>
                  <a:schemeClr val="tx1"/>
                </a:solidFill>
              </a:rPr>
              <a:t>Susunan</a:t>
            </a:r>
            <a:r>
              <a:rPr lang="en-US" sz="2400" dirty="0" smtClean="0">
                <a:solidFill>
                  <a:schemeClr val="tx1"/>
                </a:solidFill>
              </a:rPr>
              <a:t> </a:t>
            </a:r>
            <a:r>
              <a:rPr lang="en-US" sz="2400" dirty="0" err="1" smtClean="0">
                <a:solidFill>
                  <a:schemeClr val="tx1"/>
                </a:solidFill>
              </a:rPr>
              <a:t>kontaktor</a:t>
            </a:r>
            <a:r>
              <a:rPr lang="en-US" sz="2400" dirty="0" smtClean="0">
                <a:solidFill>
                  <a:schemeClr val="tx1"/>
                </a:solidFill>
              </a:rPr>
              <a:t> </a:t>
            </a:r>
            <a:r>
              <a:rPr lang="en-US" sz="2400" dirty="0" err="1" smtClean="0">
                <a:solidFill>
                  <a:schemeClr val="tx1"/>
                </a:solidFill>
              </a:rPr>
              <a:t>saklar</a:t>
            </a:r>
            <a:r>
              <a:rPr lang="en-US" sz="2400" dirty="0" smtClean="0">
                <a:solidFill>
                  <a:schemeClr val="tx1"/>
                </a:solidFill>
              </a:rPr>
              <a:t> (SPST,SPDT,DPST, </a:t>
            </a:r>
            <a:r>
              <a:rPr lang="en-US" sz="2400" dirty="0" err="1" smtClean="0">
                <a:solidFill>
                  <a:schemeClr val="tx1"/>
                </a:solidFill>
              </a:rPr>
              <a:t>dan</a:t>
            </a:r>
            <a:r>
              <a:rPr lang="en-US" sz="2400" dirty="0" smtClean="0">
                <a:solidFill>
                  <a:schemeClr val="tx1"/>
                </a:solidFill>
              </a:rPr>
              <a:t> DPDT)</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500" dirty="0" err="1" smtClean="0"/>
              <a:t>Dioda</a:t>
            </a:r>
            <a:r>
              <a:rPr lang="en-US" sz="2500" dirty="0" smtClean="0"/>
              <a:t> </a:t>
            </a:r>
            <a:r>
              <a:rPr lang="en-US" sz="2500" dirty="0" err="1" smtClean="0"/>
              <a:t>Proteksi</a:t>
            </a:r>
            <a:r>
              <a:rPr lang="en-US" sz="2500" dirty="0" smtClean="0"/>
              <a:t> </a:t>
            </a:r>
            <a:r>
              <a:rPr lang="en-US" sz="2500" dirty="0" err="1" smtClean="0"/>
              <a:t>untuk</a:t>
            </a:r>
            <a:r>
              <a:rPr lang="en-US" sz="2500" dirty="0" smtClean="0"/>
              <a:t> Switch</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21</a:t>
            </a:fld>
            <a:endParaRPr lang="en-US"/>
          </a:p>
        </p:txBody>
      </p:sp>
      <p:pic>
        <p:nvPicPr>
          <p:cNvPr id="19458" name="Picture 2"/>
          <p:cNvPicPr>
            <a:picLocks noChangeAspect="1" noChangeArrowheads="1"/>
          </p:cNvPicPr>
          <p:nvPr/>
        </p:nvPicPr>
        <p:blipFill>
          <a:blip r:embed="rId2"/>
          <a:srcRect/>
          <a:stretch>
            <a:fillRect/>
          </a:stretch>
        </p:blipFill>
        <p:spPr bwMode="auto">
          <a:xfrm>
            <a:off x="1295400" y="1447800"/>
            <a:ext cx="6324600" cy="4544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fontScale="90000"/>
          </a:bodyPr>
          <a:lstStyle/>
          <a:p>
            <a:pPr algn="l"/>
            <a:r>
              <a:rPr lang="en-US" sz="2800" b="1" dirty="0" smtClean="0"/>
              <a:t>Reed Relay</a:t>
            </a:r>
            <a:r>
              <a:rPr lang="en-US" sz="2800" dirty="0" smtClean="0"/>
              <a:t/>
            </a:r>
            <a:br>
              <a:rPr lang="en-US" sz="2800" dirty="0" smtClean="0"/>
            </a:br>
            <a:r>
              <a:rPr lang="en-US" sz="2800" dirty="0" smtClean="0"/>
              <a:t>Reed Relay </a:t>
            </a:r>
            <a:r>
              <a:rPr lang="en-US" sz="2800" dirty="0" err="1" smtClean="0"/>
              <a:t>terdiri</a:t>
            </a:r>
            <a:r>
              <a:rPr lang="en-US" sz="2800" dirty="0" smtClean="0"/>
              <a:t> </a:t>
            </a:r>
            <a:r>
              <a:rPr lang="en-US" sz="2800" dirty="0" err="1" smtClean="0"/>
              <a:t>dari</a:t>
            </a:r>
            <a:r>
              <a:rPr lang="en-US" sz="2800" dirty="0" smtClean="0"/>
              <a:t> </a:t>
            </a:r>
            <a:r>
              <a:rPr lang="en-US" sz="2800" dirty="0" err="1" smtClean="0"/>
              <a:t>sebuah</a:t>
            </a:r>
            <a:r>
              <a:rPr lang="en-US" sz="2800" dirty="0" smtClean="0"/>
              <a:t> </a:t>
            </a:r>
            <a:r>
              <a:rPr lang="en-US" sz="2800" dirty="0" err="1" smtClean="0"/>
              <a:t>kumparan</a:t>
            </a:r>
            <a:r>
              <a:rPr lang="en-US" sz="2800" dirty="0" smtClean="0"/>
              <a:t> yang </a:t>
            </a:r>
            <a:r>
              <a:rPr lang="en-US" sz="2800" dirty="0" err="1" smtClean="0"/>
              <a:t>mengelilingi</a:t>
            </a:r>
            <a:r>
              <a:rPr lang="en-US" sz="2800" dirty="0" smtClean="0"/>
              <a:t> </a:t>
            </a:r>
            <a:r>
              <a:rPr lang="en-US" sz="2800" dirty="0" err="1" smtClean="0"/>
              <a:t>sebuah</a:t>
            </a:r>
            <a:r>
              <a:rPr lang="en-US" sz="2800" dirty="0" smtClean="0"/>
              <a:t> </a:t>
            </a:r>
            <a:r>
              <a:rPr lang="en-US" sz="2800" dirty="0" err="1" smtClean="0"/>
              <a:t>saklar</a:t>
            </a:r>
            <a:r>
              <a:rPr lang="en-US" sz="2800" dirty="0" smtClean="0"/>
              <a:t> </a:t>
            </a:r>
            <a:r>
              <a:rPr lang="en-US" sz="2800" dirty="0" err="1" smtClean="0"/>
              <a:t>buluh</a:t>
            </a:r>
            <a:r>
              <a:rPr lang="en-US" sz="2800" dirty="0" smtClean="0"/>
              <a:t>. Reed switch </a:t>
            </a:r>
            <a:r>
              <a:rPr lang="en-US" sz="2800" dirty="0" err="1" smtClean="0"/>
              <a:t>biasanya</a:t>
            </a:r>
            <a:r>
              <a:rPr lang="en-US" sz="2800" dirty="0" smtClean="0"/>
              <a:t> </a:t>
            </a:r>
            <a:r>
              <a:rPr lang="en-US" sz="2800" dirty="0" err="1" smtClean="0"/>
              <a:t>dioperasikan</a:t>
            </a:r>
            <a:r>
              <a:rPr lang="en-US" sz="2800" dirty="0" smtClean="0"/>
              <a:t> </a:t>
            </a:r>
            <a:r>
              <a:rPr lang="en-US" sz="2800" dirty="0" err="1" smtClean="0"/>
              <a:t>dengan</a:t>
            </a:r>
            <a:r>
              <a:rPr lang="en-US" sz="2800" dirty="0" smtClean="0"/>
              <a:t> magnet, </a:t>
            </a:r>
            <a:r>
              <a:rPr lang="en-US" sz="2800" dirty="0" err="1" smtClean="0"/>
              <a:t>tapi</a:t>
            </a:r>
            <a:r>
              <a:rPr lang="en-US" sz="2800" dirty="0" smtClean="0"/>
              <a:t> </a:t>
            </a:r>
            <a:r>
              <a:rPr lang="en-US" sz="2800" dirty="0" err="1" smtClean="0"/>
              <a:t>dalam</a:t>
            </a:r>
            <a:r>
              <a:rPr lang="en-US" sz="2800" dirty="0" smtClean="0"/>
              <a:t> </a:t>
            </a:r>
            <a:r>
              <a:rPr lang="en-US" sz="2800" dirty="0" err="1" smtClean="0"/>
              <a:t>buluh</a:t>
            </a:r>
            <a:r>
              <a:rPr lang="en-US" sz="2800" dirty="0" smtClean="0"/>
              <a:t> relay </a:t>
            </a:r>
            <a:r>
              <a:rPr lang="en-US" sz="2800" dirty="0" err="1" smtClean="0"/>
              <a:t>arus</a:t>
            </a:r>
            <a:r>
              <a:rPr lang="en-US" sz="2800" dirty="0" smtClean="0"/>
              <a:t> </a:t>
            </a:r>
            <a:r>
              <a:rPr lang="en-US" sz="2800" dirty="0" err="1" smtClean="0"/>
              <a:t>mengalir</a:t>
            </a:r>
            <a:r>
              <a:rPr lang="en-US" sz="2800" dirty="0" smtClean="0"/>
              <a:t> </a:t>
            </a:r>
            <a:r>
              <a:rPr lang="en-US" sz="2800" dirty="0" err="1" smtClean="0"/>
              <a:t>melalui</a:t>
            </a:r>
            <a:r>
              <a:rPr lang="en-US" sz="2800" dirty="0" smtClean="0"/>
              <a:t> coil </a:t>
            </a:r>
            <a:r>
              <a:rPr lang="en-US" sz="2800" dirty="0" err="1" smtClean="0"/>
              <a:t>untuk</a:t>
            </a:r>
            <a:r>
              <a:rPr lang="en-US" sz="2800" dirty="0" smtClean="0"/>
              <a:t> </a:t>
            </a:r>
            <a:r>
              <a:rPr lang="en-US" sz="2800" dirty="0" err="1" smtClean="0"/>
              <a:t>menciptakan</a:t>
            </a:r>
            <a:r>
              <a:rPr lang="en-US" sz="2800" dirty="0" smtClean="0"/>
              <a:t> </a:t>
            </a:r>
            <a:r>
              <a:rPr lang="en-US" sz="2800" dirty="0" err="1" smtClean="0"/>
              <a:t>medan</a:t>
            </a:r>
            <a:r>
              <a:rPr lang="en-US" sz="2800" dirty="0" smtClean="0"/>
              <a:t> magnet </a:t>
            </a:r>
            <a:r>
              <a:rPr lang="en-US" sz="2800" dirty="0" err="1" smtClean="0"/>
              <a:t>dan</a:t>
            </a:r>
            <a:r>
              <a:rPr lang="en-US" sz="2800" dirty="0" smtClean="0"/>
              <a:t> </a:t>
            </a:r>
            <a:r>
              <a:rPr lang="en-US" sz="2800" dirty="0" err="1" smtClean="0"/>
              <a:t>menutup</a:t>
            </a:r>
            <a:r>
              <a:rPr lang="en-US" sz="2800" dirty="0" smtClean="0"/>
              <a:t> </a:t>
            </a:r>
            <a:r>
              <a:rPr lang="en-US" sz="2800" dirty="0" err="1" smtClean="0"/>
              <a:t>saklar</a:t>
            </a:r>
            <a:r>
              <a:rPr lang="en-US" sz="2800" dirty="0" smtClean="0"/>
              <a:t> </a:t>
            </a:r>
            <a:r>
              <a:rPr lang="en-US" sz="2800" dirty="0" err="1" smtClean="0"/>
              <a:t>buluh</a:t>
            </a:r>
            <a:r>
              <a:rPr lang="en-US" sz="2800" dirty="0" smtClean="0"/>
              <a:t>.</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22</a:t>
            </a:fld>
            <a:endParaRPr lang="en-US"/>
          </a:p>
        </p:txBody>
      </p:sp>
      <p:pic>
        <p:nvPicPr>
          <p:cNvPr id="16387" name="Picture 3"/>
          <p:cNvPicPr>
            <a:picLocks noChangeAspect="1" noChangeArrowheads="1"/>
          </p:cNvPicPr>
          <p:nvPr/>
        </p:nvPicPr>
        <p:blipFill>
          <a:blip r:embed="rId2"/>
          <a:srcRect/>
          <a:stretch>
            <a:fillRect/>
          </a:stretch>
        </p:blipFill>
        <p:spPr bwMode="auto">
          <a:xfrm>
            <a:off x="1905000" y="2743200"/>
            <a:ext cx="5410506"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3200" b="1" dirty="0" err="1" smtClean="0"/>
              <a:t>Perbandingan</a:t>
            </a:r>
            <a:r>
              <a:rPr lang="en-US" sz="3200" b="1" dirty="0" smtClean="0"/>
              <a:t> Relay </a:t>
            </a:r>
            <a:r>
              <a:rPr lang="en-US" sz="3200" b="1" dirty="0" err="1" smtClean="0"/>
              <a:t>dan</a:t>
            </a:r>
            <a:r>
              <a:rPr lang="en-US" sz="3200" b="1" dirty="0" smtClean="0"/>
              <a:t> Transistor</a:t>
            </a:r>
            <a:r>
              <a:rPr lang="en-US" sz="3200" dirty="0" smtClean="0"/>
              <a:t/>
            </a:r>
            <a:br>
              <a:rPr lang="en-US" sz="3200" dirty="0" smtClean="0"/>
            </a:br>
            <a:r>
              <a:rPr lang="en-US" sz="3200" dirty="0" smtClean="0"/>
              <a:t/>
            </a:r>
            <a:br>
              <a:rPr lang="en-US" sz="3200" dirty="0" smtClean="0"/>
            </a:br>
            <a:r>
              <a:rPr lang="en-US" sz="3200" dirty="0" err="1" smtClean="0"/>
              <a:t>Seperti</a:t>
            </a:r>
            <a:r>
              <a:rPr lang="en-US" sz="3200" dirty="0" smtClean="0"/>
              <a:t> </a:t>
            </a:r>
            <a:r>
              <a:rPr lang="en-US" sz="3200" dirty="0" err="1" smtClean="0"/>
              <a:t>halnya</a:t>
            </a:r>
            <a:r>
              <a:rPr lang="en-US" sz="3200" dirty="0" smtClean="0"/>
              <a:t> relay, transistor </a:t>
            </a:r>
            <a:r>
              <a:rPr lang="en-US" sz="3200" dirty="0" err="1" smtClean="0"/>
              <a:t>juga</a:t>
            </a:r>
            <a:r>
              <a:rPr lang="en-US" sz="3200" dirty="0" smtClean="0"/>
              <a:t> </a:t>
            </a:r>
            <a:r>
              <a:rPr lang="en-US" sz="3200" dirty="0" err="1" smtClean="0"/>
              <a:t>dapat</a:t>
            </a:r>
            <a:r>
              <a:rPr lang="en-US" sz="3200" dirty="0" smtClean="0"/>
              <a:t> </a:t>
            </a:r>
            <a:r>
              <a:rPr lang="en-US" sz="3200" dirty="0" err="1" smtClean="0"/>
              <a:t>digunakan</a:t>
            </a:r>
            <a:r>
              <a:rPr lang="en-US" sz="3200" dirty="0" smtClean="0"/>
              <a:t> </a:t>
            </a:r>
            <a:r>
              <a:rPr lang="en-US" sz="3200" dirty="0" err="1" smtClean="0"/>
              <a:t>sebagai</a:t>
            </a:r>
            <a:r>
              <a:rPr lang="en-US" sz="3200" dirty="0" smtClean="0"/>
              <a:t> </a:t>
            </a:r>
            <a:r>
              <a:rPr lang="en-US" sz="3200" dirty="0" err="1" smtClean="0"/>
              <a:t>saklar</a:t>
            </a:r>
            <a:r>
              <a:rPr lang="en-US" sz="3200" dirty="0"/>
              <a:t> </a:t>
            </a:r>
            <a:r>
              <a:rPr lang="en-US" sz="3200" dirty="0" smtClean="0"/>
              <a:t>yang </a:t>
            </a:r>
            <a:r>
              <a:rPr lang="en-US" sz="3200" dirty="0" err="1" smtClean="0"/>
              <a:t>dioprasikan</a:t>
            </a:r>
            <a:r>
              <a:rPr lang="en-US" sz="3200" dirty="0" smtClean="0"/>
              <a:t> </a:t>
            </a:r>
            <a:r>
              <a:rPr lang="en-US" sz="3200" dirty="0" err="1" smtClean="0"/>
              <a:t>secara</a:t>
            </a:r>
            <a:r>
              <a:rPr lang="en-US" sz="3200" dirty="0" smtClean="0"/>
              <a:t> </a:t>
            </a:r>
            <a:r>
              <a:rPr lang="en-US" sz="3200" dirty="0" err="1" smtClean="0"/>
              <a:t>elektrik</a:t>
            </a:r>
            <a:r>
              <a:rPr lang="en-US" sz="3200" dirty="0" smtClean="0"/>
              <a:t>. </a:t>
            </a:r>
            <a:r>
              <a:rPr lang="en-US" sz="3200" dirty="0" err="1" smtClean="0"/>
              <a:t>Untuk</a:t>
            </a:r>
            <a:r>
              <a:rPr lang="en-US" sz="3200" dirty="0" smtClean="0"/>
              <a:t> switching </a:t>
            </a:r>
            <a:r>
              <a:rPr lang="en-US" sz="3200" dirty="0" err="1" smtClean="0"/>
              <a:t>arus</a:t>
            </a:r>
            <a:r>
              <a:rPr lang="en-US" sz="3200" dirty="0" smtClean="0"/>
              <a:t> DC </a:t>
            </a:r>
            <a:r>
              <a:rPr lang="en-US" sz="3200" dirty="0" err="1" smtClean="0"/>
              <a:t>kecil</a:t>
            </a:r>
            <a:r>
              <a:rPr lang="en-US" sz="3200" dirty="0" smtClean="0"/>
              <a:t> (&lt; 1A) </a:t>
            </a:r>
            <a:r>
              <a:rPr lang="en-US" sz="3200" dirty="0" err="1" smtClean="0"/>
              <a:t>pada</a:t>
            </a:r>
            <a:r>
              <a:rPr lang="en-US" sz="3200" dirty="0" smtClean="0"/>
              <a:t> </a:t>
            </a:r>
            <a:r>
              <a:rPr lang="en-US" sz="3200" dirty="0" err="1" smtClean="0"/>
              <a:t>tegangan</a:t>
            </a:r>
            <a:r>
              <a:rPr lang="en-US" sz="3200" dirty="0" smtClean="0"/>
              <a:t> </a:t>
            </a:r>
            <a:r>
              <a:rPr lang="en-US" sz="3200" dirty="0" err="1" smtClean="0"/>
              <a:t>rendah</a:t>
            </a:r>
            <a:r>
              <a:rPr lang="en-US" sz="3200" dirty="0" smtClean="0"/>
              <a:t>, transistor </a:t>
            </a:r>
            <a:r>
              <a:rPr lang="en-US" sz="3200" dirty="0" err="1" smtClean="0"/>
              <a:t>biasanya</a:t>
            </a:r>
            <a:r>
              <a:rPr lang="en-US" sz="3200" dirty="0" smtClean="0"/>
              <a:t> </a:t>
            </a:r>
            <a:r>
              <a:rPr lang="en-US" sz="3200" dirty="0" err="1" smtClean="0"/>
              <a:t>merupakan</a:t>
            </a:r>
            <a:r>
              <a:rPr lang="en-US" sz="3200" dirty="0" smtClean="0"/>
              <a:t> </a:t>
            </a:r>
            <a:r>
              <a:rPr lang="en-US" sz="3200" dirty="0" err="1" smtClean="0"/>
              <a:t>pilihan</a:t>
            </a:r>
            <a:r>
              <a:rPr lang="en-US" sz="3200" dirty="0" smtClean="0"/>
              <a:t> yang </a:t>
            </a:r>
            <a:r>
              <a:rPr lang="en-US" sz="3200" dirty="0" err="1" smtClean="0"/>
              <a:t>lebih</a:t>
            </a:r>
            <a:r>
              <a:rPr lang="en-US" sz="3200" dirty="0" smtClean="0"/>
              <a:t> </a:t>
            </a:r>
            <a:r>
              <a:rPr lang="en-US" sz="3200" dirty="0" err="1" smtClean="0"/>
              <a:t>baik</a:t>
            </a:r>
            <a:r>
              <a:rPr lang="en-US" sz="3200" dirty="0" smtClean="0"/>
              <a:t> </a:t>
            </a:r>
            <a:r>
              <a:rPr lang="en-US" sz="3200" dirty="0" err="1" smtClean="0"/>
              <a:t>jika</a:t>
            </a:r>
            <a:r>
              <a:rPr lang="en-US" sz="3200" dirty="0" smtClean="0"/>
              <a:t> </a:t>
            </a:r>
            <a:r>
              <a:rPr lang="en-US" sz="3200" dirty="0" err="1" smtClean="0"/>
              <a:t>dibandingkan</a:t>
            </a:r>
            <a:r>
              <a:rPr lang="en-US" sz="3200" dirty="0" smtClean="0"/>
              <a:t> </a:t>
            </a:r>
            <a:r>
              <a:rPr lang="en-US" sz="3200" dirty="0" err="1" smtClean="0"/>
              <a:t>dengan</a:t>
            </a:r>
            <a:r>
              <a:rPr lang="en-US" sz="3200" dirty="0" smtClean="0"/>
              <a:t> relay</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228601"/>
            <a:ext cx="7772400" cy="685800"/>
          </a:xfrm>
        </p:spPr>
        <p:txBody>
          <a:bodyPr>
            <a:normAutofit/>
          </a:bodyPr>
          <a:lstStyle/>
          <a:p>
            <a:pPr algn="l"/>
            <a:r>
              <a:rPr lang="en-US" sz="3200" b="1" dirty="0" err="1" smtClean="0"/>
              <a:t>Keuntungan</a:t>
            </a:r>
            <a:r>
              <a:rPr lang="en-US" sz="3200" b="1" dirty="0" smtClean="0"/>
              <a:t> </a:t>
            </a:r>
            <a:r>
              <a:rPr lang="en-US" sz="3200" b="1" dirty="0" err="1" smtClean="0"/>
              <a:t>Utama</a:t>
            </a:r>
            <a:r>
              <a:rPr lang="en-US" sz="3200" b="1" dirty="0" smtClean="0"/>
              <a:t> </a:t>
            </a:r>
            <a:r>
              <a:rPr lang="en-US" sz="3200" b="1" dirty="0" err="1" smtClean="0"/>
              <a:t>dan</a:t>
            </a:r>
            <a:r>
              <a:rPr lang="en-US" sz="3200" b="1" dirty="0" smtClean="0"/>
              <a:t> </a:t>
            </a:r>
            <a:r>
              <a:rPr lang="en-US" sz="3200" b="1" dirty="0" err="1" smtClean="0"/>
              <a:t>Kerugian</a:t>
            </a:r>
            <a:r>
              <a:rPr lang="en-US" sz="3200" b="1" dirty="0" smtClean="0"/>
              <a:t> Relay</a:t>
            </a:r>
            <a:endParaRPr lang="en-US" sz="3200" b="1" dirty="0"/>
          </a:p>
        </p:txBody>
      </p:sp>
      <p:sp>
        <p:nvSpPr>
          <p:cNvPr id="8" name="Subtitle 7"/>
          <p:cNvSpPr>
            <a:spLocks noGrp="1"/>
          </p:cNvSpPr>
          <p:nvPr>
            <p:ph type="subTitle" idx="1"/>
          </p:nvPr>
        </p:nvSpPr>
        <p:spPr>
          <a:xfrm>
            <a:off x="304800" y="990600"/>
            <a:ext cx="8610600" cy="5257800"/>
          </a:xfrm>
        </p:spPr>
        <p:txBody>
          <a:bodyPr>
            <a:normAutofit/>
          </a:bodyPr>
          <a:lstStyle/>
          <a:p>
            <a:pPr algn="l"/>
            <a:r>
              <a:rPr lang="en-US" sz="2800" b="1" dirty="0" err="1" smtClean="0">
                <a:solidFill>
                  <a:schemeClr val="tx1"/>
                </a:solidFill>
              </a:rPr>
              <a:t>Keuntungan</a:t>
            </a:r>
            <a:r>
              <a:rPr lang="en-US" sz="2800" b="1" dirty="0" smtClean="0">
                <a:solidFill>
                  <a:schemeClr val="tx1"/>
                </a:solidFill>
              </a:rPr>
              <a:t> Relay</a:t>
            </a:r>
          </a:p>
          <a:p>
            <a:pPr algn="l"/>
            <a:r>
              <a:rPr lang="en-US" sz="2800" dirty="0" smtClean="0">
                <a:solidFill>
                  <a:schemeClr val="tx1"/>
                </a:solidFill>
              </a:rPr>
              <a:t>1). </a:t>
            </a:r>
            <a:r>
              <a:rPr lang="en-US" sz="2800" dirty="0" err="1" smtClean="0">
                <a:solidFill>
                  <a:schemeClr val="tx1"/>
                </a:solidFill>
              </a:rPr>
              <a:t>Dapat</a:t>
            </a:r>
            <a:r>
              <a:rPr lang="en-US" sz="2800" dirty="0" smtClean="0">
                <a:solidFill>
                  <a:schemeClr val="tx1"/>
                </a:solidFill>
              </a:rPr>
              <a:t> </a:t>
            </a:r>
            <a:r>
              <a:rPr lang="en-US" sz="2800" dirty="0" err="1" smtClean="0">
                <a:solidFill>
                  <a:schemeClr val="tx1"/>
                </a:solidFill>
              </a:rPr>
              <a:t>mensaklar</a:t>
            </a:r>
            <a:r>
              <a:rPr lang="en-US" sz="2800" dirty="0" smtClean="0">
                <a:solidFill>
                  <a:schemeClr val="tx1"/>
                </a:solidFill>
              </a:rPr>
              <a:t> </a:t>
            </a:r>
            <a:r>
              <a:rPr lang="en-US" sz="2800" dirty="0" err="1" smtClean="0">
                <a:solidFill>
                  <a:schemeClr val="tx1"/>
                </a:solidFill>
              </a:rPr>
              <a:t>tegangan</a:t>
            </a:r>
            <a:r>
              <a:rPr lang="en-US" sz="2800" dirty="0" smtClean="0">
                <a:solidFill>
                  <a:schemeClr val="tx1"/>
                </a:solidFill>
              </a:rPr>
              <a:t> AC </a:t>
            </a:r>
            <a:r>
              <a:rPr lang="en-US" sz="2800" dirty="0" err="1" smtClean="0">
                <a:solidFill>
                  <a:schemeClr val="tx1"/>
                </a:solidFill>
              </a:rPr>
              <a:t>dan</a:t>
            </a:r>
            <a:r>
              <a:rPr lang="en-US" sz="2800" dirty="0" smtClean="0">
                <a:solidFill>
                  <a:schemeClr val="tx1"/>
                </a:solidFill>
              </a:rPr>
              <a:t> DC, transistor </a:t>
            </a:r>
            <a:r>
              <a:rPr lang="en-US" sz="2800" dirty="0" err="1" smtClean="0">
                <a:solidFill>
                  <a:schemeClr val="tx1"/>
                </a:solidFill>
              </a:rPr>
              <a:t>hanya</a:t>
            </a:r>
            <a:r>
              <a:rPr lang="en-US" sz="2800" dirty="0" smtClean="0">
                <a:solidFill>
                  <a:schemeClr val="tx1"/>
                </a:solidFill>
              </a:rPr>
              <a:t> </a:t>
            </a:r>
          </a:p>
          <a:p>
            <a:pPr algn="l"/>
            <a:r>
              <a:rPr lang="en-US" sz="2800" dirty="0">
                <a:solidFill>
                  <a:schemeClr val="tx1"/>
                </a:solidFill>
              </a:rPr>
              <a:t> </a:t>
            </a:r>
            <a:r>
              <a:rPr lang="en-US" sz="2800" dirty="0" smtClean="0">
                <a:solidFill>
                  <a:schemeClr val="tx1"/>
                </a:solidFill>
              </a:rPr>
              <a:t>     DC </a:t>
            </a:r>
            <a:r>
              <a:rPr lang="en-US" sz="2800" dirty="0" err="1" smtClean="0">
                <a:solidFill>
                  <a:schemeClr val="tx1"/>
                </a:solidFill>
              </a:rPr>
              <a:t>saja</a:t>
            </a:r>
            <a:r>
              <a:rPr lang="en-US" sz="2800" dirty="0" smtClean="0">
                <a:solidFill>
                  <a:schemeClr val="tx1"/>
                </a:solidFill>
              </a:rPr>
              <a:t>.</a:t>
            </a:r>
          </a:p>
          <a:p>
            <a:pPr algn="l"/>
            <a:r>
              <a:rPr lang="en-US" sz="2800" dirty="0" smtClean="0">
                <a:solidFill>
                  <a:schemeClr val="tx1"/>
                </a:solidFill>
              </a:rPr>
              <a:t>2). Relay </a:t>
            </a:r>
            <a:r>
              <a:rPr lang="en-US" sz="2800" dirty="0" err="1" smtClean="0">
                <a:solidFill>
                  <a:schemeClr val="tx1"/>
                </a:solidFill>
              </a:rPr>
              <a:t>dapat</a:t>
            </a:r>
            <a:r>
              <a:rPr lang="en-US" sz="2800" dirty="0" smtClean="0">
                <a:solidFill>
                  <a:schemeClr val="tx1"/>
                </a:solidFill>
              </a:rPr>
              <a:t> </a:t>
            </a:r>
            <a:r>
              <a:rPr lang="en-US" sz="2800" dirty="0" err="1" smtClean="0">
                <a:solidFill>
                  <a:schemeClr val="tx1"/>
                </a:solidFill>
              </a:rPr>
              <a:t>mensaklar</a:t>
            </a:r>
            <a:r>
              <a:rPr lang="en-US" sz="2800" dirty="0" smtClean="0">
                <a:solidFill>
                  <a:schemeClr val="tx1"/>
                </a:solidFill>
              </a:rPr>
              <a:t> </a:t>
            </a:r>
            <a:r>
              <a:rPr lang="en-US" sz="2800" dirty="0" err="1" smtClean="0">
                <a:solidFill>
                  <a:schemeClr val="tx1"/>
                </a:solidFill>
              </a:rPr>
              <a:t>tegangan</a:t>
            </a:r>
            <a:r>
              <a:rPr lang="en-US" sz="2800" dirty="0" smtClean="0">
                <a:solidFill>
                  <a:schemeClr val="tx1"/>
                </a:solidFill>
              </a:rPr>
              <a:t> </a:t>
            </a:r>
            <a:r>
              <a:rPr lang="en-US" sz="2800" dirty="0" err="1" smtClean="0">
                <a:solidFill>
                  <a:schemeClr val="tx1"/>
                </a:solidFill>
              </a:rPr>
              <a:t>tinggi</a:t>
            </a:r>
            <a:r>
              <a:rPr lang="en-US" sz="2800" smtClean="0">
                <a:solidFill>
                  <a:schemeClr val="tx1"/>
                </a:solidFill>
              </a:rPr>
              <a:t>, </a:t>
            </a:r>
            <a:r>
              <a:rPr lang="en-US" sz="2800" smtClean="0">
                <a:solidFill>
                  <a:schemeClr val="tx1"/>
                </a:solidFill>
              </a:rPr>
              <a:t>TR </a:t>
            </a:r>
            <a:r>
              <a:rPr lang="en-US" sz="2800" dirty="0" err="1" smtClean="0">
                <a:solidFill>
                  <a:schemeClr val="tx1"/>
                </a:solidFill>
              </a:rPr>
              <a:t>tidak</a:t>
            </a:r>
            <a:r>
              <a:rPr lang="en-US" sz="2800" dirty="0" smtClean="0">
                <a:solidFill>
                  <a:schemeClr val="tx1"/>
                </a:solidFill>
              </a:rPr>
              <a:t>.</a:t>
            </a:r>
          </a:p>
          <a:p>
            <a:pPr algn="l"/>
            <a:r>
              <a:rPr lang="en-US" sz="2800" dirty="0" smtClean="0">
                <a:solidFill>
                  <a:schemeClr val="tx1"/>
                </a:solidFill>
              </a:rPr>
              <a:t>3). Relay </a:t>
            </a:r>
            <a:r>
              <a:rPr lang="en-US" sz="2800" dirty="0" err="1" smtClean="0">
                <a:solidFill>
                  <a:schemeClr val="tx1"/>
                </a:solidFill>
              </a:rPr>
              <a:t>pilihan</a:t>
            </a:r>
            <a:r>
              <a:rPr lang="en-US" sz="2800" dirty="0" smtClean="0">
                <a:solidFill>
                  <a:schemeClr val="tx1"/>
                </a:solidFill>
              </a:rPr>
              <a:t> yang </a:t>
            </a:r>
            <a:r>
              <a:rPr lang="en-US" sz="2800" dirty="0" err="1" smtClean="0">
                <a:solidFill>
                  <a:schemeClr val="tx1"/>
                </a:solidFill>
              </a:rPr>
              <a:t>lebih</a:t>
            </a:r>
            <a:r>
              <a:rPr lang="en-US" sz="2800" dirty="0" smtClean="0">
                <a:solidFill>
                  <a:schemeClr val="tx1"/>
                </a:solidFill>
              </a:rPr>
              <a:t> </a:t>
            </a:r>
            <a:r>
              <a:rPr lang="en-US" sz="2800" dirty="0" err="1" smtClean="0">
                <a:solidFill>
                  <a:schemeClr val="tx1"/>
                </a:solidFill>
              </a:rPr>
              <a:t>baik</a:t>
            </a:r>
            <a:r>
              <a:rPr lang="en-US" sz="2800" dirty="0" smtClean="0">
                <a:solidFill>
                  <a:schemeClr val="tx1"/>
                </a:solidFill>
              </a:rPr>
              <a:t> </a:t>
            </a:r>
            <a:r>
              <a:rPr lang="en-US" sz="2800" dirty="0" err="1" smtClean="0">
                <a:solidFill>
                  <a:schemeClr val="tx1"/>
                </a:solidFill>
              </a:rPr>
              <a:t>untuk</a:t>
            </a:r>
            <a:r>
              <a:rPr lang="en-US" sz="2800" dirty="0" smtClean="0">
                <a:solidFill>
                  <a:schemeClr val="tx1"/>
                </a:solidFill>
              </a:rPr>
              <a:t> switching </a:t>
            </a:r>
            <a:r>
              <a:rPr lang="en-US" sz="2800" dirty="0" err="1" smtClean="0">
                <a:solidFill>
                  <a:schemeClr val="tx1"/>
                </a:solidFill>
              </a:rPr>
              <a:t>arus</a:t>
            </a:r>
            <a:r>
              <a:rPr lang="en-US" sz="2800" dirty="0" smtClean="0">
                <a:solidFill>
                  <a:schemeClr val="tx1"/>
                </a:solidFill>
              </a:rPr>
              <a:t> yang </a:t>
            </a:r>
          </a:p>
          <a:p>
            <a:pPr algn="l"/>
            <a:r>
              <a:rPr lang="en-US" sz="2800" dirty="0">
                <a:solidFill>
                  <a:schemeClr val="tx1"/>
                </a:solidFill>
              </a:rPr>
              <a:t> </a:t>
            </a:r>
            <a:r>
              <a:rPr lang="en-US" sz="2800" dirty="0" smtClean="0">
                <a:solidFill>
                  <a:schemeClr val="tx1"/>
                </a:solidFill>
              </a:rPr>
              <a:t>     </a:t>
            </a:r>
            <a:r>
              <a:rPr lang="en-US" sz="2800" dirty="0" err="1" smtClean="0">
                <a:solidFill>
                  <a:schemeClr val="tx1"/>
                </a:solidFill>
              </a:rPr>
              <a:t>besar</a:t>
            </a:r>
            <a:r>
              <a:rPr lang="en-US" sz="2800" dirty="0" smtClean="0">
                <a:solidFill>
                  <a:schemeClr val="tx1"/>
                </a:solidFill>
              </a:rPr>
              <a:t> (&gt; 5A)</a:t>
            </a:r>
          </a:p>
          <a:p>
            <a:pPr algn="l"/>
            <a:r>
              <a:rPr lang="en-US" sz="2800" dirty="0" smtClean="0">
                <a:solidFill>
                  <a:schemeClr val="tx1"/>
                </a:solidFill>
              </a:rPr>
              <a:t>4). Relay </a:t>
            </a:r>
            <a:r>
              <a:rPr lang="en-US" sz="2800" dirty="0" err="1" smtClean="0">
                <a:solidFill>
                  <a:schemeClr val="tx1"/>
                </a:solidFill>
              </a:rPr>
              <a:t>dapat</a:t>
            </a:r>
            <a:r>
              <a:rPr lang="en-US" sz="2800" dirty="0" smtClean="0">
                <a:solidFill>
                  <a:schemeClr val="tx1"/>
                </a:solidFill>
              </a:rPr>
              <a:t> </a:t>
            </a:r>
            <a:r>
              <a:rPr lang="en-US" sz="2800" dirty="0" err="1" smtClean="0">
                <a:solidFill>
                  <a:schemeClr val="tx1"/>
                </a:solidFill>
              </a:rPr>
              <a:t>mensaklar</a:t>
            </a:r>
            <a:r>
              <a:rPr lang="en-US" sz="2800" dirty="0" smtClean="0">
                <a:solidFill>
                  <a:schemeClr val="tx1"/>
                </a:solidFill>
              </a:rPr>
              <a:t> </a:t>
            </a:r>
            <a:r>
              <a:rPr lang="en-US" sz="2800" dirty="0" err="1" smtClean="0">
                <a:solidFill>
                  <a:schemeClr val="tx1"/>
                </a:solidFill>
              </a:rPr>
              <a:t>banyak</a:t>
            </a:r>
            <a:r>
              <a:rPr lang="en-US" sz="2800" dirty="0" smtClean="0">
                <a:solidFill>
                  <a:schemeClr val="tx1"/>
                </a:solidFill>
              </a:rPr>
              <a:t> </a:t>
            </a:r>
            <a:r>
              <a:rPr lang="en-US" sz="2800" dirty="0" err="1" smtClean="0">
                <a:solidFill>
                  <a:schemeClr val="tx1"/>
                </a:solidFill>
              </a:rPr>
              <a:t>kontak</a:t>
            </a:r>
            <a:r>
              <a:rPr lang="en-US" sz="2800" dirty="0" smtClean="0">
                <a:solidFill>
                  <a:schemeClr val="tx1"/>
                </a:solidFill>
              </a:rPr>
              <a:t> </a:t>
            </a:r>
            <a:r>
              <a:rPr lang="en-US" sz="2800" dirty="0" err="1" smtClean="0">
                <a:solidFill>
                  <a:schemeClr val="tx1"/>
                </a:solidFill>
              </a:rPr>
              <a:t>sekaligus</a:t>
            </a:r>
            <a:r>
              <a:rPr lang="en-US" sz="2800" dirty="0" smtClean="0">
                <a:solidFill>
                  <a:schemeClr val="tx1"/>
                </a:solidFill>
              </a:rPr>
              <a:t>.</a:t>
            </a:r>
            <a:endParaRPr lang="en-US" sz="2800" dirty="0">
              <a:solidFill>
                <a:schemeClr val="tx1"/>
              </a:solidFill>
            </a:endParaRPr>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049962"/>
          </a:xfrm>
        </p:spPr>
        <p:txBody>
          <a:bodyPr>
            <a:normAutofit/>
          </a:bodyPr>
          <a:lstStyle/>
          <a:p>
            <a:pPr algn="l"/>
            <a:r>
              <a:rPr lang="en-US" sz="3200" b="1" dirty="0" err="1" smtClean="0"/>
              <a:t>Kerugian</a:t>
            </a:r>
            <a:r>
              <a:rPr lang="en-US" sz="3200" b="1" dirty="0" smtClean="0"/>
              <a:t> Relay</a:t>
            </a:r>
            <a:r>
              <a:rPr lang="en-US" sz="3200" dirty="0" smtClean="0"/>
              <a:t/>
            </a:r>
            <a:br>
              <a:rPr lang="en-US" sz="3200" dirty="0" smtClean="0"/>
            </a:br>
            <a:r>
              <a:rPr lang="en-US" sz="3200" dirty="0" smtClean="0"/>
              <a:t>1). Relay </a:t>
            </a:r>
            <a:r>
              <a:rPr lang="en-US" sz="3200" dirty="0" err="1" smtClean="0"/>
              <a:t>dimensinya</a:t>
            </a:r>
            <a:r>
              <a:rPr lang="en-US" sz="3200" dirty="0" smtClean="0"/>
              <a:t> </a:t>
            </a:r>
            <a:r>
              <a:rPr lang="en-US" sz="3200" dirty="0" err="1" smtClean="0"/>
              <a:t>lebih</a:t>
            </a:r>
            <a:r>
              <a:rPr lang="en-US" sz="3200" dirty="0" smtClean="0"/>
              <a:t> </a:t>
            </a:r>
            <a:r>
              <a:rPr lang="en-US" sz="3200" dirty="0" err="1" smtClean="0"/>
              <a:t>besar</a:t>
            </a:r>
            <a:r>
              <a:rPr lang="en-US" sz="3200" dirty="0" smtClean="0"/>
              <a:t> </a:t>
            </a:r>
            <a:r>
              <a:rPr lang="en-US" sz="3200" dirty="0" err="1" smtClean="0"/>
              <a:t>untuk</a:t>
            </a:r>
            <a:r>
              <a:rPr lang="en-US" sz="3200" dirty="0" smtClean="0"/>
              <a:t> switching</a:t>
            </a:r>
            <a:br>
              <a:rPr lang="en-US" sz="3200" dirty="0" smtClean="0"/>
            </a:br>
            <a:r>
              <a:rPr lang="en-US" sz="3200" dirty="0"/>
              <a:t> </a:t>
            </a:r>
            <a:r>
              <a:rPr lang="en-US" sz="3200" dirty="0" smtClean="0"/>
              <a:t>     </a:t>
            </a:r>
            <a:r>
              <a:rPr lang="en-US" sz="3200" dirty="0" err="1" smtClean="0"/>
              <a:t>arus</a:t>
            </a:r>
            <a:r>
              <a:rPr lang="en-US" sz="3200" dirty="0" smtClean="0"/>
              <a:t> </a:t>
            </a:r>
            <a:r>
              <a:rPr lang="en-US" sz="3200" dirty="0" err="1" smtClean="0"/>
              <a:t>kecil</a:t>
            </a:r>
            <a:r>
              <a:rPr lang="en-US" sz="3200" dirty="0" smtClean="0"/>
              <a:t>.</a:t>
            </a:r>
            <a:br>
              <a:rPr lang="en-US" sz="3200" dirty="0" smtClean="0"/>
            </a:br>
            <a:r>
              <a:rPr lang="en-US" sz="3200" dirty="0" smtClean="0"/>
              <a:t>2). Relay </a:t>
            </a:r>
            <a:r>
              <a:rPr lang="en-US" sz="3200" dirty="0" err="1" smtClean="0"/>
              <a:t>tidak</a:t>
            </a:r>
            <a:r>
              <a:rPr lang="en-US" sz="3200" dirty="0" smtClean="0"/>
              <a:t> </a:t>
            </a:r>
            <a:r>
              <a:rPr lang="en-US" sz="3200" dirty="0" err="1" smtClean="0"/>
              <a:t>dapat</a:t>
            </a:r>
            <a:r>
              <a:rPr lang="en-US" sz="3200" dirty="0" smtClean="0"/>
              <a:t> </a:t>
            </a:r>
            <a:r>
              <a:rPr lang="en-US" sz="3200" dirty="0" err="1" smtClean="0"/>
              <a:t>mensaklar</a:t>
            </a:r>
            <a:r>
              <a:rPr lang="en-US" sz="3200" dirty="0" smtClean="0"/>
              <a:t> </a:t>
            </a:r>
            <a:r>
              <a:rPr lang="en-US" sz="3200" dirty="0" err="1" smtClean="0"/>
              <a:t>dengan</a:t>
            </a:r>
            <a:r>
              <a:rPr lang="en-US" sz="3200" dirty="0" smtClean="0"/>
              <a:t> </a:t>
            </a:r>
            <a:r>
              <a:rPr lang="en-US" sz="3200" dirty="0" err="1" smtClean="0"/>
              <a:t>cepat</a:t>
            </a:r>
            <a:r>
              <a:rPr lang="en-US" sz="3200" dirty="0" smtClean="0"/>
              <a:t> </a:t>
            </a:r>
            <a:br>
              <a:rPr lang="en-US" sz="3200" dirty="0" smtClean="0"/>
            </a:br>
            <a:r>
              <a:rPr lang="en-US" sz="3200" dirty="0" smtClean="0"/>
              <a:t>      (</a:t>
            </a:r>
            <a:r>
              <a:rPr lang="en-US" sz="3200" dirty="0" err="1" smtClean="0"/>
              <a:t>kecuali</a:t>
            </a:r>
            <a:r>
              <a:rPr lang="en-US" sz="3200" dirty="0" smtClean="0"/>
              <a:t> reed switch), </a:t>
            </a:r>
            <a:r>
              <a:rPr lang="en-US" sz="3200" dirty="0" err="1" smtClean="0"/>
              <a:t>sedangkan</a:t>
            </a:r>
            <a:r>
              <a:rPr lang="en-US" sz="3200" dirty="0" smtClean="0"/>
              <a:t> transistor </a:t>
            </a:r>
            <a:br>
              <a:rPr lang="en-US" sz="3200" dirty="0" smtClean="0"/>
            </a:br>
            <a:r>
              <a:rPr lang="en-US" sz="3200" dirty="0" smtClean="0"/>
              <a:t>      </a:t>
            </a:r>
            <a:r>
              <a:rPr lang="en-US" sz="3200" dirty="0" err="1" smtClean="0"/>
              <a:t>dapat</a:t>
            </a:r>
            <a:r>
              <a:rPr lang="en-US" sz="3200" dirty="0" smtClean="0"/>
              <a:t> </a:t>
            </a:r>
            <a:r>
              <a:rPr lang="en-US" sz="3200" dirty="0" err="1" smtClean="0"/>
              <a:t>mensaklar</a:t>
            </a:r>
            <a:r>
              <a:rPr lang="en-US" sz="3200" dirty="0" smtClean="0"/>
              <a:t> </a:t>
            </a:r>
            <a:r>
              <a:rPr lang="en-US" sz="3200" dirty="0" err="1" smtClean="0"/>
              <a:t>berkali</a:t>
            </a:r>
            <a:r>
              <a:rPr lang="en-US" sz="3200" dirty="0" smtClean="0"/>
              <a:t>-kali </a:t>
            </a:r>
            <a:r>
              <a:rPr lang="en-US" sz="3200" dirty="0" err="1" smtClean="0"/>
              <a:t>perdetik</a:t>
            </a:r>
            <a:r>
              <a:rPr lang="en-US" sz="3200" dirty="0" smtClean="0"/>
              <a:t>. </a:t>
            </a:r>
            <a:br>
              <a:rPr lang="en-US" sz="3200" dirty="0" smtClean="0"/>
            </a:br>
            <a:r>
              <a:rPr lang="en-US" sz="3200" dirty="0" smtClean="0"/>
              <a:t>3). Relay </a:t>
            </a:r>
            <a:r>
              <a:rPr lang="en-US" sz="3200" dirty="0" err="1" smtClean="0"/>
              <a:t>menggunakan</a:t>
            </a:r>
            <a:r>
              <a:rPr lang="en-US" sz="3200" dirty="0" smtClean="0"/>
              <a:t> </a:t>
            </a:r>
            <a:r>
              <a:rPr lang="en-US" sz="3200" dirty="0" err="1" smtClean="0"/>
              <a:t>daya</a:t>
            </a:r>
            <a:r>
              <a:rPr lang="en-US" sz="3200" dirty="0" smtClean="0"/>
              <a:t> </a:t>
            </a:r>
            <a:r>
              <a:rPr lang="en-US" sz="3200" dirty="0" err="1" smtClean="0"/>
              <a:t>lebih</a:t>
            </a:r>
            <a:r>
              <a:rPr lang="en-US" sz="3200" dirty="0" smtClean="0"/>
              <a:t> </a:t>
            </a:r>
            <a:r>
              <a:rPr lang="en-US" sz="3200" dirty="0" err="1" smtClean="0"/>
              <a:t>karena</a:t>
            </a:r>
            <a:r>
              <a:rPr lang="en-US" sz="3200" dirty="0"/>
              <a:t/>
            </a:r>
            <a:br>
              <a:rPr lang="en-US" sz="3200" dirty="0"/>
            </a:br>
            <a:r>
              <a:rPr lang="en-US" sz="3200" dirty="0" smtClean="0"/>
              <a:t>      </a:t>
            </a:r>
            <a:r>
              <a:rPr lang="en-US" sz="3200" dirty="0" err="1" smtClean="0"/>
              <a:t>mengalir</a:t>
            </a:r>
            <a:r>
              <a:rPr lang="en-US" sz="3200" dirty="0" smtClean="0"/>
              <a:t> </a:t>
            </a:r>
            <a:r>
              <a:rPr lang="en-US" sz="3200" dirty="0" err="1" smtClean="0"/>
              <a:t>melalui</a:t>
            </a:r>
            <a:r>
              <a:rPr lang="en-US" sz="3200" dirty="0" smtClean="0"/>
              <a:t> </a:t>
            </a:r>
            <a:r>
              <a:rPr lang="en-US" sz="3200" dirty="0" err="1" smtClean="0"/>
              <a:t>coilnya</a:t>
            </a:r>
            <a:r>
              <a:rPr lang="en-US" sz="3200" dirty="0" smtClean="0"/>
              <a:t>.</a:t>
            </a:r>
            <a:br>
              <a:rPr lang="en-US" sz="3200" dirty="0" smtClean="0"/>
            </a:br>
            <a:r>
              <a:rPr lang="en-US" sz="3200" dirty="0" smtClean="0"/>
              <a:t>4). Relay </a:t>
            </a:r>
            <a:r>
              <a:rPr lang="en-US" sz="3200" dirty="0" err="1" smtClean="0"/>
              <a:t>membutuhkan</a:t>
            </a:r>
            <a:r>
              <a:rPr lang="en-US" sz="3200" dirty="0" smtClean="0"/>
              <a:t> </a:t>
            </a:r>
            <a:r>
              <a:rPr lang="en-US" sz="3200" dirty="0" err="1" smtClean="0"/>
              <a:t>arus</a:t>
            </a:r>
            <a:r>
              <a:rPr lang="en-US" sz="3200" dirty="0" smtClean="0"/>
              <a:t> </a:t>
            </a:r>
            <a:r>
              <a:rPr lang="en-US" sz="3200" dirty="0" err="1" smtClean="0"/>
              <a:t>lebih</a:t>
            </a:r>
            <a:r>
              <a:rPr lang="en-US" sz="3200" dirty="0" smtClean="0"/>
              <a:t> </a:t>
            </a:r>
            <a:r>
              <a:rPr lang="en-US" sz="3200" dirty="0" err="1" smtClean="0"/>
              <a:t>besar</a:t>
            </a:r>
            <a:r>
              <a:rPr lang="en-US" sz="3200" dirty="0" smtClean="0"/>
              <a:t> </a:t>
            </a:r>
            <a:r>
              <a:rPr lang="en-US" sz="3200" dirty="0" err="1" smtClean="0"/>
              <a:t>daripada</a:t>
            </a:r>
            <a:r>
              <a:rPr lang="en-US" sz="3200" dirty="0" smtClean="0"/>
              <a:t/>
            </a:r>
            <a:br>
              <a:rPr lang="en-US" sz="3200" dirty="0" smtClean="0"/>
            </a:br>
            <a:r>
              <a:rPr lang="en-US" sz="3200" dirty="0"/>
              <a:t> </a:t>
            </a:r>
            <a:r>
              <a:rPr lang="en-US" sz="3200" dirty="0" smtClean="0"/>
              <a:t>    </a:t>
            </a:r>
            <a:r>
              <a:rPr lang="en-US" sz="3200" dirty="0" err="1" smtClean="0"/>
              <a:t>kemampuan</a:t>
            </a:r>
            <a:r>
              <a:rPr lang="en-US" sz="3200" dirty="0" smtClean="0"/>
              <a:t> </a:t>
            </a:r>
            <a:r>
              <a:rPr lang="en-US" sz="3200" dirty="0" err="1" smtClean="0"/>
              <a:t>arus</a:t>
            </a:r>
            <a:r>
              <a:rPr lang="en-US" sz="3200" dirty="0" smtClean="0"/>
              <a:t> IC logic yang </a:t>
            </a:r>
            <a:r>
              <a:rPr lang="en-US" sz="3200" dirty="0" err="1" smtClean="0"/>
              <a:t>ada</a:t>
            </a:r>
            <a:r>
              <a:rPr lang="en-US" sz="3200" dirty="0" smtClean="0"/>
              <a:t>, </a:t>
            </a:r>
            <a:r>
              <a:rPr lang="en-US" sz="3200" dirty="0" err="1" smtClean="0"/>
              <a:t>sehingga</a:t>
            </a:r>
            <a:r>
              <a:rPr lang="en-US" sz="3200" dirty="0" smtClean="0"/>
              <a:t/>
            </a:r>
            <a:br>
              <a:rPr lang="en-US" sz="3200" dirty="0" smtClean="0"/>
            </a:br>
            <a:r>
              <a:rPr lang="en-US" sz="3200" dirty="0"/>
              <a:t> </a:t>
            </a:r>
            <a:r>
              <a:rPr lang="en-US" sz="3200" dirty="0" smtClean="0"/>
              <a:t>    </a:t>
            </a:r>
            <a:r>
              <a:rPr lang="en-US" sz="3200" dirty="0" err="1" smtClean="0"/>
              <a:t>perlu</a:t>
            </a:r>
            <a:r>
              <a:rPr lang="en-US" sz="3200" dirty="0" smtClean="0"/>
              <a:t> transistor </a:t>
            </a:r>
            <a:r>
              <a:rPr lang="en-US" sz="3200" dirty="0" err="1" smtClean="0"/>
              <a:t>daya</a:t>
            </a:r>
            <a:r>
              <a:rPr lang="en-US" sz="3200" dirty="0" smtClean="0"/>
              <a:t> </a:t>
            </a:r>
            <a:r>
              <a:rPr lang="en-US" sz="3200" dirty="0" err="1" smtClean="0"/>
              <a:t>rendah</a:t>
            </a:r>
            <a:r>
              <a:rPr lang="en-US" sz="3200" dirty="0" smtClean="0"/>
              <a:t> </a:t>
            </a:r>
            <a:r>
              <a:rPr lang="en-US" sz="3200" dirty="0" err="1" smtClean="0"/>
              <a:t>untuk</a:t>
            </a:r>
            <a:r>
              <a:rPr lang="en-US" sz="3200" dirty="0" smtClean="0"/>
              <a:t/>
            </a:r>
            <a:br>
              <a:rPr lang="en-US" sz="3200" dirty="0" smtClean="0"/>
            </a:br>
            <a:r>
              <a:rPr lang="en-US" sz="3200" dirty="0"/>
              <a:t> </a:t>
            </a:r>
            <a:r>
              <a:rPr lang="en-US" sz="3200" dirty="0" smtClean="0"/>
              <a:t>    </a:t>
            </a:r>
            <a:r>
              <a:rPr lang="en-US" sz="3200" dirty="0" err="1" smtClean="0"/>
              <a:t>menggerakan</a:t>
            </a:r>
            <a:r>
              <a:rPr lang="en-US" sz="3200" dirty="0" smtClean="0"/>
              <a:t> </a:t>
            </a:r>
            <a:r>
              <a:rPr lang="en-US" sz="3200" dirty="0" err="1" smtClean="0"/>
              <a:t>kumparan</a:t>
            </a:r>
            <a:r>
              <a:rPr lang="en-US" sz="3200" dirty="0" smtClean="0"/>
              <a:t> relay.</a:t>
            </a:r>
            <a:endParaRPr lang="en-US" sz="32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algn="l"/>
            <a:r>
              <a:rPr lang="en-US" sz="2800" b="1" dirty="0" err="1" smtClean="0"/>
              <a:t>Saklar</a:t>
            </a:r>
            <a:r>
              <a:rPr lang="en-US" sz="2800" b="1" dirty="0" smtClean="0"/>
              <a:t> </a:t>
            </a:r>
            <a:r>
              <a:rPr lang="en-US" sz="2800" b="1" dirty="0" err="1" smtClean="0"/>
              <a:t>Elektronik</a:t>
            </a:r>
            <a:r>
              <a:rPr lang="en-US" sz="2800" b="1" dirty="0" smtClean="0"/>
              <a:t> (Electronics Switch/Analog Switch)</a:t>
            </a:r>
            <a:br>
              <a:rPr lang="en-US" sz="2800" b="1" dirty="0" smtClean="0"/>
            </a:br>
            <a:r>
              <a:rPr lang="en-US" sz="2800" dirty="0"/>
              <a:t/>
            </a:r>
            <a:br>
              <a:rPr lang="en-US" sz="2800" dirty="0"/>
            </a:br>
            <a:r>
              <a:rPr lang="en-US" sz="2800" dirty="0" err="1" smtClean="0"/>
              <a:t>Saklar</a:t>
            </a:r>
            <a:r>
              <a:rPr lang="en-US" sz="2800" dirty="0" smtClean="0"/>
              <a:t> analog </a:t>
            </a:r>
            <a:r>
              <a:rPr lang="en-US" sz="2800" dirty="0" err="1" smtClean="0"/>
              <a:t>merupakan</a:t>
            </a:r>
            <a:r>
              <a:rPr lang="en-US" sz="2800" dirty="0" smtClean="0"/>
              <a:t> </a:t>
            </a:r>
            <a:r>
              <a:rPr lang="en-US" sz="2800" dirty="0" err="1" smtClean="0"/>
              <a:t>komponen</a:t>
            </a:r>
            <a:r>
              <a:rPr lang="en-US" sz="2800" dirty="0" smtClean="0"/>
              <a:t> </a:t>
            </a:r>
            <a:r>
              <a:rPr lang="en-US" sz="2800" dirty="0" err="1" smtClean="0"/>
              <a:t>elektronik</a:t>
            </a:r>
            <a:r>
              <a:rPr lang="en-US" sz="2800" dirty="0" smtClean="0"/>
              <a:t> yang </a:t>
            </a:r>
            <a:r>
              <a:rPr lang="en-US" sz="2800" dirty="0" err="1" smtClean="0"/>
              <a:t>berprilaku</a:t>
            </a:r>
            <a:r>
              <a:rPr lang="en-US" sz="2800" dirty="0" smtClean="0"/>
              <a:t> </a:t>
            </a:r>
            <a:r>
              <a:rPr lang="en-US" sz="2800" dirty="0" err="1" smtClean="0"/>
              <a:t>mirip</a:t>
            </a:r>
            <a:r>
              <a:rPr lang="en-US" sz="2800" dirty="0" smtClean="0"/>
              <a:t> </a:t>
            </a:r>
            <a:r>
              <a:rPr lang="en-US" sz="2800" dirty="0" err="1" smtClean="0"/>
              <a:t>dengan</a:t>
            </a:r>
            <a:r>
              <a:rPr lang="en-US" sz="2800" dirty="0" smtClean="0"/>
              <a:t> relay, </a:t>
            </a:r>
            <a:r>
              <a:rPr lang="en-US" sz="2800" dirty="0" err="1" smtClean="0"/>
              <a:t>tapi</a:t>
            </a:r>
            <a:r>
              <a:rPr lang="en-US" sz="2800" dirty="0" smtClean="0"/>
              <a:t> </a:t>
            </a:r>
            <a:r>
              <a:rPr lang="en-US" sz="2800" dirty="0" err="1" smtClean="0"/>
              <a:t>tidak</a:t>
            </a:r>
            <a:r>
              <a:rPr lang="en-US" sz="2800" dirty="0" smtClean="0"/>
              <a:t> </a:t>
            </a:r>
            <a:r>
              <a:rPr lang="en-US" sz="2800" dirty="0" err="1" smtClean="0"/>
              <a:t>memiliki</a:t>
            </a:r>
            <a:r>
              <a:rPr lang="en-US" sz="2800" dirty="0" smtClean="0"/>
              <a:t> </a:t>
            </a:r>
            <a:r>
              <a:rPr lang="en-US" sz="2800" dirty="0" err="1" smtClean="0"/>
              <a:t>bagian</a:t>
            </a:r>
            <a:r>
              <a:rPr lang="en-US" sz="2800" dirty="0" smtClean="0"/>
              <a:t> yang </a:t>
            </a:r>
            <a:r>
              <a:rPr lang="en-US" sz="2800" dirty="0" err="1" smtClean="0"/>
              <a:t>bergerak</a:t>
            </a:r>
            <a:r>
              <a:rPr lang="en-US" sz="2800" dirty="0" smtClean="0"/>
              <a:t>. Element Switching </a:t>
            </a:r>
            <a:r>
              <a:rPr lang="en-US" sz="2800" dirty="0" err="1" smtClean="0"/>
              <a:t>biasanya</a:t>
            </a:r>
            <a:r>
              <a:rPr lang="en-US" sz="2800" dirty="0" smtClean="0"/>
              <a:t> </a:t>
            </a:r>
            <a:r>
              <a:rPr lang="en-US" sz="2800" dirty="0" err="1" smtClean="0"/>
              <a:t>berupa</a:t>
            </a:r>
            <a:r>
              <a:rPr lang="en-US" sz="2800" dirty="0" smtClean="0"/>
              <a:t> MOSFET yang </a:t>
            </a:r>
            <a:r>
              <a:rPr lang="en-US" sz="2800" dirty="0" err="1" smtClean="0"/>
              <a:t>merupakan</a:t>
            </a:r>
            <a:r>
              <a:rPr lang="en-US" sz="2800" dirty="0" smtClean="0"/>
              <a:t> </a:t>
            </a:r>
            <a:r>
              <a:rPr lang="en-US" sz="2800" dirty="0" err="1" smtClean="0"/>
              <a:t>jenis</a:t>
            </a:r>
            <a:r>
              <a:rPr lang="en-US" sz="2800" dirty="0" smtClean="0"/>
              <a:t> transistor.</a:t>
            </a:r>
            <a:endParaRPr lang="en-US" sz="28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897562"/>
          </a:xfrm>
        </p:spPr>
        <p:txBody>
          <a:bodyPr>
            <a:normAutofit fontScale="90000"/>
          </a:bodyPr>
          <a:lstStyle/>
          <a:p>
            <a:pPr algn="l"/>
            <a:r>
              <a:rPr lang="en-US" sz="2800" b="1" dirty="0" smtClean="0"/>
              <a:t>Parameter </a:t>
            </a:r>
            <a:r>
              <a:rPr lang="en-US" sz="2800" b="1" dirty="0" err="1" smtClean="0"/>
              <a:t>Penting</a:t>
            </a:r>
            <a:r>
              <a:rPr lang="en-US" sz="2800" b="1" dirty="0" smtClean="0"/>
              <a:t> </a:t>
            </a:r>
            <a:r>
              <a:rPr lang="en-US" sz="2800" b="1" dirty="0" err="1" smtClean="0"/>
              <a:t>dari</a:t>
            </a:r>
            <a:r>
              <a:rPr lang="en-US" sz="2800" b="1" dirty="0" smtClean="0"/>
              <a:t> </a:t>
            </a:r>
            <a:r>
              <a:rPr lang="en-US" sz="2800" b="1" dirty="0" err="1" smtClean="0"/>
              <a:t>saklar</a:t>
            </a:r>
            <a:r>
              <a:rPr lang="en-US" sz="2800" b="1" dirty="0" smtClean="0"/>
              <a:t> analog :</a:t>
            </a:r>
            <a:r>
              <a:rPr lang="en-US" sz="2800" dirty="0" smtClean="0"/>
              <a:t/>
            </a:r>
            <a:br>
              <a:rPr lang="en-US" sz="2800" dirty="0" smtClean="0"/>
            </a:br>
            <a:r>
              <a:rPr lang="en-US" sz="2800" dirty="0"/>
              <a:t/>
            </a:r>
            <a:br>
              <a:rPr lang="en-US" sz="2800" dirty="0"/>
            </a:br>
            <a:r>
              <a:rPr lang="en-US" sz="2800" dirty="0" smtClean="0"/>
              <a:t>1). </a:t>
            </a:r>
            <a:r>
              <a:rPr lang="en-US" sz="2800" b="1" dirty="0" smtClean="0"/>
              <a:t>On-resistance : </a:t>
            </a:r>
            <a:r>
              <a:rPr lang="en-US" sz="2800" dirty="0" err="1" smtClean="0"/>
              <a:t>tahanan</a:t>
            </a:r>
            <a:r>
              <a:rPr lang="en-US" sz="2800" dirty="0" smtClean="0"/>
              <a:t> MOSFET </a:t>
            </a:r>
            <a:r>
              <a:rPr lang="en-US" sz="2800" dirty="0" err="1" smtClean="0"/>
              <a:t>ketika</a:t>
            </a:r>
            <a:r>
              <a:rPr lang="en-US" sz="2800" dirty="0" smtClean="0"/>
              <a:t> </a:t>
            </a:r>
            <a:r>
              <a:rPr lang="en-US" sz="2800" dirty="0" err="1" smtClean="0"/>
              <a:t>diaktifkan</a:t>
            </a:r>
            <a:r>
              <a:rPr lang="en-US" sz="2800" dirty="0" smtClean="0"/>
              <a:t>, </a:t>
            </a:r>
            <a:br>
              <a:rPr lang="en-US" sz="2800" dirty="0" smtClean="0"/>
            </a:br>
            <a:r>
              <a:rPr lang="en-US" sz="2800" dirty="0"/>
              <a:t> </a:t>
            </a:r>
            <a:r>
              <a:rPr lang="en-US" sz="2800" dirty="0" smtClean="0"/>
              <a:t>     </a:t>
            </a:r>
            <a:r>
              <a:rPr lang="en-US" sz="2800" dirty="0" err="1" smtClean="0"/>
              <a:t>umumnya</a:t>
            </a:r>
            <a:r>
              <a:rPr lang="en-US" sz="2800" dirty="0" smtClean="0"/>
              <a:t> </a:t>
            </a:r>
            <a:r>
              <a:rPr lang="en-US" sz="2800" dirty="0" err="1" smtClean="0"/>
              <a:t>berkisar</a:t>
            </a:r>
            <a:r>
              <a:rPr lang="en-US" sz="2800" dirty="0" smtClean="0"/>
              <a:t> </a:t>
            </a:r>
            <a:r>
              <a:rPr lang="en-US" sz="2800" dirty="0" err="1" smtClean="0"/>
              <a:t>antara</a:t>
            </a:r>
            <a:r>
              <a:rPr lang="en-US" sz="2800" dirty="0" smtClean="0"/>
              <a:t> 5 </a:t>
            </a:r>
            <a:r>
              <a:rPr lang="el-GR" sz="2800" dirty="0" smtClean="0"/>
              <a:t>Ω</a:t>
            </a:r>
            <a:r>
              <a:rPr lang="en-US" sz="2800" dirty="0" smtClean="0"/>
              <a:t> </a:t>
            </a:r>
            <a:r>
              <a:rPr lang="en-US" sz="2800" dirty="0" err="1" smtClean="0"/>
              <a:t>sampai</a:t>
            </a:r>
            <a:r>
              <a:rPr lang="en-US" sz="2800" dirty="0" smtClean="0"/>
              <a:t> </a:t>
            </a:r>
            <a:r>
              <a:rPr lang="en-US" sz="2800" dirty="0" err="1" smtClean="0"/>
              <a:t>beberapa</a:t>
            </a:r>
            <a:r>
              <a:rPr lang="en-US" sz="2800" dirty="0" smtClean="0"/>
              <a:t> </a:t>
            </a:r>
            <a:r>
              <a:rPr lang="en-US" sz="2800" dirty="0" err="1" smtClean="0"/>
              <a:t>ratus</a:t>
            </a:r>
            <a:r>
              <a:rPr lang="en-US" sz="2800" dirty="0" smtClean="0"/>
              <a:t> </a:t>
            </a:r>
            <a:r>
              <a:rPr lang="el-GR" sz="2800" dirty="0" smtClean="0"/>
              <a:t>Ω</a:t>
            </a:r>
            <a:r>
              <a:rPr lang="en-US" sz="2800" dirty="0" smtClean="0"/>
              <a:t>. </a:t>
            </a:r>
            <a:br>
              <a:rPr lang="en-US" sz="2800" dirty="0" smtClean="0"/>
            </a:br>
            <a:r>
              <a:rPr lang="en-US" sz="2800" dirty="0" smtClean="0"/>
              <a:t>2</a:t>
            </a:r>
            <a:r>
              <a:rPr lang="en-US" sz="2800" smtClean="0"/>
              <a:t>). </a:t>
            </a:r>
            <a:r>
              <a:rPr lang="en-US" sz="2800" b="1" smtClean="0"/>
              <a:t>Off-resistance </a:t>
            </a:r>
            <a:r>
              <a:rPr lang="en-US" sz="2800" b="1" dirty="0" smtClean="0"/>
              <a:t>:</a:t>
            </a:r>
            <a:r>
              <a:rPr lang="en-US" sz="2800" dirty="0" smtClean="0"/>
              <a:t> </a:t>
            </a:r>
            <a:r>
              <a:rPr lang="en-US" sz="2800" dirty="0" err="1" smtClean="0"/>
              <a:t>tahanan</a:t>
            </a:r>
            <a:r>
              <a:rPr lang="en-US" sz="2800" dirty="0" smtClean="0"/>
              <a:t> MOSFET </a:t>
            </a:r>
            <a:r>
              <a:rPr lang="en-US" sz="2800" dirty="0" err="1" smtClean="0"/>
              <a:t>ketika</a:t>
            </a:r>
            <a:r>
              <a:rPr lang="en-US" sz="2800" dirty="0" smtClean="0"/>
              <a:t> </a:t>
            </a:r>
            <a:r>
              <a:rPr lang="en-US" sz="2800" dirty="0" err="1" smtClean="0"/>
              <a:t>dimatikan</a:t>
            </a:r>
            <a:r>
              <a:rPr lang="en-US" sz="2800" dirty="0" smtClean="0"/>
              <a:t>, </a:t>
            </a:r>
            <a:br>
              <a:rPr lang="en-US" sz="2800" dirty="0" smtClean="0"/>
            </a:br>
            <a:r>
              <a:rPr lang="en-US" sz="2800" dirty="0"/>
              <a:t> </a:t>
            </a:r>
            <a:r>
              <a:rPr lang="en-US" sz="2800" dirty="0" smtClean="0"/>
              <a:t>     </a:t>
            </a:r>
            <a:r>
              <a:rPr lang="en-US" sz="2800" dirty="0" err="1" smtClean="0"/>
              <a:t>umumnya</a:t>
            </a:r>
            <a:r>
              <a:rPr lang="en-US" sz="2800" dirty="0" smtClean="0"/>
              <a:t> </a:t>
            </a:r>
            <a:r>
              <a:rPr lang="en-US" sz="2800" dirty="0" err="1" smtClean="0"/>
              <a:t>berkisar</a:t>
            </a:r>
            <a:r>
              <a:rPr lang="en-US" sz="2800" dirty="0" smtClean="0"/>
              <a:t> </a:t>
            </a:r>
            <a:r>
              <a:rPr lang="en-US" sz="2800" dirty="0" err="1" smtClean="0"/>
              <a:t>antara</a:t>
            </a:r>
            <a:r>
              <a:rPr lang="en-US" sz="2800" dirty="0" smtClean="0"/>
              <a:t> </a:t>
            </a:r>
            <a:r>
              <a:rPr lang="en-US" sz="2800" dirty="0" err="1" smtClean="0"/>
              <a:t>orde</a:t>
            </a:r>
            <a:r>
              <a:rPr lang="en-US" sz="2800" dirty="0" smtClean="0"/>
              <a:t> </a:t>
            </a:r>
            <a:r>
              <a:rPr lang="en-US" sz="2800" dirty="0" err="1" smtClean="0"/>
              <a:t>Megaohm</a:t>
            </a:r>
            <a:r>
              <a:rPr lang="en-US" sz="2800" dirty="0" smtClean="0"/>
              <a:t> </a:t>
            </a:r>
            <a:r>
              <a:rPr lang="en-US" sz="2800" dirty="0" err="1" smtClean="0"/>
              <a:t>sampai</a:t>
            </a:r>
            <a:r>
              <a:rPr lang="en-US" sz="2800" dirty="0" smtClean="0"/>
              <a:t> </a:t>
            </a:r>
            <a:r>
              <a:rPr lang="en-US" sz="2800" dirty="0" err="1" smtClean="0"/>
              <a:t>beberapa</a:t>
            </a:r>
            <a:r>
              <a:rPr lang="en-US" sz="2800" dirty="0" smtClean="0"/>
              <a:t>  </a:t>
            </a:r>
            <a:br>
              <a:rPr lang="en-US" sz="2800" dirty="0" smtClean="0"/>
            </a:br>
            <a:r>
              <a:rPr lang="en-US" sz="2800" dirty="0"/>
              <a:t> </a:t>
            </a:r>
            <a:r>
              <a:rPr lang="en-US" sz="2800" dirty="0" smtClean="0"/>
              <a:t>     </a:t>
            </a:r>
            <a:r>
              <a:rPr lang="en-US" sz="2800" dirty="0" err="1" smtClean="0"/>
              <a:t>Gigaohm</a:t>
            </a:r>
            <a:r>
              <a:rPr lang="en-US" sz="2800" dirty="0" smtClean="0"/>
              <a:t>. </a:t>
            </a:r>
            <a:br>
              <a:rPr lang="en-US" sz="2800" dirty="0" smtClean="0"/>
            </a:br>
            <a:r>
              <a:rPr lang="en-US" sz="2800" dirty="0" smtClean="0"/>
              <a:t>3).  </a:t>
            </a:r>
            <a:r>
              <a:rPr lang="en-US" sz="2800" b="1" dirty="0" smtClean="0"/>
              <a:t>Signal range : </a:t>
            </a:r>
            <a:r>
              <a:rPr lang="en-US" sz="2800" dirty="0" err="1" smtClean="0"/>
              <a:t>tegangan</a:t>
            </a:r>
            <a:r>
              <a:rPr lang="en-US" sz="2800" dirty="0" smtClean="0"/>
              <a:t> minimum </a:t>
            </a:r>
            <a:r>
              <a:rPr lang="en-US" sz="2800" dirty="0" err="1" smtClean="0"/>
              <a:t>dan</a:t>
            </a:r>
            <a:r>
              <a:rPr lang="en-US" sz="2800" dirty="0" smtClean="0"/>
              <a:t> </a:t>
            </a:r>
            <a:r>
              <a:rPr lang="en-US" sz="2800" dirty="0" err="1" smtClean="0"/>
              <a:t>maksimum</a:t>
            </a:r>
            <a:r>
              <a:rPr lang="en-US" sz="2800" dirty="0" smtClean="0"/>
              <a:t> yang </a:t>
            </a:r>
            <a:br>
              <a:rPr lang="en-US" sz="2800" dirty="0" smtClean="0"/>
            </a:br>
            <a:r>
              <a:rPr lang="en-US" sz="2800" dirty="0"/>
              <a:t> </a:t>
            </a:r>
            <a:r>
              <a:rPr lang="en-US" sz="2800" dirty="0" smtClean="0"/>
              <a:t>     </a:t>
            </a:r>
            <a:r>
              <a:rPr lang="en-US" sz="2800" dirty="0" err="1" smtClean="0"/>
              <a:t>diizinkan</a:t>
            </a:r>
            <a:r>
              <a:rPr lang="en-US" sz="2800" dirty="0" smtClean="0"/>
              <a:t> </a:t>
            </a:r>
            <a:r>
              <a:rPr lang="en-US" sz="2800" dirty="0" err="1" smtClean="0"/>
              <a:t>untuk</a:t>
            </a:r>
            <a:r>
              <a:rPr lang="en-US" sz="2800" dirty="0" smtClean="0"/>
              <a:t> </a:t>
            </a:r>
            <a:r>
              <a:rPr lang="en-US" sz="2800" dirty="0" err="1" smtClean="0"/>
              <a:t>sinyal</a:t>
            </a:r>
            <a:r>
              <a:rPr lang="en-US" sz="2800" dirty="0" smtClean="0"/>
              <a:t> yang </a:t>
            </a:r>
            <a:r>
              <a:rPr lang="en-US" sz="2800" dirty="0" err="1" smtClean="0"/>
              <a:t>akan</a:t>
            </a:r>
            <a:r>
              <a:rPr lang="en-US" sz="2800" dirty="0" smtClean="0"/>
              <a:t> </a:t>
            </a:r>
            <a:r>
              <a:rPr lang="en-US" sz="2800" dirty="0" err="1" smtClean="0"/>
              <a:t>lewat</a:t>
            </a:r>
            <a:r>
              <a:rPr lang="en-US" sz="2800" dirty="0" smtClean="0"/>
              <a:t> </a:t>
            </a:r>
            <a:r>
              <a:rPr lang="en-US" sz="2800" dirty="0" err="1" smtClean="0"/>
              <a:t>sehingga</a:t>
            </a:r>
            <a:r>
              <a:rPr lang="en-US" sz="2800" dirty="0" smtClean="0"/>
              <a:t> </a:t>
            </a:r>
            <a:r>
              <a:rPr lang="en-US" sz="2800" dirty="0" err="1" smtClean="0"/>
              <a:t>transsitor</a:t>
            </a:r>
            <a:r>
              <a:rPr lang="en-US" sz="2800" dirty="0" smtClean="0"/>
              <a:t> </a:t>
            </a:r>
            <a:br>
              <a:rPr lang="en-US" sz="2800" dirty="0" smtClean="0"/>
            </a:br>
            <a:r>
              <a:rPr lang="en-US" sz="2800" dirty="0"/>
              <a:t> </a:t>
            </a:r>
            <a:r>
              <a:rPr lang="en-US" sz="2800" dirty="0" smtClean="0"/>
              <a:t>     </a:t>
            </a:r>
            <a:r>
              <a:rPr lang="en-US" sz="2800" dirty="0" err="1" smtClean="0"/>
              <a:t>bekerja</a:t>
            </a:r>
            <a:r>
              <a:rPr lang="en-US" sz="2800" dirty="0" smtClean="0"/>
              <a:t>, </a:t>
            </a:r>
            <a:r>
              <a:rPr lang="en-US" sz="2800" dirty="0" err="1" smtClean="0"/>
              <a:t>jika</a:t>
            </a:r>
            <a:r>
              <a:rPr lang="en-US" sz="2800" dirty="0" smtClean="0"/>
              <a:t> </a:t>
            </a:r>
            <a:r>
              <a:rPr lang="en-US" sz="2800" dirty="0" err="1" smtClean="0"/>
              <a:t>berlebih</a:t>
            </a:r>
            <a:r>
              <a:rPr lang="en-US" sz="2800" dirty="0" smtClean="0"/>
              <a:t> </a:t>
            </a:r>
            <a:r>
              <a:rPr lang="en-US" sz="2800" dirty="0" err="1" smtClean="0"/>
              <a:t>akan</a:t>
            </a:r>
            <a:r>
              <a:rPr lang="en-US" sz="2800" dirty="0" smtClean="0"/>
              <a:t> </a:t>
            </a:r>
            <a:r>
              <a:rPr lang="en-US" sz="2800" dirty="0" err="1" smtClean="0"/>
              <a:t>merusak</a:t>
            </a:r>
            <a:r>
              <a:rPr lang="en-US" sz="2800" dirty="0" smtClean="0"/>
              <a:t> transistor. </a:t>
            </a:r>
            <a:br>
              <a:rPr lang="en-US" sz="2800" dirty="0" smtClean="0"/>
            </a:br>
            <a:r>
              <a:rPr lang="en-US" sz="2800" dirty="0" smtClean="0"/>
              <a:t>4). </a:t>
            </a:r>
            <a:r>
              <a:rPr lang="en-US" sz="2800" b="1" dirty="0" smtClean="0"/>
              <a:t>Charge Injection : </a:t>
            </a:r>
            <a:r>
              <a:rPr lang="en-US" sz="2800" dirty="0" err="1" smtClean="0"/>
              <a:t>Efek</a:t>
            </a:r>
            <a:r>
              <a:rPr lang="en-US" sz="2800" dirty="0" smtClean="0"/>
              <a:t> </a:t>
            </a:r>
            <a:r>
              <a:rPr lang="en-US" sz="2800" dirty="0" err="1" smtClean="0"/>
              <a:t>ini</a:t>
            </a:r>
            <a:r>
              <a:rPr lang="en-US" sz="2800" dirty="0" smtClean="0"/>
              <a:t> </a:t>
            </a:r>
            <a:r>
              <a:rPr lang="en-US" sz="2800" dirty="0" err="1" smtClean="0"/>
              <a:t>menyebabkan</a:t>
            </a:r>
            <a:r>
              <a:rPr lang="en-US" sz="2800" dirty="0" smtClean="0"/>
              <a:t> </a:t>
            </a:r>
            <a:r>
              <a:rPr lang="en-US" sz="2800" dirty="0" err="1" smtClean="0"/>
              <a:t>saklar</a:t>
            </a:r>
            <a:r>
              <a:rPr lang="en-US" sz="2800" dirty="0" smtClean="0"/>
              <a:t> </a:t>
            </a:r>
            <a:r>
              <a:rPr lang="en-US" sz="2800" dirty="0" err="1" smtClean="0"/>
              <a:t>menyuntikan</a:t>
            </a:r>
            <a:r>
              <a:rPr lang="en-US" sz="2800" dirty="0" smtClean="0"/>
              <a:t/>
            </a:r>
            <a:br>
              <a:rPr lang="en-US" sz="2800" dirty="0" smtClean="0"/>
            </a:br>
            <a:r>
              <a:rPr lang="en-US" sz="2800" dirty="0"/>
              <a:t> </a:t>
            </a:r>
            <a:r>
              <a:rPr lang="en-US" sz="2800" dirty="0" smtClean="0"/>
              <a:t>     </a:t>
            </a:r>
            <a:r>
              <a:rPr lang="en-US" sz="2800" dirty="0" err="1" smtClean="0"/>
              <a:t>muatan</a:t>
            </a:r>
            <a:r>
              <a:rPr lang="en-US" sz="2800" dirty="0" smtClean="0"/>
              <a:t> </a:t>
            </a:r>
            <a:r>
              <a:rPr lang="en-US" sz="2800" dirty="0" err="1" smtClean="0"/>
              <a:t>listrik</a:t>
            </a:r>
            <a:r>
              <a:rPr lang="en-US" sz="2800" dirty="0" smtClean="0"/>
              <a:t> </a:t>
            </a:r>
            <a:r>
              <a:rPr lang="en-US" sz="2800" dirty="0" err="1" smtClean="0"/>
              <a:t>ke</a:t>
            </a:r>
            <a:r>
              <a:rPr lang="en-US" sz="2800" dirty="0" smtClean="0"/>
              <a:t> </a:t>
            </a:r>
            <a:r>
              <a:rPr lang="en-US" sz="2800" dirty="0" err="1" smtClean="0"/>
              <a:t>sinyal</a:t>
            </a:r>
            <a:r>
              <a:rPr lang="en-US" sz="2800" dirty="0" smtClean="0"/>
              <a:t> </a:t>
            </a:r>
            <a:r>
              <a:rPr lang="en-US" sz="2800" dirty="0" err="1" smtClean="0"/>
              <a:t>saat</a:t>
            </a:r>
            <a:r>
              <a:rPr lang="en-US" sz="2800" dirty="0" smtClean="0"/>
              <a:t> </a:t>
            </a:r>
            <a:r>
              <a:rPr lang="en-US" sz="2800" dirty="0" err="1" smtClean="0"/>
              <a:t>dinyalakan</a:t>
            </a:r>
            <a:r>
              <a:rPr lang="en-US" sz="2800" dirty="0" smtClean="0"/>
              <a:t>, </a:t>
            </a:r>
            <a:r>
              <a:rPr lang="en-US" sz="2800" dirty="0" err="1" smtClean="0"/>
              <a:t>menyebabkan</a:t>
            </a:r>
            <a:r>
              <a:rPr lang="en-US" sz="2800" dirty="0" smtClean="0"/>
              <a:t>   </a:t>
            </a:r>
            <a:br>
              <a:rPr lang="en-US" sz="2800" dirty="0" smtClean="0"/>
            </a:br>
            <a:r>
              <a:rPr lang="en-US" sz="2800" dirty="0"/>
              <a:t> </a:t>
            </a:r>
            <a:r>
              <a:rPr lang="en-US" sz="2800" dirty="0" smtClean="0"/>
              <a:t>     </a:t>
            </a:r>
            <a:r>
              <a:rPr lang="en-US" sz="2800" dirty="0" err="1" smtClean="0"/>
              <a:t>lonjakan</a:t>
            </a:r>
            <a:r>
              <a:rPr lang="en-US" sz="2800" dirty="0" smtClean="0"/>
              <a:t> </a:t>
            </a:r>
            <a:r>
              <a:rPr lang="en-US" sz="2800" dirty="0" err="1" smtClean="0"/>
              <a:t>kecil</a:t>
            </a:r>
            <a:r>
              <a:rPr lang="en-US" sz="2800" dirty="0" smtClean="0"/>
              <a:t> </a:t>
            </a:r>
            <a:r>
              <a:rPr lang="en-US" sz="2800" dirty="0" err="1" smtClean="0"/>
              <a:t>atau</a:t>
            </a:r>
            <a:r>
              <a:rPr lang="en-US" sz="2800" dirty="0" smtClean="0"/>
              <a:t> glitch. </a:t>
            </a:r>
            <a:r>
              <a:rPr lang="en-US" sz="2800" dirty="0" err="1" smtClean="0"/>
              <a:t>Injeksi</a:t>
            </a:r>
            <a:r>
              <a:rPr lang="en-US" sz="2800" dirty="0" smtClean="0"/>
              <a:t> </a:t>
            </a:r>
            <a:r>
              <a:rPr lang="en-US" sz="2800" dirty="0" err="1" smtClean="0"/>
              <a:t>muatan</a:t>
            </a:r>
            <a:r>
              <a:rPr lang="en-US" sz="2800" dirty="0" smtClean="0"/>
              <a:t> yang </a:t>
            </a:r>
            <a:r>
              <a:rPr lang="en-US" sz="2800" dirty="0" err="1" smtClean="0"/>
              <a:t>ditentukan</a:t>
            </a:r>
            <a:r>
              <a:rPr lang="en-US" sz="2800" dirty="0" smtClean="0"/>
              <a:t>      </a:t>
            </a:r>
            <a:br>
              <a:rPr lang="en-US" sz="2800" dirty="0" smtClean="0"/>
            </a:br>
            <a:r>
              <a:rPr lang="en-US" sz="2800" dirty="0" smtClean="0"/>
              <a:t>      </a:t>
            </a:r>
            <a:r>
              <a:rPr lang="en-US" sz="2800" dirty="0" err="1" smtClean="0"/>
              <a:t>dalam</a:t>
            </a:r>
            <a:r>
              <a:rPr lang="en-US" sz="2800" dirty="0" smtClean="0"/>
              <a:t> </a:t>
            </a:r>
            <a:r>
              <a:rPr lang="en-US" sz="2800" dirty="0" err="1" smtClean="0"/>
              <a:t>Coloumb</a:t>
            </a:r>
            <a:r>
              <a:rPr lang="en-US" sz="2800" dirty="0" smtClean="0"/>
              <a:t>. </a:t>
            </a:r>
            <a:br>
              <a:rPr lang="en-US" sz="2800" dirty="0" smtClean="0"/>
            </a:br>
            <a:endParaRPr lang="en-US" sz="28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28</a:t>
            </a:fld>
            <a:endParaRPr lang="en-US"/>
          </a:p>
        </p:txBody>
      </p:sp>
      <p:pic>
        <p:nvPicPr>
          <p:cNvPr id="20482" name="Picture 2"/>
          <p:cNvPicPr>
            <a:picLocks noGrp="1" noChangeAspect="1" noChangeArrowheads="1"/>
          </p:cNvPicPr>
          <p:nvPr>
            <p:ph sz="half" idx="1"/>
          </p:nvPr>
        </p:nvPicPr>
        <p:blipFill>
          <a:blip r:embed="rId2"/>
          <a:srcRect/>
          <a:stretch>
            <a:fillRect/>
          </a:stretch>
        </p:blipFill>
        <p:spPr bwMode="auto">
          <a:xfrm>
            <a:off x="457200" y="1830740"/>
            <a:ext cx="4038600" cy="4064882"/>
          </a:xfrm>
          <a:prstGeom prst="rect">
            <a:avLst/>
          </a:prstGeom>
          <a:noFill/>
          <a:ln w="9525">
            <a:noFill/>
            <a:miter lim="800000"/>
            <a:headEnd/>
            <a:tailEnd/>
          </a:ln>
          <a:effectLst/>
        </p:spPr>
      </p:pic>
      <p:pic>
        <p:nvPicPr>
          <p:cNvPr id="20483" name="Picture 3"/>
          <p:cNvPicPr>
            <a:picLocks noGrp="1" noChangeAspect="1" noChangeArrowheads="1"/>
          </p:cNvPicPr>
          <p:nvPr>
            <p:ph sz="half" idx="2"/>
          </p:nvPr>
        </p:nvPicPr>
        <p:blipFill>
          <a:blip r:embed="rId3"/>
          <a:srcRect/>
          <a:stretch>
            <a:fillRect/>
          </a:stretch>
        </p:blipFill>
        <p:spPr bwMode="auto">
          <a:xfrm>
            <a:off x="4724400" y="3048000"/>
            <a:ext cx="40386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609601"/>
            <a:ext cx="7772400" cy="838200"/>
          </a:xfrm>
        </p:spPr>
        <p:txBody>
          <a:bodyPr/>
          <a:lstStyle/>
          <a:p>
            <a:r>
              <a:rPr lang="en-US" dirty="0" err="1" smtClean="0"/>
              <a:t>Referensi</a:t>
            </a:r>
            <a:endParaRPr lang="en-US" dirty="0"/>
          </a:p>
        </p:txBody>
      </p:sp>
      <p:sp>
        <p:nvSpPr>
          <p:cNvPr id="6" name="Subtitle 5"/>
          <p:cNvSpPr>
            <a:spLocks noGrp="1"/>
          </p:cNvSpPr>
          <p:nvPr>
            <p:ph type="subTitle" idx="1"/>
          </p:nvPr>
        </p:nvSpPr>
        <p:spPr>
          <a:xfrm>
            <a:off x="304800" y="1828800"/>
            <a:ext cx="8458200" cy="4343400"/>
          </a:xfrm>
        </p:spPr>
        <p:txBody>
          <a:bodyPr>
            <a:normAutofit/>
          </a:bodyPr>
          <a:lstStyle/>
          <a:p>
            <a:pPr algn="l"/>
            <a:r>
              <a:rPr lang="en-US" sz="2400" dirty="0" smtClean="0">
                <a:solidFill>
                  <a:schemeClr val="tx1"/>
                </a:solidFill>
              </a:rPr>
              <a:t>[1]. </a:t>
            </a:r>
            <a:r>
              <a:rPr lang="en-US" sz="2400" dirty="0" err="1" smtClean="0">
                <a:solidFill>
                  <a:schemeClr val="tx1"/>
                </a:solidFill>
              </a:rPr>
              <a:t>Supriyadi</a:t>
            </a:r>
            <a:r>
              <a:rPr lang="en-US" sz="2400" dirty="0">
                <a:solidFill>
                  <a:schemeClr val="tx1"/>
                </a:solidFill>
              </a:rPr>
              <a:t>, Tata.2011.Teknik Telekomunikasi.JTE POLBAN</a:t>
            </a:r>
            <a:r>
              <a:rPr lang="en-US" sz="2400" dirty="0" smtClean="0">
                <a:solidFill>
                  <a:schemeClr val="tx1"/>
                </a:solidFill>
              </a:rPr>
              <a:t>.</a:t>
            </a:r>
          </a:p>
          <a:p>
            <a:pPr algn="l"/>
            <a:r>
              <a:rPr lang="en-US" sz="2400" dirty="0" smtClean="0">
                <a:solidFill>
                  <a:schemeClr val="tx1"/>
                </a:solidFill>
              </a:rPr>
              <a:t>[2]. </a:t>
            </a:r>
            <a:r>
              <a:rPr lang="en-US" sz="2400" dirty="0" err="1" smtClean="0">
                <a:solidFill>
                  <a:schemeClr val="tx1"/>
                </a:solidFill>
              </a:rPr>
              <a:t>Sunarto.Pengenalan</a:t>
            </a:r>
            <a:r>
              <a:rPr lang="en-US" sz="2400" dirty="0" smtClean="0">
                <a:solidFill>
                  <a:schemeClr val="tx1"/>
                </a:solidFill>
              </a:rPr>
              <a:t> </a:t>
            </a:r>
            <a:r>
              <a:rPr lang="en-US" sz="2400" dirty="0" err="1">
                <a:solidFill>
                  <a:schemeClr val="tx1"/>
                </a:solidFill>
              </a:rPr>
              <a:t>Wajah</a:t>
            </a:r>
            <a:r>
              <a:rPr lang="en-US" sz="2400" dirty="0">
                <a:solidFill>
                  <a:schemeClr val="tx1"/>
                </a:solidFill>
              </a:rPr>
              <a:t> </a:t>
            </a:r>
            <a:r>
              <a:rPr lang="en-US" sz="2400" dirty="0" err="1">
                <a:solidFill>
                  <a:schemeClr val="tx1"/>
                </a:solidFill>
              </a:rPr>
              <a:t>Komponen</a:t>
            </a:r>
            <a:r>
              <a:rPr lang="en-US" sz="2400" dirty="0">
                <a:solidFill>
                  <a:schemeClr val="tx1"/>
                </a:solidFill>
              </a:rPr>
              <a:t> </a:t>
            </a:r>
            <a:r>
              <a:rPr lang="en-US" sz="2400" dirty="0" err="1">
                <a:solidFill>
                  <a:schemeClr val="tx1"/>
                </a:solidFill>
              </a:rPr>
              <a:t>Elektronika</a:t>
            </a:r>
            <a:r>
              <a:rPr lang="en-US" sz="2400" dirty="0">
                <a:solidFill>
                  <a:schemeClr val="tx1"/>
                </a:solidFill>
              </a:rPr>
              <a:t>.</a:t>
            </a:r>
            <a:r>
              <a:rPr lang="en-US" sz="2400" dirty="0" smtClean="0">
                <a:solidFill>
                  <a:schemeClr val="tx1"/>
                </a:solidFill>
              </a:rPr>
              <a:t> </a:t>
            </a:r>
          </a:p>
          <a:p>
            <a:pPr algn="l"/>
            <a:r>
              <a:rPr lang="en-US" sz="2400" dirty="0" smtClean="0">
                <a:solidFill>
                  <a:schemeClr val="tx1"/>
                </a:solidFill>
              </a:rPr>
              <a:t>[3]. </a:t>
            </a:r>
            <a:r>
              <a:rPr lang="en-US" sz="2400" dirty="0" err="1" smtClean="0">
                <a:solidFill>
                  <a:schemeClr val="tx1"/>
                </a:solidFill>
              </a:rPr>
              <a:t>Wibawanto</a:t>
            </a:r>
            <a:r>
              <a:rPr lang="en-US" sz="2400" dirty="0">
                <a:solidFill>
                  <a:schemeClr val="tx1"/>
                </a:solidFill>
              </a:rPr>
              <a:t>, Hari.2002.Elektronika </a:t>
            </a:r>
            <a:r>
              <a:rPr lang="en-US" sz="2400" dirty="0" err="1">
                <a:solidFill>
                  <a:schemeClr val="tx1"/>
                </a:solidFill>
              </a:rPr>
              <a:t>Dasar.Elex</a:t>
            </a:r>
            <a:r>
              <a:rPr lang="en-US" sz="2400" dirty="0">
                <a:solidFill>
                  <a:schemeClr val="tx1"/>
                </a:solidFill>
              </a:rPr>
              <a:t> </a:t>
            </a:r>
            <a:r>
              <a:rPr lang="en-US" sz="2400" dirty="0" err="1">
                <a:solidFill>
                  <a:schemeClr val="tx1"/>
                </a:solidFill>
              </a:rPr>
              <a:t>Media.Jakarta</a:t>
            </a:r>
            <a:r>
              <a:rPr lang="en-US" sz="2400" dirty="0">
                <a:solidFill>
                  <a:schemeClr val="tx1"/>
                </a:solidFill>
              </a:rPr>
              <a:t>.</a:t>
            </a:r>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fontScale="90000"/>
          </a:bodyPr>
          <a:lstStyle/>
          <a:p>
            <a:r>
              <a:rPr lang="en-US" dirty="0" smtClean="0"/>
              <a:t>SAKLAR</a:t>
            </a:r>
            <a:endParaRPr lang="en-US" dirty="0"/>
          </a:p>
        </p:txBody>
      </p:sp>
      <p:sp>
        <p:nvSpPr>
          <p:cNvPr id="3" name="Content Placeholder 2"/>
          <p:cNvSpPr>
            <a:spLocks noGrp="1"/>
          </p:cNvSpPr>
          <p:nvPr>
            <p:ph type="subTitle" idx="1"/>
          </p:nvPr>
        </p:nvSpPr>
        <p:spPr>
          <a:xfrm>
            <a:off x="457200" y="990600"/>
            <a:ext cx="8382000" cy="5334000"/>
          </a:xfrm>
        </p:spPr>
        <p:txBody>
          <a:bodyPr>
            <a:normAutofit/>
          </a:bodyPr>
          <a:lstStyle/>
          <a:p>
            <a:pPr algn="just">
              <a:buNone/>
            </a:pPr>
            <a:r>
              <a:rPr lang="en-US" b="1" dirty="0" err="1" smtClean="0">
                <a:solidFill>
                  <a:schemeClr val="tx1"/>
                </a:solidFill>
              </a:rPr>
              <a:t>Pendahuluan</a:t>
            </a:r>
            <a:endParaRPr lang="en-US" b="1" dirty="0" smtClean="0">
              <a:solidFill>
                <a:schemeClr val="tx1"/>
              </a:solidFill>
            </a:endParaRPr>
          </a:p>
          <a:p>
            <a:pPr algn="just">
              <a:buNone/>
            </a:pPr>
            <a:r>
              <a:rPr lang="en-US" sz="2800" dirty="0" err="1" smtClean="0">
                <a:solidFill>
                  <a:schemeClr val="tx1"/>
                </a:solidFill>
              </a:rPr>
              <a:t>Saklar</a:t>
            </a:r>
            <a:r>
              <a:rPr lang="en-US" sz="2800" dirty="0" smtClean="0">
                <a:solidFill>
                  <a:schemeClr val="tx1"/>
                </a:solidFill>
              </a:rPr>
              <a:t> (switch) </a:t>
            </a:r>
            <a:r>
              <a:rPr lang="en-US" sz="2800" dirty="0" err="1" smtClean="0">
                <a:solidFill>
                  <a:schemeClr val="tx1"/>
                </a:solidFill>
              </a:rPr>
              <a:t>merupakan</a:t>
            </a:r>
            <a:r>
              <a:rPr lang="en-US" sz="2800" dirty="0" smtClean="0">
                <a:solidFill>
                  <a:schemeClr val="tx1"/>
                </a:solidFill>
              </a:rPr>
              <a:t> </a:t>
            </a:r>
            <a:r>
              <a:rPr lang="en-US" sz="2800" dirty="0" err="1" smtClean="0">
                <a:solidFill>
                  <a:schemeClr val="tx1"/>
                </a:solidFill>
              </a:rPr>
              <a:t>komponen</a:t>
            </a:r>
            <a:r>
              <a:rPr lang="en-US" sz="2800" dirty="0" smtClean="0">
                <a:solidFill>
                  <a:schemeClr val="tx1"/>
                </a:solidFill>
              </a:rPr>
              <a:t> yang </a:t>
            </a:r>
            <a:r>
              <a:rPr lang="en-US" sz="2800" dirty="0" err="1" smtClean="0">
                <a:solidFill>
                  <a:schemeClr val="tx1"/>
                </a:solidFill>
              </a:rPr>
              <a:t>berfungsi</a:t>
            </a:r>
            <a:r>
              <a:rPr lang="en-US" sz="2800" dirty="0" smtClean="0">
                <a:solidFill>
                  <a:schemeClr val="tx1"/>
                </a:solidFill>
              </a:rPr>
              <a:t> </a:t>
            </a:r>
            <a:r>
              <a:rPr lang="en-US" sz="2800" dirty="0" err="1" smtClean="0">
                <a:solidFill>
                  <a:schemeClr val="tx1"/>
                </a:solidFill>
              </a:rPr>
              <a:t>sebagai</a:t>
            </a:r>
            <a:r>
              <a:rPr lang="en-US" sz="2800" dirty="0" smtClean="0">
                <a:solidFill>
                  <a:schemeClr val="tx1"/>
                </a:solidFill>
              </a:rPr>
              <a:t> </a:t>
            </a:r>
            <a:r>
              <a:rPr lang="en-US" sz="2800" dirty="0" err="1" smtClean="0">
                <a:solidFill>
                  <a:schemeClr val="tx1"/>
                </a:solidFill>
              </a:rPr>
              <a:t>penghubung</a:t>
            </a:r>
            <a:r>
              <a:rPr lang="en-US" sz="2800" dirty="0" smtClean="0">
                <a:solidFill>
                  <a:schemeClr val="tx1"/>
                </a:solidFill>
              </a:rPr>
              <a:t>  </a:t>
            </a:r>
            <a:r>
              <a:rPr lang="en-US" sz="2800" dirty="0" err="1" smtClean="0">
                <a:solidFill>
                  <a:schemeClr val="tx1"/>
                </a:solidFill>
              </a:rPr>
              <a:t>atau</a:t>
            </a:r>
            <a:r>
              <a:rPr lang="en-US" sz="2800" dirty="0" smtClean="0">
                <a:solidFill>
                  <a:schemeClr val="tx1"/>
                </a:solidFill>
              </a:rPr>
              <a:t> </a:t>
            </a:r>
            <a:r>
              <a:rPr lang="en-US" sz="2800" dirty="0" err="1" smtClean="0">
                <a:solidFill>
                  <a:schemeClr val="tx1"/>
                </a:solidFill>
              </a:rPr>
              <a:t>pemutus</a:t>
            </a:r>
            <a:r>
              <a:rPr lang="en-US" sz="2800" dirty="0" smtClean="0">
                <a:solidFill>
                  <a:schemeClr val="tx1"/>
                </a:solidFill>
              </a:rPr>
              <a:t> </a:t>
            </a:r>
            <a:r>
              <a:rPr lang="en-US" sz="2800" dirty="0" err="1" smtClean="0">
                <a:solidFill>
                  <a:schemeClr val="tx1"/>
                </a:solidFill>
              </a:rPr>
              <a:t>satu</a:t>
            </a:r>
            <a:r>
              <a:rPr lang="en-US" sz="2800" dirty="0" smtClean="0">
                <a:solidFill>
                  <a:schemeClr val="tx1"/>
                </a:solidFill>
              </a:rPr>
              <a:t> </a:t>
            </a:r>
            <a:r>
              <a:rPr lang="en-US" sz="2800" dirty="0" err="1" smtClean="0">
                <a:solidFill>
                  <a:schemeClr val="tx1"/>
                </a:solidFill>
              </a:rPr>
              <a:t>rangkaian</a:t>
            </a:r>
            <a:r>
              <a:rPr lang="en-US" sz="2800" dirty="0" smtClean="0">
                <a:solidFill>
                  <a:schemeClr val="tx1"/>
                </a:solidFill>
              </a:rPr>
              <a:t> </a:t>
            </a:r>
            <a:r>
              <a:rPr lang="en-US" sz="2800" dirty="0" err="1" smtClean="0">
                <a:solidFill>
                  <a:schemeClr val="tx1"/>
                </a:solidFill>
              </a:rPr>
              <a:t>ke</a:t>
            </a:r>
            <a:r>
              <a:rPr lang="en-US" sz="2800" dirty="0" smtClean="0">
                <a:solidFill>
                  <a:schemeClr val="tx1"/>
                </a:solidFill>
              </a:rPr>
              <a:t> </a:t>
            </a:r>
            <a:r>
              <a:rPr lang="en-US" sz="2800" dirty="0" err="1" smtClean="0">
                <a:solidFill>
                  <a:schemeClr val="tx1"/>
                </a:solidFill>
              </a:rPr>
              <a:t>rangkaian</a:t>
            </a:r>
            <a:r>
              <a:rPr lang="en-US" sz="2800" dirty="0" smtClean="0">
                <a:solidFill>
                  <a:schemeClr val="tx1"/>
                </a:solidFill>
              </a:rPr>
              <a:t> lain. </a:t>
            </a:r>
          </a:p>
          <a:p>
            <a:pPr algn="just">
              <a:buNone/>
            </a:pPr>
            <a:endParaRPr lang="en-US" sz="2800" dirty="0" smtClean="0">
              <a:solidFill>
                <a:schemeClr val="tx1"/>
              </a:solidFill>
            </a:endParaRPr>
          </a:p>
          <a:p>
            <a:pPr algn="just">
              <a:buNone/>
            </a:pPr>
            <a:r>
              <a:rPr lang="en-US" sz="2800" dirty="0" smtClean="0">
                <a:solidFill>
                  <a:schemeClr val="tx1"/>
                </a:solidFill>
              </a:rPr>
              <a:t>Dari </a:t>
            </a:r>
            <a:r>
              <a:rPr lang="en-US" sz="2800" dirty="0" err="1" smtClean="0">
                <a:solidFill>
                  <a:schemeClr val="tx1"/>
                </a:solidFill>
              </a:rPr>
              <a:t>mekanisme</a:t>
            </a:r>
            <a:r>
              <a:rPr lang="en-US" sz="2800" dirty="0" smtClean="0">
                <a:solidFill>
                  <a:schemeClr val="tx1"/>
                </a:solidFill>
              </a:rPr>
              <a:t> </a:t>
            </a:r>
            <a:r>
              <a:rPr lang="en-US" sz="2800" dirty="0" err="1" smtClean="0">
                <a:solidFill>
                  <a:schemeClr val="tx1"/>
                </a:solidFill>
              </a:rPr>
              <a:t>kerja</a:t>
            </a:r>
            <a:r>
              <a:rPr lang="en-US" sz="2800" dirty="0" smtClean="0">
                <a:solidFill>
                  <a:schemeClr val="tx1"/>
                </a:solidFill>
              </a:rPr>
              <a:t> </a:t>
            </a:r>
            <a:r>
              <a:rPr lang="en-US" sz="2800" dirty="0" err="1" smtClean="0">
                <a:solidFill>
                  <a:schemeClr val="tx1"/>
                </a:solidFill>
              </a:rPr>
              <a:t>sebuah</a:t>
            </a:r>
            <a:r>
              <a:rPr lang="en-US" sz="2800" dirty="0" smtClean="0">
                <a:solidFill>
                  <a:schemeClr val="tx1"/>
                </a:solidFill>
              </a:rPr>
              <a:t> </a:t>
            </a:r>
            <a:r>
              <a:rPr lang="en-US" sz="2800" dirty="0" err="1" smtClean="0">
                <a:solidFill>
                  <a:schemeClr val="tx1"/>
                </a:solidFill>
              </a:rPr>
              <a:t>saklar</a:t>
            </a:r>
            <a:r>
              <a:rPr lang="en-US" sz="2800" dirty="0" smtClean="0">
                <a:solidFill>
                  <a:schemeClr val="tx1"/>
                </a:solidFill>
              </a:rPr>
              <a:t> </a:t>
            </a:r>
            <a:r>
              <a:rPr lang="en-US" sz="2800" dirty="0" err="1" smtClean="0">
                <a:solidFill>
                  <a:schemeClr val="tx1"/>
                </a:solidFill>
              </a:rPr>
              <a:t>maka</a:t>
            </a:r>
            <a:r>
              <a:rPr lang="en-US" sz="2800" dirty="0" smtClean="0">
                <a:solidFill>
                  <a:schemeClr val="tx1"/>
                </a:solidFill>
              </a:rPr>
              <a:t> </a:t>
            </a:r>
            <a:r>
              <a:rPr lang="en-US" sz="2800" dirty="0" err="1" smtClean="0">
                <a:solidFill>
                  <a:schemeClr val="tx1"/>
                </a:solidFill>
              </a:rPr>
              <a:t>saklar</a:t>
            </a:r>
            <a:r>
              <a:rPr lang="en-US" sz="2800" dirty="0" smtClean="0">
                <a:solidFill>
                  <a:schemeClr val="tx1"/>
                </a:solidFill>
              </a:rPr>
              <a:t> </a:t>
            </a:r>
            <a:r>
              <a:rPr lang="en-US" sz="2800" dirty="0" err="1" smtClean="0">
                <a:solidFill>
                  <a:schemeClr val="tx1"/>
                </a:solidFill>
              </a:rPr>
              <a:t>harus</a:t>
            </a:r>
            <a:r>
              <a:rPr lang="en-US" sz="2800" dirty="0" smtClean="0">
                <a:solidFill>
                  <a:schemeClr val="tx1"/>
                </a:solidFill>
              </a:rPr>
              <a:t> </a:t>
            </a:r>
            <a:r>
              <a:rPr lang="en-US" sz="2800" dirty="0" err="1" smtClean="0">
                <a:solidFill>
                  <a:schemeClr val="tx1"/>
                </a:solidFill>
              </a:rPr>
              <a:t>memenuhi</a:t>
            </a:r>
            <a:r>
              <a:rPr lang="en-US" sz="2800" dirty="0" smtClean="0">
                <a:solidFill>
                  <a:schemeClr val="tx1"/>
                </a:solidFill>
              </a:rPr>
              <a:t> </a:t>
            </a:r>
            <a:r>
              <a:rPr lang="en-US" sz="2800" dirty="0" err="1" smtClean="0">
                <a:solidFill>
                  <a:schemeClr val="tx1"/>
                </a:solidFill>
              </a:rPr>
              <a:t>kriteria</a:t>
            </a:r>
            <a:r>
              <a:rPr lang="en-US" sz="2800" dirty="0" smtClean="0">
                <a:solidFill>
                  <a:schemeClr val="tx1"/>
                </a:solidFill>
              </a:rPr>
              <a:t> </a:t>
            </a:r>
            <a:r>
              <a:rPr lang="en-US" sz="2800" dirty="0" err="1" smtClean="0">
                <a:solidFill>
                  <a:schemeClr val="tx1"/>
                </a:solidFill>
              </a:rPr>
              <a:t>kelistrikan</a:t>
            </a:r>
            <a:r>
              <a:rPr lang="en-US" sz="2800" dirty="0" smtClean="0">
                <a:solidFill>
                  <a:schemeClr val="tx1"/>
                </a:solidFill>
              </a:rPr>
              <a:t> </a:t>
            </a:r>
            <a:r>
              <a:rPr lang="en-US" sz="2800" dirty="0" err="1" smtClean="0">
                <a:solidFill>
                  <a:schemeClr val="tx1"/>
                </a:solidFill>
              </a:rPr>
              <a:t>sebagai</a:t>
            </a:r>
            <a:r>
              <a:rPr lang="en-US" sz="2800" dirty="0" smtClean="0">
                <a:solidFill>
                  <a:schemeClr val="tx1"/>
                </a:solidFill>
              </a:rPr>
              <a:t> </a:t>
            </a:r>
            <a:r>
              <a:rPr lang="en-US" sz="2800" dirty="0" err="1" smtClean="0">
                <a:solidFill>
                  <a:schemeClr val="tx1"/>
                </a:solidFill>
              </a:rPr>
              <a:t>berikut</a:t>
            </a:r>
            <a:r>
              <a:rPr lang="en-US" sz="2800" dirty="0" smtClean="0">
                <a:solidFill>
                  <a:schemeClr val="tx1"/>
                </a:solidFill>
              </a:rPr>
              <a:t> :</a:t>
            </a:r>
          </a:p>
          <a:p>
            <a:pPr algn="just">
              <a:buNone/>
            </a:pPr>
            <a:r>
              <a:rPr lang="en-US" sz="2800" dirty="0" err="1" smtClean="0">
                <a:solidFill>
                  <a:schemeClr val="tx1"/>
                </a:solidFill>
              </a:rPr>
              <a:t>Kemampuan</a:t>
            </a:r>
            <a:r>
              <a:rPr lang="en-US" sz="2800" dirty="0" smtClean="0">
                <a:solidFill>
                  <a:schemeClr val="tx1"/>
                </a:solidFill>
              </a:rPr>
              <a:t> </a:t>
            </a:r>
            <a:r>
              <a:rPr lang="en-US" sz="2800" b="1" i="1" dirty="0" err="1" smtClean="0">
                <a:solidFill>
                  <a:schemeClr val="tx1"/>
                </a:solidFill>
              </a:rPr>
              <a:t>menghantarkan</a:t>
            </a:r>
            <a:r>
              <a:rPr lang="en-US" sz="2800" b="1" i="1" dirty="0" smtClean="0">
                <a:solidFill>
                  <a:schemeClr val="tx1"/>
                </a:solidFill>
              </a:rPr>
              <a:t> </a:t>
            </a:r>
            <a:r>
              <a:rPr lang="en-US" sz="2800" b="1" i="1" dirty="0" err="1" smtClean="0">
                <a:solidFill>
                  <a:schemeClr val="tx1"/>
                </a:solidFill>
              </a:rPr>
              <a:t>arus</a:t>
            </a:r>
            <a:r>
              <a:rPr lang="en-US" sz="2800" b="1" i="1" dirty="0" smtClean="0">
                <a:solidFill>
                  <a:schemeClr val="tx1"/>
                </a:solidFill>
              </a:rPr>
              <a:t> </a:t>
            </a:r>
            <a:r>
              <a:rPr lang="en-US" sz="2800" b="1" i="1" dirty="0" err="1" smtClean="0">
                <a:solidFill>
                  <a:schemeClr val="tx1"/>
                </a:solidFill>
              </a:rPr>
              <a:t>listrik</a:t>
            </a:r>
            <a:r>
              <a:rPr lang="en-US" sz="2800" b="1" i="1"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sumber</a:t>
            </a:r>
            <a:r>
              <a:rPr lang="en-US" sz="2800" dirty="0" smtClean="0">
                <a:solidFill>
                  <a:schemeClr val="tx1"/>
                </a:solidFill>
              </a:rPr>
              <a:t> </a:t>
            </a:r>
            <a:r>
              <a:rPr lang="en-US" sz="2800" dirty="0" err="1" smtClean="0">
                <a:solidFill>
                  <a:schemeClr val="tx1"/>
                </a:solidFill>
              </a:rPr>
              <a:t>ke</a:t>
            </a:r>
            <a:r>
              <a:rPr lang="en-US" sz="2800" dirty="0" smtClean="0">
                <a:solidFill>
                  <a:schemeClr val="tx1"/>
                </a:solidFill>
              </a:rPr>
              <a:t> </a:t>
            </a:r>
            <a:r>
              <a:rPr lang="en-US" sz="2800" dirty="0" err="1" smtClean="0">
                <a:solidFill>
                  <a:schemeClr val="tx1"/>
                </a:solidFill>
              </a:rPr>
              <a:t>beban</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satuan</a:t>
            </a:r>
            <a:r>
              <a:rPr lang="en-US" sz="2800" dirty="0" smtClean="0">
                <a:solidFill>
                  <a:schemeClr val="tx1"/>
                </a:solidFill>
              </a:rPr>
              <a:t> </a:t>
            </a:r>
            <a:r>
              <a:rPr lang="en-US" sz="2800" b="1" i="1" dirty="0" err="1" smtClean="0">
                <a:solidFill>
                  <a:schemeClr val="tx1"/>
                </a:solidFill>
              </a:rPr>
              <a:t>Amper</a:t>
            </a:r>
            <a:r>
              <a:rPr lang="en-US" sz="2800" b="1" i="1" dirty="0" smtClean="0">
                <a:solidFill>
                  <a:schemeClr val="tx1"/>
                </a:solidFill>
              </a:rPr>
              <a:t>.</a:t>
            </a:r>
          </a:p>
          <a:p>
            <a:pPr algn="just">
              <a:buNone/>
            </a:pPr>
            <a:r>
              <a:rPr lang="en-US" sz="2800" dirty="0" err="1" smtClean="0">
                <a:solidFill>
                  <a:schemeClr val="tx1"/>
                </a:solidFill>
              </a:rPr>
              <a:t>Kemampuan</a:t>
            </a:r>
            <a:r>
              <a:rPr lang="en-US" sz="2800" dirty="0" smtClean="0">
                <a:solidFill>
                  <a:schemeClr val="tx1"/>
                </a:solidFill>
              </a:rPr>
              <a:t> </a:t>
            </a:r>
            <a:r>
              <a:rPr lang="en-US" sz="2800" b="1" i="1" dirty="0" err="1" smtClean="0">
                <a:solidFill>
                  <a:schemeClr val="tx1"/>
                </a:solidFill>
              </a:rPr>
              <a:t>menahan</a:t>
            </a:r>
            <a:r>
              <a:rPr lang="en-US" sz="2800" b="1" i="1" dirty="0" smtClean="0">
                <a:solidFill>
                  <a:schemeClr val="tx1"/>
                </a:solidFill>
              </a:rPr>
              <a:t> </a:t>
            </a:r>
            <a:r>
              <a:rPr lang="en-US" sz="2800" b="1" i="1" dirty="0" err="1" smtClean="0">
                <a:solidFill>
                  <a:schemeClr val="tx1"/>
                </a:solidFill>
              </a:rPr>
              <a:t>tegangan</a:t>
            </a:r>
            <a:r>
              <a:rPr lang="en-US" sz="2800" b="1" i="1"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sumber</a:t>
            </a:r>
            <a:r>
              <a:rPr lang="en-US" sz="2800" dirty="0" smtClean="0">
                <a:solidFill>
                  <a:schemeClr val="tx1"/>
                </a:solidFill>
              </a:rPr>
              <a:t> </a:t>
            </a:r>
            <a:r>
              <a:rPr lang="en-US" sz="2800" dirty="0" err="1" smtClean="0">
                <a:solidFill>
                  <a:schemeClr val="tx1"/>
                </a:solidFill>
              </a:rPr>
              <a:t>ke</a:t>
            </a:r>
            <a:r>
              <a:rPr lang="en-US" sz="2800" dirty="0" smtClean="0">
                <a:solidFill>
                  <a:schemeClr val="tx1"/>
                </a:solidFill>
              </a:rPr>
              <a:t> </a:t>
            </a:r>
            <a:r>
              <a:rPr lang="en-US" sz="2800" dirty="0" err="1" smtClean="0">
                <a:solidFill>
                  <a:schemeClr val="tx1"/>
                </a:solidFill>
              </a:rPr>
              <a:t>beban</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satuan</a:t>
            </a:r>
            <a:r>
              <a:rPr lang="en-US" sz="2800" dirty="0" smtClean="0">
                <a:solidFill>
                  <a:schemeClr val="tx1"/>
                </a:solidFill>
              </a:rPr>
              <a:t> </a:t>
            </a:r>
            <a:r>
              <a:rPr lang="en-US" sz="2800" b="1" i="1" dirty="0" smtClean="0">
                <a:solidFill>
                  <a:schemeClr val="tx1"/>
                </a:solidFill>
              </a:rPr>
              <a:t>Volt.</a:t>
            </a:r>
          </a:p>
        </p:txBody>
      </p:sp>
      <p:sp>
        <p:nvSpPr>
          <p:cNvPr id="6" name="Slide Number Placeholder 5"/>
          <p:cNvSpPr>
            <a:spLocks noGrp="1"/>
          </p:cNvSpPr>
          <p:nvPr>
            <p:ph type="sldNum" sz="quarter" idx="12"/>
          </p:nvPr>
        </p:nvSpPr>
        <p:spPr/>
        <p:txBody>
          <a:bodyPr/>
          <a:lstStyle/>
          <a:p>
            <a:fld id="{59CA4AE1-4B24-465F-A48C-88096E84F0D8}"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pangeranmajalengka.blogspot.com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295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dirty="0" err="1" smtClean="0"/>
              <a:t>Sekian</a:t>
            </a:r>
            <a:r>
              <a:rPr lang="en-US" dirty="0" smtClean="0"/>
              <a:t> </a:t>
            </a:r>
            <a:br>
              <a:rPr lang="en-US" dirty="0" smtClean="0"/>
            </a:br>
            <a:r>
              <a:rPr lang="en-US" dirty="0"/>
              <a:t/>
            </a:r>
            <a:br>
              <a:rPr lang="en-US" dirty="0"/>
            </a:br>
            <a:r>
              <a:rPr lang="en-US" dirty="0" smtClean="0"/>
              <a:t/>
            </a:r>
            <a:br>
              <a:rPr lang="en-US" dirty="0" smtClean="0"/>
            </a:br>
            <a:endParaRPr lang="en-US" dirty="0"/>
          </a:p>
        </p:txBody>
      </p:sp>
      <p:sp>
        <p:nvSpPr>
          <p:cNvPr id="5" name="Subtitle 4"/>
          <p:cNvSpPr>
            <a:spLocks noGrp="1"/>
          </p:cNvSpPr>
          <p:nvPr>
            <p:ph type="subTitle" idx="1"/>
          </p:nvPr>
        </p:nvSpPr>
        <p:spPr>
          <a:xfrm>
            <a:off x="457200" y="5715000"/>
            <a:ext cx="7848600" cy="381000"/>
          </a:xfrm>
        </p:spPr>
        <p:txBody>
          <a:bodyPr>
            <a:normAutofit fontScale="77500" lnSpcReduction="20000"/>
          </a:bodyPr>
          <a:lstStyle/>
          <a:p>
            <a:pPr algn="l"/>
            <a:r>
              <a:rPr lang="en-US" sz="2800" dirty="0" err="1" smtClean="0">
                <a:solidFill>
                  <a:schemeClr val="tx1"/>
                </a:solidFill>
              </a:rPr>
              <a:t>Materi</a:t>
            </a:r>
            <a:r>
              <a:rPr lang="en-US" sz="2800" dirty="0" smtClean="0">
                <a:solidFill>
                  <a:schemeClr val="tx1"/>
                </a:solidFill>
              </a:rPr>
              <a:t> </a:t>
            </a:r>
            <a:r>
              <a:rPr lang="en-US" sz="2800" dirty="0" err="1" smtClean="0">
                <a:solidFill>
                  <a:schemeClr val="tx1"/>
                </a:solidFill>
              </a:rPr>
              <a:t>selanjutnya</a:t>
            </a:r>
            <a:r>
              <a:rPr lang="en-US" sz="2800" dirty="0" smtClean="0">
                <a:solidFill>
                  <a:schemeClr val="tx1"/>
                </a:solidFill>
              </a:rPr>
              <a:t> : Resistor (</a:t>
            </a:r>
            <a:r>
              <a:rPr lang="en-US" sz="2800" i="1" dirty="0" err="1" smtClean="0">
                <a:solidFill>
                  <a:schemeClr val="tx1"/>
                </a:solidFill>
              </a:rPr>
              <a:t>Silakan</a:t>
            </a:r>
            <a:r>
              <a:rPr lang="en-US" sz="2800" i="1" dirty="0" smtClean="0">
                <a:solidFill>
                  <a:schemeClr val="tx1"/>
                </a:solidFill>
              </a:rPr>
              <a:t> </a:t>
            </a:r>
            <a:r>
              <a:rPr lang="en-US" sz="2800" i="1" dirty="0" err="1" smtClean="0">
                <a:solidFill>
                  <a:schemeClr val="tx1"/>
                </a:solidFill>
              </a:rPr>
              <a:t>dipelajari</a:t>
            </a:r>
            <a:r>
              <a:rPr lang="en-US" sz="2800" i="1" dirty="0" smtClean="0">
                <a:solidFill>
                  <a:schemeClr val="tx1"/>
                </a:solidFill>
              </a:rPr>
              <a:t> </a:t>
            </a:r>
            <a:r>
              <a:rPr lang="en-US" sz="2800" i="1" dirty="0" err="1" smtClean="0">
                <a:solidFill>
                  <a:schemeClr val="tx1"/>
                </a:solidFill>
              </a:rPr>
              <a:t>terlebih</a:t>
            </a:r>
            <a:r>
              <a:rPr lang="en-US" sz="2800" i="1" dirty="0" smtClean="0">
                <a:solidFill>
                  <a:schemeClr val="tx1"/>
                </a:solidFill>
              </a:rPr>
              <a:t> </a:t>
            </a:r>
            <a:r>
              <a:rPr lang="en-US" sz="2800" i="1" dirty="0" err="1" smtClean="0">
                <a:solidFill>
                  <a:schemeClr val="tx1"/>
                </a:solidFill>
              </a:rPr>
              <a:t>dahulu</a:t>
            </a:r>
            <a:r>
              <a:rPr lang="en-US" sz="2800" dirty="0" smtClean="0">
                <a:solidFill>
                  <a:schemeClr val="tx1"/>
                </a:solidFill>
              </a:rPr>
              <a:t>)</a:t>
            </a:r>
            <a:endParaRPr lang="en-US" sz="2800" dirty="0">
              <a:solidFill>
                <a:schemeClr val="tx1"/>
              </a:solidFill>
            </a:endParaRPr>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err="1" smtClean="0"/>
              <a:t>Pemasangan</a:t>
            </a:r>
            <a:r>
              <a:rPr lang="en-US" sz="2800" dirty="0" smtClean="0"/>
              <a:t> </a:t>
            </a:r>
            <a:r>
              <a:rPr lang="en-US" sz="2800" dirty="0" err="1" smtClean="0"/>
              <a:t>Saklar</a:t>
            </a:r>
            <a:r>
              <a:rPr lang="en-US" sz="2800" dirty="0" smtClean="0"/>
              <a:t/>
            </a:r>
            <a:br>
              <a:rPr lang="en-US" sz="2800" dirty="0" smtClean="0"/>
            </a:br>
            <a:endParaRPr lang="en-US" sz="2800" dirty="0"/>
          </a:p>
        </p:txBody>
      </p:sp>
      <p:sp>
        <p:nvSpPr>
          <p:cNvPr id="9" name="Text Placeholder 8"/>
          <p:cNvSpPr>
            <a:spLocks noGrp="1"/>
          </p:cNvSpPr>
          <p:nvPr>
            <p:ph type="body" sz="half" idx="2"/>
          </p:nvPr>
        </p:nvSpPr>
        <p:spPr>
          <a:xfrm>
            <a:off x="304800" y="1435100"/>
            <a:ext cx="4572000" cy="4691063"/>
          </a:xfrm>
        </p:spPr>
        <p:txBody>
          <a:bodyPr>
            <a:normAutofit/>
          </a:bodyPr>
          <a:lstStyle/>
          <a:p>
            <a:r>
              <a:rPr lang="en-US" sz="2400" dirty="0" err="1" smtClean="0"/>
              <a:t>Untuk</a:t>
            </a:r>
            <a:r>
              <a:rPr lang="en-US" sz="2400" dirty="0" smtClean="0"/>
              <a:t> </a:t>
            </a:r>
            <a:r>
              <a:rPr lang="en-US" sz="2400" dirty="0" err="1" smtClean="0"/>
              <a:t>saklar</a:t>
            </a:r>
            <a:r>
              <a:rPr lang="en-US" sz="2400" dirty="0" smtClean="0"/>
              <a:t> ideal :</a:t>
            </a:r>
          </a:p>
          <a:p>
            <a:pPr>
              <a:buFontTx/>
              <a:buChar char="-"/>
            </a:pPr>
            <a:r>
              <a:rPr lang="en-US" sz="2400" dirty="0" smtClean="0"/>
              <a:t> </a:t>
            </a:r>
            <a:r>
              <a:rPr lang="en-US" sz="2400" dirty="0" err="1" smtClean="0"/>
              <a:t>Saat</a:t>
            </a:r>
            <a:r>
              <a:rPr lang="en-US" sz="2400" dirty="0" smtClean="0"/>
              <a:t> </a:t>
            </a:r>
            <a:r>
              <a:rPr lang="en-US" sz="2400" dirty="0" err="1" smtClean="0"/>
              <a:t>kontaktor</a:t>
            </a:r>
            <a:r>
              <a:rPr lang="en-US" sz="2400" dirty="0" smtClean="0"/>
              <a:t>  </a:t>
            </a:r>
            <a:r>
              <a:rPr lang="en-US" sz="2400" dirty="0" err="1" smtClean="0"/>
              <a:t>terbuka</a:t>
            </a:r>
            <a:r>
              <a:rPr lang="en-US" sz="2400" dirty="0" smtClean="0"/>
              <a:t>  </a:t>
            </a:r>
            <a:r>
              <a:rPr lang="en-US" sz="2400" dirty="0" err="1" smtClean="0"/>
              <a:t>tahanan</a:t>
            </a:r>
            <a:endParaRPr lang="en-US" sz="2400" dirty="0" smtClean="0"/>
          </a:p>
          <a:p>
            <a:r>
              <a:rPr lang="en-US" sz="2400" dirty="0" smtClean="0"/>
              <a:t>  </a:t>
            </a:r>
            <a:r>
              <a:rPr lang="en-US" sz="2400" dirty="0" err="1" smtClean="0"/>
              <a:t>saklar</a:t>
            </a:r>
            <a:r>
              <a:rPr lang="en-US" sz="2400" dirty="0" smtClean="0"/>
              <a:t> </a:t>
            </a:r>
            <a:r>
              <a:rPr lang="en-US" sz="2400" dirty="0" err="1" smtClean="0"/>
              <a:t>tak</a:t>
            </a:r>
            <a:r>
              <a:rPr lang="en-US" sz="2400" dirty="0" smtClean="0"/>
              <a:t> </a:t>
            </a:r>
            <a:r>
              <a:rPr lang="en-US" sz="2400" dirty="0" err="1" smtClean="0"/>
              <a:t>berhingga</a:t>
            </a:r>
            <a:r>
              <a:rPr lang="en-US" sz="2400" dirty="0" smtClean="0"/>
              <a:t> ( ~ ) </a:t>
            </a:r>
            <a:r>
              <a:rPr lang="en-US" sz="2400" dirty="0" err="1" smtClean="0"/>
              <a:t>dan</a:t>
            </a:r>
            <a:endParaRPr lang="en-US" sz="2400" dirty="0" smtClean="0"/>
          </a:p>
          <a:p>
            <a:r>
              <a:rPr lang="en-US" sz="2400" dirty="0" smtClean="0"/>
              <a:t>  </a:t>
            </a:r>
            <a:r>
              <a:rPr lang="en-US" sz="2400" dirty="0" err="1" smtClean="0"/>
              <a:t>tegangan</a:t>
            </a:r>
            <a:r>
              <a:rPr lang="en-US" sz="2400" dirty="0" smtClean="0"/>
              <a:t> </a:t>
            </a:r>
            <a:r>
              <a:rPr lang="en-US" sz="2400" dirty="0" err="1" smtClean="0"/>
              <a:t>jatuh</a:t>
            </a:r>
            <a:r>
              <a:rPr lang="en-US" sz="2400" dirty="0" smtClean="0"/>
              <a:t> </a:t>
            </a:r>
            <a:r>
              <a:rPr lang="en-US" sz="2400" dirty="0" err="1" smtClean="0"/>
              <a:t>pada</a:t>
            </a:r>
            <a:r>
              <a:rPr lang="en-US" sz="2400" dirty="0" smtClean="0"/>
              <a:t> terminal</a:t>
            </a:r>
          </a:p>
          <a:p>
            <a:r>
              <a:rPr lang="en-US" sz="2400" dirty="0" smtClean="0"/>
              <a:t>  </a:t>
            </a:r>
            <a:r>
              <a:rPr lang="en-US" sz="2400" dirty="0" err="1" smtClean="0"/>
              <a:t>saklar</a:t>
            </a:r>
            <a:r>
              <a:rPr lang="en-US" sz="2400" dirty="0" smtClean="0"/>
              <a:t> </a:t>
            </a:r>
            <a:r>
              <a:rPr lang="en-US" sz="2400" dirty="0" err="1" smtClean="0"/>
              <a:t>sama</a:t>
            </a:r>
            <a:r>
              <a:rPr lang="en-US" sz="2400" dirty="0" smtClean="0"/>
              <a:t> </a:t>
            </a:r>
            <a:r>
              <a:rPr lang="en-US" sz="2400" dirty="0" err="1" smtClean="0"/>
              <a:t>dengan</a:t>
            </a:r>
            <a:r>
              <a:rPr lang="en-US" sz="2400" dirty="0" smtClean="0"/>
              <a:t> </a:t>
            </a:r>
            <a:r>
              <a:rPr lang="en-US" sz="2400" dirty="0" err="1" smtClean="0"/>
              <a:t>tegangan</a:t>
            </a:r>
            <a:endParaRPr lang="en-US" sz="2400" dirty="0" smtClean="0"/>
          </a:p>
          <a:p>
            <a:r>
              <a:rPr lang="en-US" sz="2400" dirty="0" smtClean="0"/>
              <a:t>  </a:t>
            </a:r>
            <a:r>
              <a:rPr lang="en-US" sz="2400" dirty="0" err="1" smtClean="0"/>
              <a:t>sumber</a:t>
            </a:r>
            <a:r>
              <a:rPr lang="en-US" sz="2400" dirty="0" smtClean="0"/>
              <a:t>.</a:t>
            </a:r>
          </a:p>
          <a:p>
            <a:pPr>
              <a:buFontTx/>
              <a:buChar char="-"/>
            </a:pPr>
            <a:r>
              <a:rPr lang="en-US" sz="2400" dirty="0" smtClean="0"/>
              <a:t> </a:t>
            </a:r>
            <a:r>
              <a:rPr lang="en-US" sz="2400" dirty="0" err="1" smtClean="0"/>
              <a:t>Saat</a:t>
            </a:r>
            <a:r>
              <a:rPr lang="en-US" sz="2400" dirty="0" smtClean="0"/>
              <a:t> </a:t>
            </a:r>
            <a:r>
              <a:rPr lang="en-US" sz="2400" dirty="0" err="1" smtClean="0"/>
              <a:t>kontaktor</a:t>
            </a:r>
            <a:r>
              <a:rPr lang="en-US" sz="2400" dirty="0" smtClean="0"/>
              <a:t>  </a:t>
            </a:r>
            <a:r>
              <a:rPr lang="en-US" sz="2400" dirty="0" err="1" smtClean="0"/>
              <a:t>menutup</a:t>
            </a:r>
            <a:r>
              <a:rPr lang="en-US" sz="2400" dirty="0" smtClean="0"/>
              <a:t> </a:t>
            </a:r>
            <a:r>
              <a:rPr lang="en-US" sz="2400" dirty="0" err="1" smtClean="0"/>
              <a:t>tahanan</a:t>
            </a:r>
            <a:endParaRPr lang="en-US" sz="2400" dirty="0" smtClean="0"/>
          </a:p>
          <a:p>
            <a:r>
              <a:rPr lang="en-US" sz="2400" dirty="0" smtClean="0"/>
              <a:t>  </a:t>
            </a:r>
            <a:r>
              <a:rPr lang="en-US" sz="2400" dirty="0" err="1" smtClean="0"/>
              <a:t>saklar</a:t>
            </a:r>
            <a:r>
              <a:rPr lang="en-US" sz="2400" dirty="0" smtClean="0"/>
              <a:t> 0 </a:t>
            </a:r>
            <a:r>
              <a:rPr lang="el-GR" sz="2400" dirty="0" smtClean="0"/>
              <a:t>Ω</a:t>
            </a:r>
            <a:r>
              <a:rPr lang="en-US" sz="2400" dirty="0" smtClean="0"/>
              <a:t> </a:t>
            </a:r>
            <a:r>
              <a:rPr lang="en-US" sz="2400" dirty="0" err="1" smtClean="0"/>
              <a:t>dan</a:t>
            </a:r>
            <a:r>
              <a:rPr lang="en-US" sz="2400" dirty="0" smtClean="0"/>
              <a:t> </a:t>
            </a:r>
            <a:r>
              <a:rPr lang="en-US" sz="2400" dirty="0" err="1" smtClean="0"/>
              <a:t>tegangan</a:t>
            </a:r>
            <a:r>
              <a:rPr lang="en-US" sz="2400" dirty="0" smtClean="0"/>
              <a:t> </a:t>
            </a:r>
            <a:r>
              <a:rPr lang="en-US" sz="2400" dirty="0" err="1" smtClean="0"/>
              <a:t>jatuh</a:t>
            </a:r>
            <a:endParaRPr lang="en-US" sz="2400" dirty="0" smtClean="0"/>
          </a:p>
          <a:p>
            <a:r>
              <a:rPr lang="en-US" sz="2400" dirty="0" smtClean="0"/>
              <a:t>  </a:t>
            </a:r>
            <a:r>
              <a:rPr lang="en-US" sz="2400" dirty="0" err="1" smtClean="0"/>
              <a:t>pada</a:t>
            </a:r>
            <a:r>
              <a:rPr lang="en-US" sz="2400" dirty="0" smtClean="0"/>
              <a:t> terminal </a:t>
            </a:r>
            <a:r>
              <a:rPr lang="en-US" sz="2400" dirty="0" err="1" smtClean="0"/>
              <a:t>saklar</a:t>
            </a:r>
            <a:r>
              <a:rPr lang="en-US" sz="2400" dirty="0" smtClean="0"/>
              <a:t> </a:t>
            </a:r>
            <a:r>
              <a:rPr lang="en-US" sz="2400" dirty="0" err="1" smtClean="0"/>
              <a:t>sama</a:t>
            </a:r>
            <a:r>
              <a:rPr lang="en-US" sz="2400" dirty="0" smtClean="0"/>
              <a:t> </a:t>
            </a:r>
          </a:p>
          <a:p>
            <a:r>
              <a:rPr lang="en-US" sz="2400" dirty="0" smtClean="0"/>
              <a:t>  </a:t>
            </a:r>
            <a:r>
              <a:rPr lang="en-US" sz="2400" dirty="0" err="1" smtClean="0"/>
              <a:t>dengan</a:t>
            </a:r>
            <a:r>
              <a:rPr lang="en-US" sz="2400" dirty="0" smtClean="0"/>
              <a:t> 0 V.</a:t>
            </a:r>
            <a:endParaRPr lang="en-US" sz="2400" dirty="0"/>
          </a:p>
        </p:txBody>
      </p:sp>
      <p:sp>
        <p:nvSpPr>
          <p:cNvPr id="8" name="Footer Placeholder 7"/>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4</a:t>
            </a:fld>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4953000" y="2743200"/>
            <a:ext cx="4023504"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821362"/>
          </a:xfrm>
        </p:spPr>
        <p:txBody>
          <a:bodyPr>
            <a:normAutofit fontScale="90000"/>
          </a:bodyPr>
          <a:lstStyle/>
          <a:p>
            <a:pPr algn="l"/>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err="1" smtClean="0"/>
              <a:t>Tipe</a:t>
            </a:r>
            <a:r>
              <a:rPr lang="en-US" sz="3200" b="1" dirty="0" smtClean="0"/>
              <a:t> </a:t>
            </a:r>
            <a:r>
              <a:rPr lang="en-US" sz="3200" b="1" dirty="0" err="1" smtClean="0"/>
              <a:t>Kontaktor</a:t>
            </a: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
            </a:r>
            <a:br>
              <a:rPr lang="en-US" sz="3200" b="1" dirty="0" smtClean="0"/>
            </a:br>
            <a:r>
              <a:rPr lang="en-US" sz="3200" dirty="0" smtClean="0"/>
              <a:t/>
            </a:r>
            <a:br>
              <a:rPr lang="en-US" sz="3200" dirty="0" smtClean="0"/>
            </a:br>
            <a:r>
              <a:rPr lang="en-US" sz="2800" dirty="0" smtClean="0"/>
              <a:t/>
            </a:r>
            <a:br>
              <a:rPr lang="en-US" sz="2800" dirty="0" smtClean="0"/>
            </a:br>
            <a:endParaRPr lang="en-US" sz="32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5</a:t>
            </a:fld>
            <a:endParaRPr lang="en-US"/>
          </a:p>
        </p:txBody>
      </p:sp>
      <p:pic>
        <p:nvPicPr>
          <p:cNvPr id="2050" name="Picture 2"/>
          <p:cNvPicPr>
            <a:picLocks noChangeAspect="1" noChangeArrowheads="1"/>
          </p:cNvPicPr>
          <p:nvPr/>
        </p:nvPicPr>
        <p:blipFill>
          <a:blip r:embed="rId2"/>
          <a:srcRect/>
          <a:stretch>
            <a:fillRect/>
          </a:stretch>
        </p:blipFill>
        <p:spPr bwMode="auto">
          <a:xfrm>
            <a:off x="609600" y="1828800"/>
            <a:ext cx="8091266" cy="361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126162"/>
          </a:xfrm>
        </p:spPr>
        <p:txBody>
          <a:bodyPr>
            <a:normAutofit/>
          </a:bodyPr>
          <a:lstStyle/>
          <a:p>
            <a:pPr algn="l"/>
            <a:r>
              <a:rPr lang="en-US" sz="2800" b="1" dirty="0" smtClean="0"/>
              <a:t>Switch Contacts</a:t>
            </a:r>
            <a:r>
              <a:rPr lang="en-US" sz="2800" dirty="0" smtClean="0"/>
              <a:t/>
            </a:r>
            <a:br>
              <a:rPr lang="en-US" sz="2800" dirty="0" smtClean="0"/>
            </a:br>
            <a:r>
              <a:rPr lang="en-US" sz="2400" dirty="0" err="1" smtClean="0"/>
              <a:t>Beberapa</a:t>
            </a:r>
            <a:r>
              <a:rPr lang="en-US" sz="2400" dirty="0" smtClean="0"/>
              <a:t> </a:t>
            </a:r>
            <a:r>
              <a:rPr lang="en-US" sz="2400" dirty="0" err="1" smtClean="0"/>
              <a:t>istilah</a:t>
            </a:r>
            <a:r>
              <a:rPr lang="en-US" sz="2400" dirty="0" smtClean="0"/>
              <a:t> yang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menjelaskan</a:t>
            </a:r>
            <a:r>
              <a:rPr lang="en-US" sz="2400" dirty="0" smtClean="0"/>
              <a:t> </a:t>
            </a:r>
            <a:r>
              <a:rPr lang="en-US" sz="2400" dirty="0" err="1" smtClean="0"/>
              <a:t>kontak</a:t>
            </a:r>
            <a:r>
              <a:rPr lang="en-US" sz="2400" dirty="0" smtClean="0"/>
              <a:t> </a:t>
            </a:r>
            <a:r>
              <a:rPr lang="en-US" sz="2400" dirty="0" err="1" smtClean="0"/>
              <a:t>saklar</a:t>
            </a:r>
            <a:r>
              <a:rPr lang="en-US" sz="2400" dirty="0" smtClean="0"/>
              <a:t> :</a:t>
            </a:r>
            <a:br>
              <a:rPr lang="en-US" sz="2400" dirty="0" smtClean="0"/>
            </a:br>
            <a:r>
              <a:rPr lang="en-US" sz="2400" dirty="0" smtClean="0"/>
              <a:t/>
            </a:r>
            <a:br>
              <a:rPr lang="en-US" sz="2400" dirty="0" smtClean="0"/>
            </a:br>
            <a:r>
              <a:rPr lang="en-US" sz="2400" b="1" dirty="0" smtClean="0"/>
              <a:t>Pole 	: </a:t>
            </a:r>
            <a:r>
              <a:rPr lang="en-US" sz="2400" dirty="0" smtClean="0"/>
              <a:t>number of switch contact sets.</a:t>
            </a:r>
            <a:br>
              <a:rPr lang="en-US" sz="2400" dirty="0" smtClean="0"/>
            </a:br>
            <a:r>
              <a:rPr lang="en-US" sz="2400" b="1" dirty="0" smtClean="0"/>
              <a:t>Throw 	: </a:t>
            </a:r>
            <a:r>
              <a:rPr lang="en-US" sz="2400" dirty="0" smtClean="0"/>
              <a:t>number of conducting positions, single or double.</a:t>
            </a:r>
            <a:br>
              <a:rPr lang="en-US" sz="2400" dirty="0" smtClean="0"/>
            </a:br>
            <a:r>
              <a:rPr lang="en-US" sz="2400" b="1" dirty="0" smtClean="0"/>
              <a:t>Way 	: </a:t>
            </a:r>
            <a:r>
              <a:rPr lang="en-US" sz="2400" dirty="0" smtClean="0"/>
              <a:t>number of conducting positions, three or more.</a:t>
            </a:r>
            <a:br>
              <a:rPr lang="en-US" sz="2400" dirty="0" smtClean="0"/>
            </a:br>
            <a:r>
              <a:rPr lang="en-US" sz="2400" b="1" dirty="0" smtClean="0"/>
              <a:t>Momentary : </a:t>
            </a:r>
            <a:r>
              <a:rPr lang="en-US" sz="2400" dirty="0" smtClean="0"/>
              <a:t>switch returns to its normal position when released.</a:t>
            </a:r>
            <a:br>
              <a:rPr lang="en-US" sz="2400" dirty="0" smtClean="0"/>
            </a:br>
            <a:r>
              <a:rPr lang="en-US" sz="2400" b="1" dirty="0" smtClean="0"/>
              <a:t>Open	: </a:t>
            </a:r>
            <a:r>
              <a:rPr lang="en-US" sz="2400" dirty="0" smtClean="0"/>
              <a:t>Off Position, contacts not conducting.</a:t>
            </a:r>
            <a:br>
              <a:rPr lang="en-US" sz="2400" dirty="0" smtClean="0"/>
            </a:br>
            <a:r>
              <a:rPr lang="en-US" sz="2400" b="1" dirty="0" smtClean="0"/>
              <a:t>Closed : </a:t>
            </a:r>
            <a:r>
              <a:rPr lang="en-US" sz="2400" dirty="0" smtClean="0"/>
              <a:t>On Position, contacts conducting, there may be several </a:t>
            </a:r>
            <a:br>
              <a:rPr lang="en-US" sz="2400" dirty="0" smtClean="0"/>
            </a:br>
            <a:r>
              <a:rPr lang="en-US" sz="2400" dirty="0" smtClean="0"/>
              <a:t>                on positions.</a:t>
            </a:r>
            <a:br>
              <a:rPr lang="en-US" sz="2400" dirty="0" smtClean="0"/>
            </a:br>
            <a:r>
              <a:rPr lang="en-US" sz="2400" dirty="0" smtClean="0"/>
              <a:t>  </a:t>
            </a:r>
            <a:br>
              <a:rPr lang="en-US" sz="2400" dirty="0" smtClean="0"/>
            </a:br>
            <a:r>
              <a:rPr lang="en-US" sz="2400" dirty="0" smtClean="0"/>
              <a:t/>
            </a:r>
            <a:br>
              <a:rPr lang="en-US" sz="2400" dirty="0" smtClean="0"/>
            </a:br>
            <a:endParaRPr lang="en-US" sz="24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l"/>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endParaRPr lang="en-US" dirty="0"/>
          </a:p>
        </p:txBody>
      </p:sp>
      <p:sp>
        <p:nvSpPr>
          <p:cNvPr id="8" name="Subtitle 7"/>
          <p:cNvSpPr>
            <a:spLocks noGrp="1"/>
          </p:cNvSpPr>
          <p:nvPr>
            <p:ph type="subTitle" idx="1"/>
          </p:nvPr>
        </p:nvSpPr>
        <p:spPr>
          <a:xfrm>
            <a:off x="304800" y="228600"/>
            <a:ext cx="8534400" cy="6172200"/>
          </a:xfrm>
        </p:spPr>
        <p:txBody>
          <a:bodyPr>
            <a:normAutofit fontScale="92500" lnSpcReduction="20000"/>
          </a:bodyPr>
          <a:lstStyle/>
          <a:p>
            <a:pPr algn="l"/>
            <a:r>
              <a:rPr lang="en-US" b="1" dirty="0" err="1" smtClean="0">
                <a:solidFill>
                  <a:schemeClr val="tx1"/>
                </a:solidFill>
              </a:rPr>
              <a:t>Memilih</a:t>
            </a:r>
            <a:r>
              <a:rPr lang="en-US" b="1" dirty="0" smtClean="0">
                <a:solidFill>
                  <a:schemeClr val="tx1"/>
                </a:solidFill>
              </a:rPr>
              <a:t> </a:t>
            </a:r>
            <a:r>
              <a:rPr lang="en-US" b="1" dirty="0" err="1" smtClean="0">
                <a:solidFill>
                  <a:schemeClr val="tx1"/>
                </a:solidFill>
              </a:rPr>
              <a:t>Kriteria</a:t>
            </a:r>
            <a:r>
              <a:rPr lang="en-US" b="1" dirty="0" smtClean="0">
                <a:solidFill>
                  <a:schemeClr val="tx1"/>
                </a:solidFill>
              </a:rPr>
              <a:t> Switch</a:t>
            </a:r>
          </a:p>
          <a:p>
            <a:pPr algn="l"/>
            <a:r>
              <a:rPr lang="en-US" dirty="0" err="1" smtClean="0">
                <a:solidFill>
                  <a:schemeClr val="tx1"/>
                </a:solidFill>
              </a:rPr>
              <a:t>Ada</a:t>
            </a:r>
            <a:r>
              <a:rPr lang="en-US" dirty="0" smtClean="0">
                <a:solidFill>
                  <a:schemeClr val="tx1"/>
                </a:solidFill>
              </a:rPr>
              <a:t> 3 </a:t>
            </a:r>
            <a:r>
              <a:rPr lang="en-US" dirty="0" err="1" smtClean="0">
                <a:solidFill>
                  <a:schemeClr val="tx1"/>
                </a:solidFill>
              </a:rPr>
              <a:t>fitur</a:t>
            </a:r>
            <a:r>
              <a:rPr lang="en-US" dirty="0" smtClean="0">
                <a:solidFill>
                  <a:schemeClr val="tx1"/>
                </a:solidFill>
              </a:rPr>
              <a:t> </a:t>
            </a:r>
            <a:r>
              <a:rPr lang="en-US" dirty="0" err="1" smtClean="0">
                <a:solidFill>
                  <a:schemeClr val="tx1"/>
                </a:solidFill>
              </a:rPr>
              <a:t>penting</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dipertimbangkan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memilih</a:t>
            </a:r>
            <a:r>
              <a:rPr lang="en-US" dirty="0" smtClean="0">
                <a:solidFill>
                  <a:schemeClr val="tx1"/>
                </a:solidFill>
              </a:rPr>
              <a:t> switch :</a:t>
            </a:r>
          </a:p>
          <a:p>
            <a:pPr algn="l"/>
            <a:r>
              <a:rPr lang="en-US" dirty="0" smtClean="0">
                <a:solidFill>
                  <a:schemeClr val="tx1"/>
                </a:solidFill>
              </a:rPr>
              <a:t>1). </a:t>
            </a:r>
            <a:r>
              <a:rPr lang="en-US" dirty="0" err="1" smtClean="0">
                <a:solidFill>
                  <a:schemeClr val="tx1"/>
                </a:solidFill>
              </a:rPr>
              <a:t>Kontaktor</a:t>
            </a:r>
            <a:r>
              <a:rPr lang="en-US" dirty="0" smtClean="0">
                <a:solidFill>
                  <a:schemeClr val="tx1"/>
                </a:solidFill>
              </a:rPr>
              <a:t> (Single Pole, Double Throw).</a:t>
            </a:r>
          </a:p>
          <a:p>
            <a:pPr algn="l"/>
            <a:r>
              <a:rPr lang="en-US" dirty="0" smtClean="0">
                <a:solidFill>
                  <a:schemeClr val="tx1"/>
                </a:solidFill>
              </a:rPr>
              <a:t>2). Ratings (maximum voltage and current).</a:t>
            </a:r>
          </a:p>
          <a:p>
            <a:pPr algn="l"/>
            <a:r>
              <a:rPr lang="en-US" dirty="0" smtClean="0">
                <a:solidFill>
                  <a:schemeClr val="tx1"/>
                </a:solidFill>
              </a:rPr>
              <a:t>3). </a:t>
            </a:r>
            <a:r>
              <a:rPr lang="en-US" dirty="0" err="1" smtClean="0">
                <a:solidFill>
                  <a:schemeClr val="tx1"/>
                </a:solidFill>
              </a:rPr>
              <a:t>Metoda</a:t>
            </a:r>
            <a:r>
              <a:rPr lang="en-US" dirty="0" smtClean="0">
                <a:solidFill>
                  <a:schemeClr val="tx1"/>
                </a:solidFill>
              </a:rPr>
              <a:t> </a:t>
            </a:r>
            <a:r>
              <a:rPr lang="en-US" dirty="0" err="1" smtClean="0">
                <a:solidFill>
                  <a:schemeClr val="tx1"/>
                </a:solidFill>
              </a:rPr>
              <a:t>Pengoprasian</a:t>
            </a:r>
            <a:r>
              <a:rPr lang="en-US" dirty="0" smtClean="0">
                <a:solidFill>
                  <a:schemeClr val="tx1"/>
                </a:solidFill>
              </a:rPr>
              <a:t> (toggle, switch, </a:t>
            </a:r>
            <a:r>
              <a:rPr lang="en-US" dirty="0" err="1" smtClean="0">
                <a:solidFill>
                  <a:schemeClr val="tx1"/>
                </a:solidFill>
              </a:rPr>
              <a:t>dsb</a:t>
            </a:r>
            <a:r>
              <a:rPr lang="en-US" dirty="0" smtClean="0">
                <a:solidFill>
                  <a:schemeClr val="tx1"/>
                </a:solidFill>
              </a:rPr>
              <a:t>).</a:t>
            </a:r>
          </a:p>
          <a:p>
            <a:pPr algn="l"/>
            <a:endParaRPr lang="en-US" dirty="0" smtClean="0">
              <a:solidFill>
                <a:schemeClr val="tx1"/>
              </a:solidFill>
            </a:endParaRPr>
          </a:p>
          <a:p>
            <a:pPr algn="l"/>
            <a:r>
              <a:rPr lang="en-US" b="1" dirty="0" smtClean="0">
                <a:solidFill>
                  <a:schemeClr val="tx1"/>
                </a:solidFill>
              </a:rPr>
              <a:t>Switch Contact Ratings</a:t>
            </a:r>
          </a:p>
          <a:p>
            <a:pPr algn="l"/>
            <a:r>
              <a:rPr lang="en-US" dirty="0" err="1" smtClean="0">
                <a:solidFill>
                  <a:schemeClr val="tx1"/>
                </a:solidFill>
              </a:rPr>
              <a:t>Kontaktor</a:t>
            </a:r>
            <a:r>
              <a:rPr lang="en-US" dirty="0" smtClean="0">
                <a:solidFill>
                  <a:schemeClr val="tx1"/>
                </a:solidFill>
              </a:rPr>
              <a:t> </a:t>
            </a:r>
            <a:r>
              <a:rPr lang="en-US" dirty="0" err="1" smtClean="0">
                <a:solidFill>
                  <a:schemeClr val="tx1"/>
                </a:solidFill>
              </a:rPr>
              <a:t>saklar</a:t>
            </a:r>
            <a:r>
              <a:rPr lang="en-US" dirty="0" smtClean="0">
                <a:solidFill>
                  <a:schemeClr val="tx1"/>
                </a:solidFill>
              </a:rPr>
              <a:t> </a:t>
            </a:r>
            <a:r>
              <a:rPr lang="en-US" dirty="0" err="1" smtClean="0">
                <a:solidFill>
                  <a:schemeClr val="tx1"/>
                </a:solidFill>
              </a:rPr>
              <a:t>mempunyai</a:t>
            </a:r>
            <a:r>
              <a:rPr lang="en-US" dirty="0" smtClean="0">
                <a:solidFill>
                  <a:schemeClr val="tx1"/>
                </a:solidFill>
              </a:rPr>
              <a:t> </a:t>
            </a:r>
            <a:r>
              <a:rPr lang="en-US" dirty="0" err="1" smtClean="0">
                <a:solidFill>
                  <a:schemeClr val="tx1"/>
                </a:solidFill>
              </a:rPr>
              <a:t>kapsitas</a:t>
            </a:r>
            <a:r>
              <a:rPr lang="en-US" dirty="0" smtClean="0">
                <a:solidFill>
                  <a:schemeClr val="tx1"/>
                </a:solidFill>
              </a:rPr>
              <a:t> </a:t>
            </a:r>
            <a:r>
              <a:rPr lang="en-US" dirty="0" err="1" smtClean="0">
                <a:solidFill>
                  <a:schemeClr val="tx1"/>
                </a:solidFill>
              </a:rPr>
              <a:t>tegangan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arus</a:t>
            </a:r>
            <a:r>
              <a:rPr lang="en-US" dirty="0" smtClean="0">
                <a:solidFill>
                  <a:schemeClr val="tx1"/>
                </a:solidFill>
              </a:rPr>
              <a:t> </a:t>
            </a:r>
            <a:r>
              <a:rPr lang="en-US" dirty="0" err="1" smtClean="0">
                <a:solidFill>
                  <a:schemeClr val="tx1"/>
                </a:solidFill>
              </a:rPr>
              <a:t>maksimum</a:t>
            </a:r>
            <a:r>
              <a:rPr lang="en-US" dirty="0" smtClean="0">
                <a:solidFill>
                  <a:schemeClr val="tx1"/>
                </a:solidFill>
              </a:rPr>
              <a:t> yang </a:t>
            </a:r>
            <a:r>
              <a:rPr lang="en-US" dirty="0" err="1" smtClean="0">
                <a:solidFill>
                  <a:schemeClr val="tx1"/>
                </a:solidFill>
              </a:rPr>
              <a:t>mungkin</a:t>
            </a:r>
            <a:r>
              <a:rPr lang="en-US" dirty="0" smtClean="0">
                <a:solidFill>
                  <a:schemeClr val="tx1"/>
                </a:solidFill>
              </a:rPr>
              <a:t> </a:t>
            </a:r>
            <a:r>
              <a:rPr lang="en-US" dirty="0" err="1" smtClean="0">
                <a:solidFill>
                  <a:schemeClr val="tx1"/>
                </a:solidFill>
              </a:rPr>
              <a:t>berbeda</a:t>
            </a:r>
            <a:r>
              <a:rPr lang="en-US" dirty="0" smtClean="0">
                <a:solidFill>
                  <a:schemeClr val="tx1"/>
                </a:solidFill>
              </a:rPr>
              <a:t> </a:t>
            </a:r>
            <a:r>
              <a:rPr lang="en-US" dirty="0" err="1" smtClean="0">
                <a:solidFill>
                  <a:schemeClr val="tx1"/>
                </a:solidFill>
              </a:rPr>
              <a:t>untuk</a:t>
            </a:r>
            <a:r>
              <a:rPr lang="en-US" dirty="0" smtClean="0">
                <a:solidFill>
                  <a:schemeClr val="tx1"/>
                </a:solidFill>
              </a:rPr>
              <a:t> AC </a:t>
            </a:r>
            <a:r>
              <a:rPr lang="en-US" dirty="0" err="1" smtClean="0">
                <a:solidFill>
                  <a:schemeClr val="tx1"/>
                </a:solidFill>
              </a:rPr>
              <a:t>dan</a:t>
            </a:r>
            <a:r>
              <a:rPr lang="en-US" dirty="0" smtClean="0">
                <a:solidFill>
                  <a:schemeClr val="tx1"/>
                </a:solidFill>
              </a:rPr>
              <a:t> DC. </a:t>
            </a:r>
            <a:r>
              <a:rPr lang="en-US" dirty="0" err="1" smtClean="0">
                <a:solidFill>
                  <a:schemeClr val="tx1"/>
                </a:solidFill>
              </a:rPr>
              <a:t>Untuk</a:t>
            </a:r>
            <a:r>
              <a:rPr lang="en-US" dirty="0" smtClean="0">
                <a:solidFill>
                  <a:schemeClr val="tx1"/>
                </a:solidFill>
              </a:rPr>
              <a:t> AC </a:t>
            </a:r>
            <a:r>
              <a:rPr lang="en-US" dirty="0" err="1" smtClean="0">
                <a:solidFill>
                  <a:schemeClr val="tx1"/>
                </a:solidFill>
              </a:rPr>
              <a:t>mempunyai</a:t>
            </a:r>
            <a:r>
              <a:rPr lang="en-US" dirty="0" smtClean="0">
                <a:solidFill>
                  <a:schemeClr val="tx1"/>
                </a:solidFill>
              </a:rPr>
              <a:t> </a:t>
            </a:r>
            <a:r>
              <a:rPr lang="en-US" dirty="0" err="1" smtClean="0">
                <a:solidFill>
                  <a:schemeClr val="tx1"/>
                </a:solidFill>
              </a:rPr>
              <a:t>kapasitas</a:t>
            </a:r>
            <a:r>
              <a:rPr lang="en-US" dirty="0" smtClean="0">
                <a:solidFill>
                  <a:schemeClr val="tx1"/>
                </a:solidFill>
              </a:rPr>
              <a:t> yang </a:t>
            </a:r>
            <a:r>
              <a:rPr lang="en-US" dirty="0" err="1" smtClean="0">
                <a:solidFill>
                  <a:schemeClr val="tx1"/>
                </a:solidFill>
              </a:rPr>
              <a:t>lebih</a:t>
            </a:r>
            <a:r>
              <a:rPr lang="en-US" dirty="0" smtClean="0">
                <a:solidFill>
                  <a:schemeClr val="tx1"/>
                </a:solidFill>
              </a:rPr>
              <a:t> </a:t>
            </a:r>
            <a:r>
              <a:rPr lang="en-US" dirty="0" err="1" smtClean="0">
                <a:solidFill>
                  <a:schemeClr val="tx1"/>
                </a:solidFill>
              </a:rPr>
              <a:t>besar</a:t>
            </a:r>
            <a:r>
              <a:rPr lang="en-US" dirty="0" smtClean="0">
                <a:solidFill>
                  <a:schemeClr val="tx1"/>
                </a:solidFill>
              </a:rPr>
              <a:t> </a:t>
            </a:r>
            <a:r>
              <a:rPr lang="en-US" dirty="0" err="1" smtClean="0">
                <a:solidFill>
                  <a:schemeClr val="tx1"/>
                </a:solidFill>
              </a:rPr>
              <a:t>dari</a:t>
            </a:r>
            <a:r>
              <a:rPr lang="en-US" dirty="0" smtClean="0">
                <a:solidFill>
                  <a:schemeClr val="tx1"/>
                </a:solidFill>
              </a:rPr>
              <a:t> DC </a:t>
            </a:r>
            <a:r>
              <a:rPr lang="en-US" dirty="0" err="1" smtClean="0">
                <a:solidFill>
                  <a:schemeClr val="tx1"/>
                </a:solidFill>
              </a:rPr>
              <a:t>nya</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rangkaian</a:t>
            </a:r>
            <a:r>
              <a:rPr lang="en-US" dirty="0" smtClean="0">
                <a:solidFill>
                  <a:schemeClr val="tx1"/>
                </a:solidFill>
              </a:rPr>
              <a:t> </a:t>
            </a:r>
            <a:r>
              <a:rPr lang="en-US" dirty="0" err="1" smtClean="0">
                <a:solidFill>
                  <a:schemeClr val="tx1"/>
                </a:solidFill>
              </a:rPr>
              <a:t>elektronika</a:t>
            </a:r>
            <a:r>
              <a:rPr lang="en-US" dirty="0" smtClean="0">
                <a:solidFill>
                  <a:schemeClr val="tx1"/>
                </a:solidFill>
              </a:rPr>
              <a:t> </a:t>
            </a:r>
            <a:r>
              <a:rPr lang="en-US" dirty="0" err="1" smtClean="0">
                <a:solidFill>
                  <a:schemeClr val="tx1"/>
                </a:solidFill>
              </a:rPr>
              <a:t>tegangan</a:t>
            </a:r>
            <a:r>
              <a:rPr lang="en-US" dirty="0" smtClean="0">
                <a:solidFill>
                  <a:schemeClr val="tx1"/>
                </a:solidFill>
              </a:rPr>
              <a:t> </a:t>
            </a:r>
            <a:r>
              <a:rPr lang="en-US" dirty="0" err="1" smtClean="0">
                <a:solidFill>
                  <a:schemeClr val="tx1"/>
                </a:solidFill>
              </a:rPr>
              <a:t>rendah</a:t>
            </a:r>
            <a:r>
              <a:rPr lang="en-US" dirty="0" smtClean="0">
                <a:solidFill>
                  <a:schemeClr val="tx1"/>
                </a:solidFill>
              </a:rPr>
              <a:t> rating </a:t>
            </a:r>
            <a:r>
              <a:rPr lang="en-US" dirty="0" err="1" smtClean="0">
                <a:solidFill>
                  <a:schemeClr val="tx1"/>
                </a:solidFill>
              </a:rPr>
              <a:t>tegangan</a:t>
            </a:r>
            <a:r>
              <a:rPr lang="en-US" dirty="0" smtClean="0">
                <a:solidFill>
                  <a:schemeClr val="tx1"/>
                </a:solidFill>
              </a:rPr>
              <a:t> </a:t>
            </a:r>
            <a:r>
              <a:rPr lang="en-US" dirty="0" err="1" smtClean="0">
                <a:solidFill>
                  <a:schemeClr val="tx1"/>
                </a:solidFill>
              </a:rPr>
              <a:t>tidak</a:t>
            </a:r>
            <a:r>
              <a:rPr lang="en-US" dirty="0" smtClean="0">
                <a:solidFill>
                  <a:schemeClr val="tx1"/>
                </a:solidFill>
              </a:rPr>
              <a:t> </a:t>
            </a:r>
            <a:r>
              <a:rPr lang="en-US" dirty="0" err="1" smtClean="0">
                <a:solidFill>
                  <a:schemeClr val="tx1"/>
                </a:solidFill>
              </a:rPr>
              <a:t>begitu</a:t>
            </a:r>
            <a:r>
              <a:rPr lang="en-US" dirty="0" smtClean="0">
                <a:solidFill>
                  <a:schemeClr val="tx1"/>
                </a:solidFill>
              </a:rPr>
              <a:t> </a:t>
            </a:r>
            <a:r>
              <a:rPr lang="en-US" dirty="0" err="1" smtClean="0">
                <a:solidFill>
                  <a:schemeClr val="tx1"/>
                </a:solidFill>
              </a:rPr>
              <a:t>bermasalah</a:t>
            </a:r>
            <a:r>
              <a:rPr lang="en-US" dirty="0" smtClean="0">
                <a:solidFill>
                  <a:schemeClr val="tx1"/>
                </a:solidFill>
              </a:rPr>
              <a:t>, yang </a:t>
            </a:r>
            <a:r>
              <a:rPr lang="en-US" dirty="0" err="1" smtClean="0">
                <a:solidFill>
                  <a:schemeClr val="tx1"/>
                </a:solidFill>
              </a:rPr>
              <a:t>perlu</a:t>
            </a:r>
            <a:r>
              <a:rPr lang="en-US" dirty="0" smtClean="0">
                <a:solidFill>
                  <a:schemeClr val="tx1"/>
                </a:solidFill>
              </a:rPr>
              <a:t> </a:t>
            </a:r>
            <a:r>
              <a:rPr lang="en-US" dirty="0" err="1" smtClean="0">
                <a:solidFill>
                  <a:schemeClr val="tx1"/>
                </a:solidFill>
              </a:rPr>
              <a:t>diperhatikan</a:t>
            </a:r>
            <a:r>
              <a:rPr lang="en-US" dirty="0" smtClean="0">
                <a:solidFill>
                  <a:schemeClr val="tx1"/>
                </a:solidFill>
              </a:rPr>
              <a:t> </a:t>
            </a:r>
            <a:r>
              <a:rPr lang="en-US" dirty="0" err="1" smtClean="0">
                <a:solidFill>
                  <a:schemeClr val="tx1"/>
                </a:solidFill>
              </a:rPr>
              <a:t>adalah</a:t>
            </a:r>
            <a:r>
              <a:rPr lang="en-US" dirty="0" smtClean="0">
                <a:solidFill>
                  <a:schemeClr val="tx1"/>
                </a:solidFill>
              </a:rPr>
              <a:t> rating </a:t>
            </a:r>
            <a:r>
              <a:rPr lang="en-US" dirty="0" err="1" smtClean="0">
                <a:solidFill>
                  <a:schemeClr val="tx1"/>
                </a:solidFill>
              </a:rPr>
              <a:t>arusnya</a:t>
            </a:r>
            <a:r>
              <a:rPr lang="en-US" dirty="0" smtClean="0">
                <a:solidFill>
                  <a:schemeClr val="tx1"/>
                </a:solidFill>
              </a:rPr>
              <a:t>.</a:t>
            </a:r>
          </a:p>
          <a:p>
            <a:endParaRPr lang="en-US"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686800" cy="6049962"/>
          </a:xfrm>
        </p:spPr>
        <p:txBody>
          <a:bodyPr>
            <a:normAutofit/>
          </a:bodyPr>
          <a:lstStyle/>
          <a:p>
            <a:pPr algn="l"/>
            <a:r>
              <a:rPr lang="en-US" sz="2800" b="1" dirty="0" err="1" smtClean="0"/>
              <a:t>Jenis-jenis</a:t>
            </a:r>
            <a:r>
              <a:rPr lang="en-US" sz="2800" b="1" dirty="0" smtClean="0"/>
              <a:t> switch </a:t>
            </a:r>
            <a:r>
              <a:rPr lang="en-US" sz="2800" b="1" dirty="0" err="1" smtClean="0"/>
              <a:t>berdsarkan</a:t>
            </a:r>
            <a:r>
              <a:rPr lang="en-US" sz="2800" b="1" dirty="0" smtClean="0"/>
              <a:t> </a:t>
            </a:r>
            <a:r>
              <a:rPr lang="en-US" sz="2800" b="1" dirty="0" err="1" smtClean="0"/>
              <a:t>cara</a:t>
            </a:r>
            <a:r>
              <a:rPr lang="en-US" sz="2800" b="1" dirty="0" smtClean="0"/>
              <a:t> </a:t>
            </a:r>
            <a:r>
              <a:rPr lang="en-US" sz="2800" b="1" dirty="0" err="1" smtClean="0"/>
              <a:t>pengoprasiannya</a:t>
            </a:r>
            <a:r>
              <a:rPr lang="en-US" sz="2800" b="1" dirty="0" smtClean="0"/>
              <a:t> :</a:t>
            </a:r>
            <a:br>
              <a:rPr lang="en-US" sz="2800" b="1" dirty="0" smtClean="0"/>
            </a:br>
            <a:r>
              <a:rPr lang="en-US" sz="3200" dirty="0" smtClean="0"/>
              <a:t/>
            </a:r>
            <a:br>
              <a:rPr lang="en-US" sz="3200" dirty="0" smtClean="0"/>
            </a:br>
            <a:r>
              <a:rPr lang="en-US" sz="2800" dirty="0" smtClean="0"/>
              <a:t>1). </a:t>
            </a:r>
            <a:r>
              <a:rPr lang="en-US" sz="2800" dirty="0" err="1" smtClean="0"/>
              <a:t>Mekanik</a:t>
            </a:r>
            <a:r>
              <a:rPr lang="en-US" sz="2800" dirty="0" smtClean="0"/>
              <a:t> Switch</a:t>
            </a:r>
            <a:br>
              <a:rPr lang="en-US" sz="2800" dirty="0" smtClean="0"/>
            </a:br>
            <a:r>
              <a:rPr lang="en-US" sz="2800" dirty="0" smtClean="0"/>
              <a:t>2). </a:t>
            </a:r>
            <a:r>
              <a:rPr lang="en-US" sz="2800" dirty="0" err="1" smtClean="0"/>
              <a:t>Elektro</a:t>
            </a:r>
            <a:r>
              <a:rPr lang="en-US" sz="2800" dirty="0" smtClean="0"/>
              <a:t> </a:t>
            </a:r>
            <a:r>
              <a:rPr lang="en-US" sz="2800" dirty="0" err="1" smtClean="0"/>
              <a:t>Mekanik</a:t>
            </a:r>
            <a:r>
              <a:rPr lang="en-US" sz="2800" dirty="0" smtClean="0"/>
              <a:t> Switch (Relay)</a:t>
            </a:r>
            <a:br>
              <a:rPr lang="en-US" sz="2800" dirty="0" smtClean="0"/>
            </a:br>
            <a:r>
              <a:rPr lang="en-US" sz="2800" dirty="0" smtClean="0"/>
              <a:t>3). </a:t>
            </a:r>
            <a:r>
              <a:rPr lang="en-US" sz="2800" dirty="0" err="1" smtClean="0"/>
              <a:t>Elektronik</a:t>
            </a:r>
            <a:r>
              <a:rPr lang="en-US" sz="2800" dirty="0" smtClean="0"/>
              <a:t> Switch (Analog Switch)</a:t>
            </a:r>
            <a:br>
              <a:rPr lang="en-US" sz="2800" dirty="0" smtClean="0"/>
            </a:br>
            <a:r>
              <a:rPr lang="en-US" sz="2800" dirty="0" smtClean="0"/>
              <a:t>4). Tilt Switch</a:t>
            </a:r>
            <a:br>
              <a:rPr lang="en-US" sz="2800" dirty="0" smtClean="0"/>
            </a:br>
            <a:r>
              <a:rPr lang="en-US" sz="2800" dirty="0" smtClean="0"/>
              <a:t>5). Reed Switch</a:t>
            </a:r>
            <a:endParaRPr lang="en-US" sz="28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610600" cy="5973762"/>
          </a:xfrm>
        </p:spPr>
        <p:txBody>
          <a:bodyPr>
            <a:normAutofit/>
          </a:bodyPr>
          <a:lstStyle/>
          <a:p>
            <a:pPr algn="l"/>
            <a:r>
              <a:rPr lang="en-US" sz="3200" b="1" dirty="0" err="1" smtClean="0"/>
              <a:t>Mekanik</a:t>
            </a:r>
            <a:r>
              <a:rPr lang="en-US" sz="3200" b="1" dirty="0" smtClean="0"/>
              <a:t> Switch</a:t>
            </a:r>
            <a:r>
              <a:rPr lang="en-US" sz="3200" dirty="0" smtClean="0"/>
              <a:t/>
            </a:r>
            <a:br>
              <a:rPr lang="en-US" sz="3200" dirty="0" smtClean="0"/>
            </a:br>
            <a:r>
              <a:rPr lang="en-US" sz="2800" dirty="0" err="1" smtClean="0"/>
              <a:t>Untuk</a:t>
            </a:r>
            <a:r>
              <a:rPr lang="en-US" sz="2800" dirty="0" smtClean="0"/>
              <a:t> </a:t>
            </a:r>
            <a:r>
              <a:rPr lang="en-US" sz="2800" dirty="0" err="1" smtClean="0"/>
              <a:t>saklar</a:t>
            </a:r>
            <a:r>
              <a:rPr lang="en-US" sz="2800" dirty="0" smtClean="0"/>
              <a:t> </a:t>
            </a:r>
            <a:r>
              <a:rPr lang="en-US" sz="2800" dirty="0" err="1" smtClean="0"/>
              <a:t>mekanik</a:t>
            </a:r>
            <a:r>
              <a:rPr lang="en-US" sz="2800" dirty="0" smtClean="0"/>
              <a:t>, </a:t>
            </a:r>
            <a:r>
              <a:rPr lang="en-US" sz="2800" dirty="0" err="1" smtClean="0"/>
              <a:t>nama</a:t>
            </a:r>
            <a:r>
              <a:rPr lang="en-US" sz="2800" dirty="0" smtClean="0"/>
              <a:t> </a:t>
            </a:r>
            <a:r>
              <a:rPr lang="en-US" sz="2800" dirty="0" err="1" smtClean="0"/>
              <a:t>saklar</a:t>
            </a:r>
            <a:r>
              <a:rPr lang="en-US" sz="2800" dirty="0" smtClean="0"/>
              <a:t> </a:t>
            </a:r>
            <a:r>
              <a:rPr lang="en-US" sz="2800" dirty="0" err="1" smtClean="0"/>
              <a:t>didasarkan</a:t>
            </a:r>
            <a:r>
              <a:rPr lang="en-US" sz="2800" dirty="0" smtClean="0"/>
              <a:t> </a:t>
            </a:r>
            <a:r>
              <a:rPr lang="en-US" sz="2800" dirty="0" err="1" smtClean="0"/>
              <a:t>pada</a:t>
            </a:r>
            <a:r>
              <a:rPr lang="en-US" sz="2800" dirty="0" smtClean="0"/>
              <a:t> </a:t>
            </a:r>
            <a:r>
              <a:rPr lang="en-US" sz="2800" dirty="0" err="1" smtClean="0"/>
              <a:t>cara</a:t>
            </a:r>
            <a:r>
              <a:rPr lang="en-US" sz="2800" dirty="0" smtClean="0"/>
              <a:t> </a:t>
            </a:r>
            <a:r>
              <a:rPr lang="en-US" sz="2800" dirty="0" err="1" smtClean="0"/>
              <a:t>tombol</a:t>
            </a:r>
            <a:r>
              <a:rPr lang="en-US" sz="2800" dirty="0" smtClean="0"/>
              <a:t> bantu </a:t>
            </a:r>
            <a:r>
              <a:rPr lang="en-US" sz="2800" dirty="0" err="1" smtClean="0"/>
              <a:t>untuk</a:t>
            </a:r>
            <a:r>
              <a:rPr lang="en-US" sz="2800" dirty="0"/>
              <a:t> </a:t>
            </a:r>
            <a:r>
              <a:rPr lang="en-US" sz="2800" dirty="0" err="1" smtClean="0"/>
              <a:t>mengoperasikannya</a:t>
            </a:r>
            <a:r>
              <a:rPr lang="en-US" sz="2800" dirty="0" smtClean="0"/>
              <a:t>.</a:t>
            </a:r>
            <a:r>
              <a:rPr lang="en-US" sz="3200" dirty="0" smtClean="0"/>
              <a:t/>
            </a:r>
            <a:br>
              <a:rPr lang="en-US" sz="3200" dirty="0" smtClean="0"/>
            </a:br>
            <a:r>
              <a:rPr lang="en-US" sz="3200" dirty="0" smtClean="0"/>
              <a:t/>
            </a:r>
            <a:br>
              <a:rPr lang="en-US" sz="3200" dirty="0" smtClean="0"/>
            </a:br>
            <a:r>
              <a:rPr lang="en-US" sz="3200" b="1" dirty="0" err="1" smtClean="0"/>
              <a:t>Macam-macam</a:t>
            </a:r>
            <a:r>
              <a:rPr lang="en-US" sz="3200" b="1" dirty="0" smtClean="0"/>
              <a:t> </a:t>
            </a:r>
            <a:r>
              <a:rPr lang="en-US" sz="3200" b="1" dirty="0" err="1" smtClean="0"/>
              <a:t>mekanik</a:t>
            </a:r>
            <a:r>
              <a:rPr lang="en-US" sz="3200" b="1" dirty="0" smtClean="0"/>
              <a:t> switch :</a:t>
            </a:r>
            <a:r>
              <a:rPr lang="en-US" sz="3200" dirty="0" smtClean="0"/>
              <a:t/>
            </a:r>
            <a:br>
              <a:rPr lang="en-US" sz="3200" dirty="0" smtClean="0"/>
            </a:br>
            <a:r>
              <a:rPr lang="en-US" sz="3200" dirty="0" smtClean="0"/>
              <a:t>1). </a:t>
            </a:r>
            <a:r>
              <a:rPr lang="en-US" sz="3200" dirty="0" err="1" smtClean="0"/>
              <a:t>Saklar</a:t>
            </a:r>
            <a:r>
              <a:rPr lang="en-US" sz="3200" dirty="0" smtClean="0"/>
              <a:t> </a:t>
            </a:r>
            <a:r>
              <a:rPr lang="en-US" sz="3200" dirty="0" err="1" smtClean="0"/>
              <a:t>tongkat</a:t>
            </a:r>
            <a:r>
              <a:rPr lang="en-US" sz="3200" dirty="0" smtClean="0"/>
              <a:t> (</a:t>
            </a:r>
            <a:r>
              <a:rPr lang="en-US" sz="3200" dirty="0" err="1"/>
              <a:t>T</a:t>
            </a:r>
            <a:r>
              <a:rPr lang="en-US" sz="3200" dirty="0" err="1" smtClean="0"/>
              <a:t>ogle</a:t>
            </a:r>
            <a:r>
              <a:rPr lang="en-US" sz="3200" dirty="0" smtClean="0"/>
              <a:t> switch)</a:t>
            </a:r>
            <a:br>
              <a:rPr lang="en-US" sz="3200" dirty="0" smtClean="0"/>
            </a:br>
            <a:r>
              <a:rPr lang="en-US" sz="3200" dirty="0" smtClean="0"/>
              <a:t>2). </a:t>
            </a:r>
            <a:r>
              <a:rPr lang="en-US" sz="3200" dirty="0" err="1" smtClean="0"/>
              <a:t>Saklar</a:t>
            </a:r>
            <a:r>
              <a:rPr lang="en-US" sz="3200" dirty="0" smtClean="0"/>
              <a:t> </a:t>
            </a:r>
            <a:r>
              <a:rPr lang="en-US" sz="3200" dirty="0" err="1" smtClean="0"/>
              <a:t>geser</a:t>
            </a:r>
            <a:r>
              <a:rPr lang="en-US" sz="3200" dirty="0" smtClean="0"/>
              <a:t> (Slide switch)</a:t>
            </a:r>
            <a:br>
              <a:rPr lang="en-US" sz="3200" dirty="0" smtClean="0"/>
            </a:br>
            <a:r>
              <a:rPr lang="en-US" sz="3200" dirty="0" smtClean="0"/>
              <a:t>3). </a:t>
            </a:r>
            <a:r>
              <a:rPr lang="en-US" sz="3200" dirty="0" err="1" smtClean="0"/>
              <a:t>Saklar</a:t>
            </a:r>
            <a:r>
              <a:rPr lang="en-US" sz="3200" dirty="0" smtClean="0"/>
              <a:t> </a:t>
            </a:r>
            <a:r>
              <a:rPr lang="en-US" sz="3200" dirty="0" err="1" smtClean="0"/>
              <a:t>tekan</a:t>
            </a:r>
            <a:r>
              <a:rPr lang="en-US" sz="3200" dirty="0" smtClean="0"/>
              <a:t> (Push button switch)</a:t>
            </a:r>
            <a:br>
              <a:rPr lang="en-US" sz="3200" dirty="0" smtClean="0"/>
            </a:br>
            <a:r>
              <a:rPr lang="en-US" sz="3200" dirty="0" smtClean="0"/>
              <a:t>4). </a:t>
            </a:r>
            <a:r>
              <a:rPr lang="en-US" sz="3200" dirty="0" err="1" smtClean="0"/>
              <a:t>Saklar</a:t>
            </a:r>
            <a:r>
              <a:rPr lang="en-US" sz="3200" dirty="0" smtClean="0"/>
              <a:t> </a:t>
            </a:r>
            <a:r>
              <a:rPr lang="en-US" sz="3200" dirty="0" err="1" smtClean="0"/>
              <a:t>putar</a:t>
            </a:r>
            <a:r>
              <a:rPr lang="en-US" sz="3200" dirty="0" smtClean="0"/>
              <a:t> (Rotary switch)</a:t>
            </a:r>
            <a:br>
              <a:rPr lang="en-US" sz="3200" dirty="0" smtClean="0"/>
            </a:br>
            <a:endParaRPr lang="en-US" sz="32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525</Words>
  <Application>Microsoft Office PowerPoint</Application>
  <PresentationFormat>On-screen Show (4:3)</PresentationFormat>
  <Paragraphs>144</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BENGKEL  ELEKTRONIKA  II SAKLAR (SWITCH)</vt:lpstr>
      <vt:lpstr>Cakupan Materi</vt:lpstr>
      <vt:lpstr>SAKLAR</vt:lpstr>
      <vt:lpstr>     Pemasangan Saklar </vt:lpstr>
      <vt:lpstr>     Tipe Kontaktor               </vt:lpstr>
      <vt:lpstr>Switch Contacts Beberapa istilah yang digunakan untuk menjelaskan kontak saklar :  Pole  : number of switch contact sets. Throw  : number of conducting positions, single or double. Way  : number of conducting positions, three or more. Momentary : switch returns to its normal position when released. Open : Off Position, contacts not conducting. Closed : On Position, contacts conducting, there may be several                  on positions.     </vt:lpstr>
      <vt:lpstr>       </vt:lpstr>
      <vt:lpstr>Jenis-jenis switch berdsarkan cara pengoprasiannya :  1). Mekanik Switch 2). Elektro Mekanik Switch (Relay) 3). Elektronik Switch (Analog Switch) 4). Tilt Switch 5). Reed Switch</vt:lpstr>
      <vt:lpstr>Mekanik Switch Untuk saklar mekanik, nama saklar didasarkan pada cara tombol bantu untuk mengoperasikannya.  Macam-macam mekanik switch : 1). Saklar tongkat (Togle switch) 2). Saklar geser (Slide switch) 3). Saklar tekan (Push button switch) 4). Saklar putar (Rotary switch) </vt:lpstr>
      <vt:lpstr>             Model-model saklar mekanik             </vt:lpstr>
      <vt:lpstr>PowerPoint Presentation</vt:lpstr>
      <vt:lpstr>PowerPoint Presentation</vt:lpstr>
      <vt:lpstr>PowerPoint Presentation</vt:lpstr>
      <vt:lpstr>Model saklar Khusus          </vt:lpstr>
      <vt:lpstr>PowerPoint Presentation</vt:lpstr>
      <vt:lpstr>PowerPoint Presentation</vt:lpstr>
      <vt:lpstr>  </vt:lpstr>
      <vt:lpstr>Saklar Relay (Relay Switch) Dioperasikan dengan cara memberikan tegangan atau arus pada coil (lilitan kawat). Bila ada arus yang melewati coil, maka arus listrik tersebut akan menyebabkan inti besi menjadi bersifat magnet yang akan menarik kontaktor relay.        </vt:lpstr>
      <vt:lpstr>         Sambungan / terminal saklar relay biasanya diberi label : COM, NC, dan NO.  COM : Common, adalah terminal induk (pole) dari relay. NC     : Normally Closed, COM terhubung ke terminal ini ketika              kumparan relay dimatikan. NO    : Normally Open, Com terhubung ke terminal ini ketika              kumparan relay aktif.  Artinya : Bila diinginkan rangkaian dalam keadaan terputus saat kumparan relay tidak aktif, maka kumparan ini dihubungkan diantara COM dan NO.  Bila diinginkan rangkaian dalam keadaan terhubung saat kumparan relay tidak aktif, maka kumparan ini dihubungkan diantara COM dan NC.             </vt:lpstr>
      <vt:lpstr>       </vt:lpstr>
      <vt:lpstr>Dioda Proteksi untuk Switch             </vt:lpstr>
      <vt:lpstr>Reed Relay Reed Relay terdiri dari sebuah kumparan yang mengelilingi sebuah saklar buluh. Reed switch biasanya dioperasikan dengan magnet, tapi dalam buluh relay arus mengalir melalui coil untuk menciptakan medan magnet dan menutup saklar buluh.        </vt:lpstr>
      <vt:lpstr>Perbandingan Relay dan Transistor  Seperti halnya relay, transistor juga dapat digunakan sebagai saklar yang dioprasikan secara elektrik. Untuk switching arus DC kecil (&lt; 1A) pada tegangan rendah, transistor biasanya merupakan pilihan yang lebih baik jika dibandingkan dengan relay    </vt:lpstr>
      <vt:lpstr>Keuntungan Utama dan Kerugian Relay</vt:lpstr>
      <vt:lpstr>Kerugian Relay 1). Relay dimensinya lebih besar untuk switching       arus kecil. 2). Relay tidak dapat mensaklar dengan cepat        (kecuali reed switch), sedangkan transistor        dapat mensaklar berkali-kali perdetik.  3). Relay menggunakan daya lebih karena       mengalir melalui coilnya. 4). Relay membutuhkan arus lebih besar daripada      kemampuan arus IC logic yang ada, sehingga      perlu transistor daya rendah untuk      menggerakan kumparan relay.</vt:lpstr>
      <vt:lpstr>Saklar Elektronik (Electronics Switch/Analog Switch)  Saklar analog merupakan komponen elektronik yang berprilaku mirip dengan relay, tapi tidak memiliki bagian yang bergerak. Element Switching biasanya berupa MOSFET yang merupakan jenis transistor.</vt:lpstr>
      <vt:lpstr>Parameter Penting dari saklar analog :  1). On-resistance : tahanan MOSFET ketika diaktifkan,        umumnya berkisar antara 5 Ω sampai beberapa ratus Ω.  2). Off-resistance : tahanan MOSFET ketika dimatikan,        umumnya berkisar antara orde Megaohm sampai beberapa         Gigaohm.  3).  Signal range : tegangan minimum dan maksimum yang        diizinkan untuk sinyal yang akan lewat sehingga transsitor        bekerja, jika berlebih akan merusak transistor.  4). Charge Injection : Efek ini menyebabkan saklar menyuntikan       muatan listrik ke sinyal saat dinyalakan, menyebabkan          lonjakan kecil atau glitch. Injeksi muatan yang ditentukan             dalam Coloumb.  </vt:lpstr>
      <vt:lpstr>PowerPoint Presentation</vt:lpstr>
      <vt:lpstr>Referensi</vt:lpstr>
      <vt:lpstr>     Sekian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darun</dc:creator>
  <cp:lastModifiedBy>unangsunarya</cp:lastModifiedBy>
  <cp:revision>77</cp:revision>
  <dcterms:created xsi:type="dcterms:W3CDTF">2012-08-04T03:36:09Z</dcterms:created>
  <dcterms:modified xsi:type="dcterms:W3CDTF">2015-09-18T03:20:57Z</dcterms:modified>
</cp:coreProperties>
</file>