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7FABC-2BF9-4C58-8957-9F8F6B3A5C1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BE29B-F26F-4C54-8A91-E539E88688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611D4-0D2E-4CA5-9947-906BA37A558B}" type="datetime1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7BE05-E683-4C13-B450-C2F9C999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B140E-671F-4B4E-895E-AEE1CD7DC9D0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7BE05-E683-4C13-B450-C2F9C999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037D1-4C48-43CF-996F-15C77C518CF1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7BE05-E683-4C13-B450-C2F9C999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AE4A2-08A0-4D8D-B9E9-195F48144BDF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7BE05-E683-4C13-B450-C2F9C999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82749-9D09-46AB-82D6-39FE5CDF2EF0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7BE05-E683-4C13-B450-C2F9C999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5937C-406F-43ED-A629-5935D7989172}" type="datetime1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7BE05-E683-4C13-B450-C2F9C999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48CF9-B498-468C-9E55-8FE9C76FA03A}" type="datetime1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7BE05-E683-4C13-B450-C2F9C999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465B2-C8D4-44A9-B9B9-C6D77258D482}" type="datetime1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7BE05-E683-4C13-B450-C2F9C999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081A0-17A1-484A-9032-1B57C460CDEB}" type="datetime1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7BE05-E683-4C13-B450-C2F9C999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C2D08-0B66-4811-BE83-85CEB4498866}" type="datetime1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7BE05-E683-4C13-B450-C2F9C999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817B5-F427-457E-AC4B-8A9E296AD91E}" type="datetime1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7BE05-E683-4C13-B450-C2F9C999A0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25AC75-4199-4FC6-880C-16AB7A8275C7}" type="datetime1">
              <a:rPr lang="en-US" smtClean="0"/>
              <a:t>12/10/2013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B7BE05-E683-4C13-B450-C2F9C999A0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BAB 2  PN Junction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Dioda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657600"/>
            <a:ext cx="4419600" cy="5334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Unang</a:t>
            </a:r>
            <a:r>
              <a:rPr lang="en-US" dirty="0" smtClean="0"/>
              <a:t> </a:t>
            </a:r>
            <a:r>
              <a:rPr lang="en-US" dirty="0" err="1" smtClean="0"/>
              <a:t>Sunarya</a:t>
            </a:r>
            <a:r>
              <a:rPr lang="en-US" dirty="0" smtClean="0"/>
              <a:t>, ST.,MT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material </a:t>
            </a:r>
            <a:r>
              <a:rPr lang="en-US" dirty="0" err="1" smtClean="0"/>
              <a:t>penyusunnya</a:t>
            </a:r>
            <a:r>
              <a:rPr lang="en-US" dirty="0" smtClean="0"/>
              <a:t>,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Silikon</a:t>
            </a:r>
            <a:r>
              <a:rPr lang="en-US" dirty="0" smtClean="0"/>
              <a:t> (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silikon</a:t>
            </a:r>
            <a:r>
              <a:rPr lang="en-US" dirty="0" smtClean="0"/>
              <a:t>)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treshold</a:t>
            </a:r>
            <a:r>
              <a:rPr lang="en-US" dirty="0" smtClean="0"/>
              <a:t> (V</a:t>
            </a:r>
            <a:r>
              <a:rPr lang="en-US" sz="2000" dirty="0" smtClean="0"/>
              <a:t>T</a:t>
            </a:r>
            <a:r>
              <a:rPr lang="en-US" dirty="0" smtClean="0"/>
              <a:t>) </a:t>
            </a:r>
            <a:r>
              <a:rPr lang="en-US" dirty="0" err="1" smtClean="0"/>
              <a:t>antara</a:t>
            </a:r>
            <a:r>
              <a:rPr lang="en-US" dirty="0" smtClean="0"/>
              <a:t> 0.6V – 0.7 V.</a:t>
            </a:r>
          </a:p>
          <a:p>
            <a:pPr algn="just"/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yang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penyusunya</a:t>
            </a:r>
            <a:r>
              <a:rPr lang="en-US" dirty="0" smtClean="0"/>
              <a:t> </a:t>
            </a:r>
            <a:r>
              <a:rPr lang="en-US" dirty="0" err="1" smtClean="0"/>
              <a:t>terbuat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Germanium (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Germanium)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treshold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0.2V – 0.3V.</a:t>
            </a:r>
          </a:p>
          <a:p>
            <a:pPr algn="just"/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treshold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penghalang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dilewati</a:t>
            </a:r>
            <a:r>
              <a:rPr lang="en-US" dirty="0" smtClean="0"/>
              <a:t> biasing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00173"/>
            <a:ext cx="4353005" cy="466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prategangan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treshold</a:t>
            </a:r>
            <a:r>
              <a:rPr lang="en-US" dirty="0" smtClean="0"/>
              <a:t> (cut-in</a:t>
            </a:r>
            <a:r>
              <a:rPr lang="en-US" dirty="0" smtClean="0"/>
              <a:t>).</a:t>
            </a:r>
            <a:endParaRPr lang="en-US" dirty="0" smtClean="0"/>
          </a:p>
          <a:p>
            <a:pPr algn="just"/>
            <a:r>
              <a:rPr lang="id-ID" dirty="0" smtClean="0"/>
              <a:t>Potensial prategangan mundur yang menghasilkan perubahan karakteristik secara drastis disebut potensial </a:t>
            </a:r>
            <a:r>
              <a:rPr lang="en-US" dirty="0" err="1" smtClean="0"/>
              <a:t>zener</a:t>
            </a:r>
            <a:r>
              <a:rPr lang="id-ID" dirty="0" smtClean="0"/>
              <a:t> (Vz).</a:t>
            </a:r>
            <a:r>
              <a:rPr lang="en-US" dirty="0" smtClean="0"/>
              <a:t> </a:t>
            </a:r>
          </a:p>
          <a:p>
            <a:pPr algn="just"/>
            <a:r>
              <a:rPr lang="id-ID" dirty="0" smtClean="0"/>
              <a:t>Potensial maksimum dari prategangan mundur sebelum masuk daerah zener disebut </a:t>
            </a:r>
            <a:r>
              <a:rPr lang="id-ID" i="1" dirty="0" smtClean="0"/>
              <a:t>peak inverse voltage</a:t>
            </a:r>
            <a:r>
              <a:rPr lang="id-ID" dirty="0" smtClean="0"/>
              <a:t> (PIV) atau </a:t>
            </a:r>
            <a:r>
              <a:rPr lang="id-ID" i="1" dirty="0" smtClean="0"/>
              <a:t>peak reverse voltage</a:t>
            </a:r>
            <a:r>
              <a:rPr lang="id-ID" dirty="0" smtClean="0"/>
              <a:t> (PRV).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tegangan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maksimum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dioda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858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</a:rPr>
              <a:t>Simbol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dan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Bentuk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Fisik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Dioda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31920" cy="4008120"/>
          </a:xfrm>
        </p:spPr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3931920" cy="3931920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Didoa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13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1" y="33528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590800"/>
            <a:ext cx="3352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Pemodelan</a:t>
            </a: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dirty="0" err="1" smtClean="0">
                <a:solidFill>
                  <a:schemeClr val="tx2"/>
                </a:solidFill>
              </a:rPr>
              <a:t>Dioda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60080" cy="4419600"/>
          </a:xfrm>
        </p:spPr>
        <p:txBody>
          <a:bodyPr/>
          <a:lstStyle/>
          <a:p>
            <a:pPr algn="just"/>
            <a:r>
              <a:rPr lang="en-US" sz="2500" b="1" dirty="0" err="1" smtClean="0"/>
              <a:t>Dioda</a:t>
            </a:r>
            <a:r>
              <a:rPr lang="en-US" sz="2500" b="1" dirty="0" smtClean="0"/>
              <a:t> Ideal</a:t>
            </a:r>
            <a:r>
              <a:rPr lang="en-US" sz="2500" dirty="0" smtClean="0"/>
              <a:t>, </a:t>
            </a:r>
            <a:r>
              <a:rPr lang="en-US" sz="2500" dirty="0" err="1" smtClean="0"/>
              <a:t>pemodelan</a:t>
            </a:r>
            <a:r>
              <a:rPr lang="en-US" sz="2500" dirty="0" smtClean="0"/>
              <a:t> </a:t>
            </a:r>
            <a:r>
              <a:rPr lang="en-US" sz="2500" dirty="0" err="1" smtClean="0"/>
              <a:t>dioda</a:t>
            </a:r>
            <a:r>
              <a:rPr lang="en-US" sz="2500" dirty="0" smtClean="0"/>
              <a:t> ideal </a:t>
            </a:r>
            <a:r>
              <a:rPr lang="en-US" sz="2500" dirty="0" err="1" smtClean="0"/>
              <a:t>biasanya</a:t>
            </a:r>
            <a:r>
              <a:rPr lang="en-US" sz="2500" dirty="0" smtClean="0"/>
              <a:t>  </a:t>
            </a:r>
            <a:r>
              <a:rPr lang="en-US" sz="2500" dirty="0" err="1" smtClean="0"/>
              <a:t>hanya</a:t>
            </a:r>
            <a:r>
              <a:rPr lang="en-US" sz="2500" dirty="0" smtClean="0"/>
              <a:t> </a:t>
            </a:r>
            <a:r>
              <a:rPr lang="en-US" sz="2500" dirty="0" err="1" smtClean="0"/>
              <a:t>digunakan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sebatas</a:t>
            </a:r>
            <a:r>
              <a:rPr lang="en-US" sz="2500" dirty="0" smtClean="0"/>
              <a:t> </a:t>
            </a:r>
            <a:r>
              <a:rPr lang="en-US" sz="2500" dirty="0" err="1" smtClean="0"/>
              <a:t>analisis</a:t>
            </a:r>
            <a:r>
              <a:rPr lang="en-US" sz="2500" dirty="0" smtClean="0"/>
              <a:t> </a:t>
            </a:r>
            <a:r>
              <a:rPr lang="en-US" sz="2500" dirty="0" err="1" smtClean="0"/>
              <a:t>dioda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rangkaian</a:t>
            </a:r>
            <a:r>
              <a:rPr lang="en-US" sz="2500" dirty="0" smtClean="0"/>
              <a:t>. </a:t>
            </a:r>
            <a:r>
              <a:rPr lang="en-US" sz="2500" dirty="0" err="1" smtClean="0"/>
              <a:t>Sehingga</a:t>
            </a:r>
            <a:r>
              <a:rPr lang="en-US" sz="2500" dirty="0" smtClean="0"/>
              <a:t> </a:t>
            </a:r>
            <a:r>
              <a:rPr lang="en-US" sz="2500" dirty="0" err="1" smtClean="0"/>
              <a:t>ketika</a:t>
            </a:r>
            <a:r>
              <a:rPr lang="en-US" sz="2500" dirty="0" smtClean="0"/>
              <a:t> </a:t>
            </a:r>
            <a:r>
              <a:rPr lang="en-US" sz="2500" dirty="0" err="1" smtClean="0"/>
              <a:t>dioda</a:t>
            </a:r>
            <a:r>
              <a:rPr lang="en-US" sz="2500" dirty="0" smtClean="0"/>
              <a:t> </a:t>
            </a:r>
            <a:r>
              <a:rPr lang="en-US" sz="2500" dirty="0" err="1" smtClean="0"/>
              <a:t>bekerja</a:t>
            </a:r>
            <a:r>
              <a:rPr lang="en-US" sz="2500" dirty="0" smtClean="0"/>
              <a:t> </a:t>
            </a:r>
            <a:r>
              <a:rPr lang="en-US" sz="2500" dirty="0" err="1" smtClean="0"/>
              <a:t>seolah-olah</a:t>
            </a:r>
            <a:r>
              <a:rPr lang="en-US" sz="2500" dirty="0" smtClean="0"/>
              <a:t> </a:t>
            </a:r>
            <a:r>
              <a:rPr lang="en-US" sz="2500" dirty="0" err="1" smtClean="0"/>
              <a:t>dioda</a:t>
            </a:r>
            <a:r>
              <a:rPr lang="en-US" sz="2500" dirty="0" smtClean="0"/>
              <a:t> </a:t>
            </a:r>
            <a:r>
              <a:rPr lang="en-US" sz="2500" dirty="0" err="1" smtClean="0"/>
              <a:t>tersebut</a:t>
            </a:r>
            <a:r>
              <a:rPr lang="en-US" sz="2500" dirty="0" smtClean="0"/>
              <a:t> </a:t>
            </a:r>
            <a:r>
              <a:rPr lang="en-US" sz="2500" dirty="0" err="1" smtClean="0"/>
              <a:t>hanya</a:t>
            </a:r>
            <a:r>
              <a:rPr lang="en-US" sz="2500" dirty="0" smtClean="0"/>
              <a:t> </a:t>
            </a:r>
            <a:r>
              <a:rPr lang="en-US" sz="2500" dirty="0" err="1" smtClean="0"/>
              <a:t>sebatas</a:t>
            </a:r>
            <a:r>
              <a:rPr lang="en-US" sz="2500" dirty="0" smtClean="0"/>
              <a:t> </a:t>
            </a:r>
            <a:r>
              <a:rPr lang="en-US" sz="2500" dirty="0" err="1" smtClean="0"/>
              <a:t>kawat</a:t>
            </a:r>
            <a:r>
              <a:rPr lang="en-US" sz="2500" dirty="0" smtClean="0"/>
              <a:t> </a:t>
            </a:r>
            <a:r>
              <a:rPr lang="en-US" sz="2500" dirty="0" err="1" smtClean="0"/>
              <a:t>lurus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kondisi</a:t>
            </a:r>
            <a:r>
              <a:rPr lang="en-US" sz="2500" dirty="0" smtClean="0"/>
              <a:t> </a:t>
            </a:r>
            <a:r>
              <a:rPr lang="en-US" sz="2500" dirty="0" err="1" smtClean="0"/>
              <a:t>hubung</a:t>
            </a:r>
            <a:r>
              <a:rPr lang="en-US" sz="2500" dirty="0" smtClean="0"/>
              <a:t> </a:t>
            </a:r>
            <a:r>
              <a:rPr lang="en-US" sz="2500" dirty="0" err="1" smtClean="0"/>
              <a:t>singkat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62000" y="4419600"/>
          <a:ext cx="3195558" cy="1981200"/>
        </p:xfrm>
        <a:graphic>
          <a:graphicData uri="http://schemas.openxmlformats.org/presentationml/2006/ole">
            <p:oleObj spid="_x0000_s6146" name="Visio" r:id="rId3" imgW="1269492" imgH="1053084" progId="Visio.Drawing.11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800600" y="3352800"/>
          <a:ext cx="3657600" cy="3013075"/>
        </p:xfrm>
        <a:graphic>
          <a:graphicData uri="http://schemas.openxmlformats.org/presentationml/2006/ole">
            <p:oleObj spid="_x0000_s6147" name="Visio" r:id="rId4" imgW="1999488" imgH="1648054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/>
          <a:lstStyle/>
          <a:p>
            <a:pPr algn="just"/>
            <a:r>
              <a:rPr lang="en-US" b="1" dirty="0" smtClean="0"/>
              <a:t>Model Simplified</a:t>
            </a:r>
            <a:r>
              <a:rPr lang="en-US" dirty="0" smtClean="0"/>
              <a:t>,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penghalang</a:t>
            </a:r>
            <a:r>
              <a:rPr lang="en-US" dirty="0" smtClean="0"/>
              <a:t> (V</a:t>
            </a:r>
            <a:r>
              <a:rPr lang="en-US" sz="2000" dirty="0" smtClean="0"/>
              <a:t>T</a:t>
            </a:r>
            <a:r>
              <a:rPr lang="en-US" dirty="0" smtClean="0"/>
              <a:t>)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material </a:t>
            </a:r>
            <a:r>
              <a:rPr lang="en-US" dirty="0" err="1" smtClean="0"/>
              <a:t>penyusunnya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dimodelkan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tresholdnya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990600" y="3962400"/>
          <a:ext cx="3200400" cy="1905000"/>
        </p:xfrm>
        <a:graphic>
          <a:graphicData uri="http://schemas.openxmlformats.org/presentationml/2006/ole">
            <p:oleObj spid="_x0000_s7170" name="Visio" r:id="rId3" imgW="2163166" imgH="1117092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pPr algn="just"/>
            <a:r>
              <a:rPr lang="en-US" b="1" dirty="0" smtClean="0"/>
              <a:t>Model </a:t>
            </a:r>
            <a:r>
              <a:rPr lang="en-US" b="1" dirty="0" smtClean="0"/>
              <a:t>Piecewise </a:t>
            </a:r>
            <a:r>
              <a:rPr lang="en-US" b="1" dirty="0" smtClean="0"/>
              <a:t>linier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model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seolah</a:t>
            </a:r>
            <a:r>
              <a:rPr lang="en-US" dirty="0" smtClean="0"/>
              <a:t>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penghalang</a:t>
            </a:r>
            <a:r>
              <a:rPr lang="en-US" dirty="0" smtClean="0"/>
              <a:t> (VT)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resistor linear.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90600" y="3810000"/>
          <a:ext cx="3657600" cy="1582738"/>
        </p:xfrm>
        <a:graphic>
          <a:graphicData uri="http://schemas.openxmlformats.org/presentationml/2006/ole">
            <p:oleObj spid="_x0000_s8194" name="Visio" r:id="rId3" imgW="2620366" imgH="1136904" progId="Visio.Drawing.11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334000" y="3048000"/>
          <a:ext cx="3200400" cy="2636838"/>
        </p:xfrm>
        <a:graphic>
          <a:graphicData uri="http://schemas.openxmlformats.org/presentationml/2006/ole">
            <p:oleObj spid="_x0000_s8195" name="Visio" r:id="rId4" imgW="1999488" imgH="1648054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Biasing </a:t>
            </a:r>
            <a:r>
              <a:rPr lang="en-US" dirty="0" err="1" smtClean="0">
                <a:solidFill>
                  <a:schemeClr val="tx2"/>
                </a:solidFill>
              </a:rPr>
              <a:t>Pada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Dioda</a:t>
            </a:r>
            <a:r>
              <a:rPr lang="en-US" dirty="0" smtClean="0">
                <a:solidFill>
                  <a:schemeClr val="tx2"/>
                </a:solidFill>
              </a:rPr>
              <a:t> Ideal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4568952"/>
          </a:xfrm>
        </p:spPr>
        <p:txBody>
          <a:bodyPr/>
          <a:lstStyle/>
          <a:p>
            <a:r>
              <a:rPr lang="en-US" dirty="0" smtClean="0"/>
              <a:t>Forward Bias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17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90800"/>
            <a:ext cx="66008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 smtClean="0"/>
              <a:t>Reverse Bias</a:t>
            </a:r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yang </a:t>
            </a:r>
            <a:r>
              <a:rPr lang="en-US" dirty="0" err="1" smtClean="0"/>
              <a:t>dipasang</a:t>
            </a:r>
            <a:r>
              <a:rPr lang="en-US" dirty="0" smtClean="0"/>
              <a:t> reverse bias,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terputus</a:t>
            </a:r>
            <a:r>
              <a:rPr lang="en-US" dirty="0" smtClean="0"/>
              <a:t> (open circuit),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18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581400"/>
            <a:ext cx="66008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Referensi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Boylestad</a:t>
            </a:r>
            <a:r>
              <a:rPr lang="en-US" sz="2400" dirty="0" smtClean="0"/>
              <a:t>, Robert L &amp; </a:t>
            </a:r>
            <a:r>
              <a:rPr lang="en-US" sz="2400" dirty="0" err="1" smtClean="0"/>
              <a:t>louis</a:t>
            </a:r>
            <a:r>
              <a:rPr lang="en-US" sz="2400" dirty="0" smtClean="0"/>
              <a:t> N , Electronic device and circuit theory , New Jersey: Prentice Hall, 2002.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Ramdhani, M. 2010. Buku Diktat Elektronika 1. Bandung.Universitas Telkom.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Sedra</a:t>
            </a:r>
            <a:r>
              <a:rPr lang="en-US" sz="2400" dirty="0" smtClean="0"/>
              <a:t>, Adel &amp; Kenneth C. Smith, Microelectronic circuits ,  Oxford : Oxford Univ. Press, 2004.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Tooley,Mike, Rangkaian elektronik:prinsip dan aplikasi  , Jakarta: Erlangga, 2003.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0352"/>
            <a:ext cx="8305800" cy="5413248"/>
          </a:xfrm>
        </p:spPr>
        <p:txBody>
          <a:bodyPr/>
          <a:lstStyle/>
          <a:p>
            <a:r>
              <a:rPr lang="en-US" dirty="0" smtClean="0"/>
              <a:t>PN Junction</a:t>
            </a:r>
          </a:p>
          <a:p>
            <a:endParaRPr lang="en-US" dirty="0" smtClean="0"/>
          </a:p>
          <a:p>
            <a:pPr algn="just">
              <a:buNone/>
            </a:pPr>
            <a:r>
              <a:rPr lang="en-US" dirty="0" smtClean="0"/>
              <a:t>  PN Junction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semikonduktor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P (</a:t>
            </a:r>
            <a:r>
              <a:rPr lang="en-US" dirty="0" err="1" smtClean="0"/>
              <a:t>Positif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N (</a:t>
            </a:r>
            <a:r>
              <a:rPr lang="en-US" dirty="0" err="1" smtClean="0"/>
              <a:t>Negatif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374922"/>
            <a:ext cx="7000875" cy="1806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971800"/>
            <a:ext cx="292608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SEKIAN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semikonduktor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P </a:t>
            </a:r>
            <a:r>
              <a:rPr lang="en-US" sz="2000" dirty="0" err="1" smtClean="0"/>
              <a:t>disambungkan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semikonduktor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N,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deplesi</a:t>
            </a:r>
            <a:r>
              <a:rPr lang="en-US" sz="2000" dirty="0" smtClean="0"/>
              <a:t> </a:t>
            </a:r>
            <a:r>
              <a:rPr lang="en-US" sz="2000" dirty="0" err="1" smtClean="0"/>
              <a:t>disekitar</a:t>
            </a:r>
            <a:r>
              <a:rPr lang="en-US" sz="2000" dirty="0" smtClean="0"/>
              <a:t> </a:t>
            </a:r>
            <a:r>
              <a:rPr lang="en-US" sz="2000" dirty="0" err="1" smtClean="0"/>
              <a:t>sambungannya</a:t>
            </a:r>
            <a:r>
              <a:rPr lang="en-US" sz="2000" dirty="0" smtClean="0"/>
              <a:t>. </a:t>
            </a:r>
            <a:r>
              <a:rPr lang="en-US" sz="2000" dirty="0" err="1" smtClean="0"/>
              <a:t>Didaerah</a:t>
            </a:r>
            <a:r>
              <a:rPr lang="en-US" sz="2000" dirty="0" smtClean="0"/>
              <a:t> </a:t>
            </a:r>
            <a:r>
              <a:rPr lang="en-US" sz="2000" dirty="0" err="1" smtClean="0"/>
              <a:t>deplesi</a:t>
            </a:r>
            <a:r>
              <a:rPr lang="en-US" sz="2000" dirty="0" smtClean="0"/>
              <a:t> hole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lenyap</a:t>
            </a:r>
            <a:r>
              <a:rPr lang="en-US" sz="2000" dirty="0" smtClean="0"/>
              <a:t>. </a:t>
            </a:r>
            <a:r>
              <a:rPr lang="en-US" sz="2000" dirty="0" err="1" smtClean="0"/>
              <a:t>Elektron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berdifusi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P </a:t>
            </a:r>
            <a:r>
              <a:rPr lang="en-US" sz="2000" dirty="0" err="1" smtClean="0"/>
              <a:t>dan</a:t>
            </a:r>
            <a:r>
              <a:rPr lang="en-US" sz="2000" dirty="0" smtClean="0"/>
              <a:t> hole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N.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sambung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ion donor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difusi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ion </a:t>
            </a:r>
            <a:r>
              <a:rPr lang="en-US" sz="2000" dirty="0" err="1" smtClean="0"/>
              <a:t>akseptor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difusi</a:t>
            </a:r>
            <a:r>
              <a:rPr lang="en-US" sz="2000" dirty="0" smtClean="0"/>
              <a:t> hole,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beda</a:t>
            </a:r>
            <a:r>
              <a:rPr lang="en-US" sz="2000" dirty="0" smtClean="0"/>
              <a:t> </a:t>
            </a:r>
            <a:r>
              <a:rPr lang="en-US" sz="2000" dirty="0" err="1" smtClean="0"/>
              <a:t>potensial</a:t>
            </a:r>
            <a:r>
              <a:rPr lang="en-US" sz="2000" dirty="0" smtClean="0"/>
              <a:t> (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barrier /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penghalang</a:t>
            </a:r>
            <a:r>
              <a:rPr lang="en-US" sz="2000" dirty="0" smtClean="0"/>
              <a:t>)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3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7543800" cy="247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Biasing (</a:t>
            </a:r>
            <a:r>
              <a:rPr lang="en-US" dirty="0" err="1" smtClean="0"/>
              <a:t>Prategangan</a:t>
            </a:r>
            <a:r>
              <a:rPr lang="en-US" dirty="0" smtClean="0"/>
              <a:t> dc)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dc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/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mestinya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prategangan</a:t>
            </a:r>
            <a:r>
              <a:rPr lang="en-US" dirty="0" smtClean="0"/>
              <a:t> dc (biasing)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1. Forward bias (bias </a:t>
            </a:r>
            <a:r>
              <a:rPr lang="en-US" dirty="0" err="1" smtClean="0"/>
              <a:t>maju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2. Reverse bias (bias </a:t>
            </a:r>
            <a:r>
              <a:rPr lang="en-US" dirty="0" err="1" smtClean="0"/>
              <a:t>mundur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Forward bias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Forward bias (</a:t>
            </a:r>
            <a:r>
              <a:rPr lang="en-US" dirty="0" err="1" smtClean="0"/>
              <a:t>prategangan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dc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suplai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terminal </a:t>
            </a:r>
            <a:r>
              <a:rPr lang="en-US" dirty="0" err="1" smtClean="0"/>
              <a:t>positif</a:t>
            </a:r>
            <a:r>
              <a:rPr lang="en-US" dirty="0" smtClean="0"/>
              <a:t>  </a:t>
            </a:r>
            <a:r>
              <a:rPr lang="en-US" dirty="0" err="1" smtClean="0"/>
              <a:t>tegangan</a:t>
            </a:r>
            <a:r>
              <a:rPr lang="en-US" dirty="0" smtClean="0"/>
              <a:t> yang </a:t>
            </a:r>
            <a:r>
              <a:rPr lang="en-US" dirty="0" err="1" smtClean="0"/>
              <a:t>mensuplai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smtClean="0"/>
              <a:t>Forward Bias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03567"/>
            <a:ext cx="7569123" cy="36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r>
              <a:rPr lang="en-US" b="1" dirty="0" smtClean="0"/>
              <a:t>Reverse Bias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Reverse bias (</a:t>
            </a:r>
            <a:r>
              <a:rPr lang="en-US" dirty="0" err="1" smtClean="0"/>
              <a:t>prategangan</a:t>
            </a:r>
            <a:r>
              <a:rPr lang="en-US" dirty="0" smtClean="0"/>
              <a:t> </a:t>
            </a:r>
            <a:r>
              <a:rPr lang="en-US" dirty="0" err="1" smtClean="0"/>
              <a:t>mundur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dc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terbalik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kutub</a:t>
            </a:r>
            <a:r>
              <a:rPr lang="en-US" dirty="0" smtClean="0"/>
              <a:t> terminal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suplai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semikonduktor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kutub</a:t>
            </a:r>
            <a:r>
              <a:rPr lang="en-US" dirty="0" smtClean="0"/>
              <a:t> terminal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suplai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semikonduktor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Bias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7817584" cy="3798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Dioda</a:t>
            </a:r>
            <a:r>
              <a:rPr lang="en-US" dirty="0" smtClean="0"/>
              <a:t> PN Junction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83880" cy="44165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Dioda</a:t>
            </a:r>
            <a:r>
              <a:rPr lang="en-US" dirty="0" smtClean="0"/>
              <a:t> PN Junction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semikonduktor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P (</a:t>
            </a:r>
            <a:r>
              <a:rPr lang="en-US" dirty="0" err="1" smtClean="0"/>
              <a:t>Positif</a:t>
            </a:r>
            <a:r>
              <a:rPr lang="en-US" dirty="0" smtClean="0"/>
              <a:t> )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u="sng" dirty="0" err="1" smtClean="0"/>
              <a:t>Anoda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semikonduktor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N (</a:t>
            </a:r>
            <a:r>
              <a:rPr lang="en-US" dirty="0" err="1" smtClean="0"/>
              <a:t>Negatif</a:t>
            </a:r>
            <a:r>
              <a:rPr lang="en-US" dirty="0" smtClean="0"/>
              <a:t>)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u="sng" dirty="0" err="1" smtClean="0"/>
              <a:t>Katoda</a:t>
            </a:r>
            <a:r>
              <a:rPr lang="en-US" dirty="0" smtClean="0"/>
              <a:t>. Dari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barrier /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treshold</a:t>
            </a:r>
            <a:r>
              <a:rPr lang="en-US" dirty="0" smtClean="0"/>
              <a:t> (V</a:t>
            </a:r>
            <a:r>
              <a:rPr lang="en-US" sz="2000" dirty="0" smtClean="0"/>
              <a:t>T</a:t>
            </a:r>
            <a:r>
              <a:rPr lang="en-US" dirty="0" smtClean="0"/>
              <a:t>)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yang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material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didoa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BE05-E683-4C13-B450-C2F9C999A0C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576</TotalTime>
  <Words>695</Words>
  <Application>Microsoft Office PowerPoint</Application>
  <PresentationFormat>On-screen Show (4:3)</PresentationFormat>
  <Paragraphs>78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Aspect</vt:lpstr>
      <vt:lpstr>Microsoft Visio Drawing</vt:lpstr>
      <vt:lpstr>BAB 2  PN Junction dan Dioda </vt:lpstr>
      <vt:lpstr>Slide 2</vt:lpstr>
      <vt:lpstr>Slide 3</vt:lpstr>
      <vt:lpstr>Slide 4</vt:lpstr>
      <vt:lpstr>Slide 5</vt:lpstr>
      <vt:lpstr>Slide 6</vt:lpstr>
      <vt:lpstr>Slide 7</vt:lpstr>
      <vt:lpstr>Slide 8</vt:lpstr>
      <vt:lpstr>Dioda PN Junction</vt:lpstr>
      <vt:lpstr>Slide 10</vt:lpstr>
      <vt:lpstr>Slide 11</vt:lpstr>
      <vt:lpstr>Slide 12</vt:lpstr>
      <vt:lpstr>Simbol dan Bentuk Fisik Dioda</vt:lpstr>
      <vt:lpstr>Pemodelan  Dioda</vt:lpstr>
      <vt:lpstr>Slide 15</vt:lpstr>
      <vt:lpstr>Slide 16</vt:lpstr>
      <vt:lpstr>Biasing Pada Dioda Ideal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2  PN Junction dan Dioda</dc:title>
  <dc:creator>unsur2040</dc:creator>
  <cp:lastModifiedBy>unsur2040</cp:lastModifiedBy>
  <cp:revision>40</cp:revision>
  <dcterms:created xsi:type="dcterms:W3CDTF">2013-12-10T05:45:46Z</dcterms:created>
  <dcterms:modified xsi:type="dcterms:W3CDTF">2013-12-10T15:22:24Z</dcterms:modified>
</cp:coreProperties>
</file>