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9" r:id="rId5"/>
    <p:sldId id="262" r:id="rId6"/>
    <p:sldId id="263" r:id="rId7"/>
    <p:sldId id="264" r:id="rId8"/>
    <p:sldId id="266" r:id="rId9"/>
    <p:sldId id="267" r:id="rId10"/>
    <p:sldId id="270" r:id="rId11"/>
    <p:sldId id="271" r:id="rId12"/>
  </p:sldIdLst>
  <p:sldSz cx="9144000" cy="6858000" type="screen4x3"/>
  <p:notesSz cx="6858000" cy="9144000"/>
  <p:custDataLst>
    <p:tags r:id="rId14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7C053-53B3-453F-811D-A6C1180F4400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5673F-E9F4-43CD-8007-3DB3FB1646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C8D130-0A3F-483E-AF11-BC2E37EED423}" type="datetime1">
              <a:rPr lang="id-ID" smtClean="0"/>
              <a:t>14/12/2013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AC430-F9B1-4EF2-B5F4-A3B3F6502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07572-EA13-435B-B797-6350261D49E1}" type="datetime1">
              <a:rPr lang="id-ID" smtClean="0"/>
              <a:t>14/12/2013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AC430-F9B1-4EF2-B5F4-A3B3F6502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31FA5-495F-4DE3-9863-70890A54042F}" type="datetime1">
              <a:rPr lang="id-ID" smtClean="0"/>
              <a:t>14/12/2013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AC430-F9B1-4EF2-B5F4-A3B3F6502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7B701-F53B-440C-9D7B-CEE4C9C38215}" type="datetime1">
              <a:rPr lang="id-ID" smtClean="0"/>
              <a:t>14/12/2013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AC430-F9B1-4EF2-B5F4-A3B3F6502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D99D7-4B68-4282-9E4D-D435B1AD7F5F}" type="datetime1">
              <a:rPr lang="id-ID" smtClean="0"/>
              <a:t>14/12/2013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AC430-F9B1-4EF2-B5F4-A3B3F6502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E0349-6F42-4AA4-9E34-1ADA2A43A272}" type="datetime1">
              <a:rPr lang="id-ID" smtClean="0"/>
              <a:t>14/12/2013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AC430-F9B1-4EF2-B5F4-A3B3F6502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C5BA8-D0AC-4586-8637-9A94AECFCFEA}" type="datetime1">
              <a:rPr lang="id-ID" smtClean="0"/>
              <a:t>14/12/2013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AC430-F9B1-4EF2-B5F4-A3B3F6502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FDC7-8F3E-4064-8FC3-F56ECAA60F4C}" type="datetime1">
              <a:rPr lang="id-ID" smtClean="0"/>
              <a:t>14/12/2013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AC430-F9B1-4EF2-B5F4-A3B3F6502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70391-CA10-436B-9F54-D05481C589CA}" type="datetime1">
              <a:rPr lang="id-ID" smtClean="0"/>
              <a:t>14/12/2013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AC430-F9B1-4EF2-B5F4-A3B3F6502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F5804-DF54-4F20-A5DC-E759E0B72178}" type="datetime1">
              <a:rPr lang="id-ID" smtClean="0"/>
              <a:t>14/12/2013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AC430-F9B1-4EF2-B5F4-A3B3F6502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EF831-272E-44F2-AAB1-7C00B0DCBA27}" type="datetime1">
              <a:rPr lang="id-ID" smtClean="0"/>
              <a:t>14/12/2013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AC430-F9B1-4EF2-B5F4-A3B3F6502A8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8C193E-598F-4EC6-808E-26FA019E3C98}" type="datetime1">
              <a:rPr lang="id-ID" smtClean="0"/>
              <a:t>14/12/2013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7AC430-F9B1-4EF2-B5F4-A3B3F6502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2209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BAB 11 </a:t>
            </a:r>
            <a:r>
              <a:rPr lang="id-ID" sz="3200" dirty="0" smtClean="0"/>
              <a:t>Operational </a:t>
            </a:r>
            <a:r>
              <a:rPr lang="id-ID" sz="3200" dirty="0" smtClean="0"/>
              <a:t>Amplifier (Op Amp)</a:t>
            </a:r>
            <a:endParaRPr lang="id-ID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733800"/>
            <a:ext cx="7772400" cy="609600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id-ID" dirty="0" smtClean="0"/>
              <a:t>Unang Sunarya</a:t>
            </a:r>
            <a:r>
              <a:rPr lang="en-US" dirty="0" smtClean="0"/>
              <a:t>, ST., MT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C430-F9B1-4EF2-B5F4-A3B3F6502A8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1230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Referensi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Boylestad</a:t>
            </a:r>
            <a:r>
              <a:rPr lang="en-US" sz="2400" dirty="0" smtClean="0"/>
              <a:t>, Robert L &amp; </a:t>
            </a:r>
            <a:r>
              <a:rPr lang="en-US" sz="2400" dirty="0" err="1" smtClean="0"/>
              <a:t>louis</a:t>
            </a:r>
            <a:r>
              <a:rPr lang="en-US" sz="2400" dirty="0" smtClean="0"/>
              <a:t> N , Electronic device and circuit theory , New Jersey: Prentice Hall, 2002.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Ramdhani, M. 2010. Buku Diktat Elektronika 1. Bandung.Universitas Telkom.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Sedra</a:t>
            </a:r>
            <a:r>
              <a:rPr lang="en-US" sz="2400" dirty="0" smtClean="0"/>
              <a:t>, Adel &amp; Kenneth C. Smith, Microelectronic circuits ,  Oxford : Oxford Univ. Press, 2004.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n-NO" sz="2400" dirty="0" smtClean="0"/>
              <a:t>Tooley,Mike, Rangkaian elektronik:prinsip dan aplikasi  , Jakarta: Erlangga, 2003.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C430-F9B1-4EF2-B5F4-A3B3F6502A80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667000"/>
            <a:ext cx="8183880" cy="838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SEKIAN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C430-F9B1-4EF2-B5F4-A3B3F6502A80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73184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2920" y="1689320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id-ID" sz="2400" dirty="0" smtClean="0"/>
              <a:t>Operational Amplifier (Op-Amp) merupakan suatu komponen elektronika berupa integrated circuit (IC)</a:t>
            </a:r>
          </a:p>
          <a:p>
            <a:pPr algn="just"/>
            <a:endParaRPr lang="id-ID" sz="2400" dirty="0" smtClean="0"/>
          </a:p>
          <a:p>
            <a:pPr algn="just"/>
            <a:r>
              <a:rPr lang="id-ID" sz="2400" dirty="0" smtClean="0"/>
              <a:t>Bagian output Op-Amp ini biasanya dikendalikan dengan umpan balik negatif karena nilai penguatannya (Gain) tinggi.</a:t>
            </a:r>
            <a:endParaRPr lang="id-ID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C430-F9B1-4EF2-B5F4-A3B3F6502A8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58806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73184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d-ID" dirty="0" smtClean="0"/>
              <a:t>Op-Amp</a:t>
            </a:r>
            <a:endParaRPr lang="id-ID" dirty="0"/>
          </a:p>
        </p:txBody>
      </p:sp>
      <p:pic>
        <p:nvPicPr>
          <p:cNvPr id="3" name="Picture 6" descr="sedr42021_02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598" y="1844824"/>
            <a:ext cx="4419600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3068" y="1628800"/>
            <a:ext cx="3738756" cy="4187952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2 aturan dalam melakukan analisis Op-Amp :</a:t>
            </a:r>
          </a:p>
          <a:p>
            <a:r>
              <a:rPr lang="id-ID" dirty="0" smtClean="0"/>
              <a:t>Perbedaan tegangan adalah nol</a:t>
            </a:r>
          </a:p>
          <a:p>
            <a:r>
              <a:rPr lang="id-ID" dirty="0" smtClean="0"/>
              <a:t>Arus input Op-Amp adalah nol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C430-F9B1-4EF2-B5F4-A3B3F6502A8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0067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73184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d-ID" dirty="0" smtClean="0"/>
              <a:t>Op-Amp</a:t>
            </a:r>
            <a:endParaRPr lang="id-ID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74704" y="1930604"/>
            <a:ext cx="3373760" cy="344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5536" y="2060848"/>
            <a:ext cx="3557436" cy="317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Placeholder 6"/>
          <p:cNvSpPr txBox="1">
            <a:spLocks/>
          </p:cNvSpPr>
          <p:nvPr/>
        </p:nvSpPr>
        <p:spPr>
          <a:xfrm>
            <a:off x="458416" y="1283493"/>
            <a:ext cx="4040188" cy="446087"/>
          </a:xfrm>
          <a:prstGeom prst="rect">
            <a:avLst/>
          </a:prstGeom>
        </p:spPr>
        <p:txBody>
          <a:bodyPr vert="horz" lIns="182880" tIns="91440">
            <a:normAutofit fontScale="850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err="1" smtClean="0"/>
              <a:t>Komponen</a:t>
            </a:r>
            <a:r>
              <a:rPr lang="en-US" dirty="0" smtClean="0"/>
              <a:t> Op-Amp</a:t>
            </a:r>
            <a:endParaRPr lang="en-US" dirty="0"/>
          </a:p>
        </p:txBody>
      </p:sp>
      <p:sp>
        <p:nvSpPr>
          <p:cNvPr id="9" name="Text Placeholder 8"/>
          <p:cNvSpPr txBox="1">
            <a:spLocks/>
          </p:cNvSpPr>
          <p:nvPr/>
        </p:nvSpPr>
        <p:spPr>
          <a:xfrm>
            <a:off x="5436096" y="1257300"/>
            <a:ext cx="4041775" cy="498475"/>
          </a:xfrm>
          <a:prstGeom prst="rect">
            <a:avLst/>
          </a:prstGeom>
        </p:spPr>
        <p:txBody>
          <a:bodyPr/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err="1" smtClean="0"/>
              <a:t>Simbol</a:t>
            </a:r>
            <a:r>
              <a:rPr lang="en-US" sz="2400" dirty="0" smtClean="0"/>
              <a:t> Op-Amp</a:t>
            </a:r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C430-F9B1-4EF2-B5F4-A3B3F6502A8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606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73184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d-ID" dirty="0" smtClean="0"/>
              <a:t>Inverting Amplifier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3068" y="1844824"/>
            <a:ext cx="3738756" cy="4187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dirty="0" smtClean="0"/>
              <a:t>Sirkuit amplifier penguatan konstan (constant-gain) yang paling sering digunakan adalah inverting amplifier.</a:t>
            </a:r>
          </a:p>
          <a:p>
            <a:pPr marL="0" indent="0" algn="just">
              <a:buNone/>
            </a:pPr>
            <a:endParaRPr lang="id-ID" sz="1800" dirty="0"/>
          </a:p>
          <a:p>
            <a:pPr marL="0" indent="0" algn="just">
              <a:buNone/>
            </a:pPr>
            <a:r>
              <a:rPr lang="id-ID" sz="1800" dirty="0" smtClean="0"/>
              <a:t>Outputnya diperoleh dengan mengalikan input dengan suatu fixed constant-gain, yang disesuaikan dengan resistor input (</a:t>
            </a:r>
            <a:r>
              <a:rPr lang="id-ID" sz="1800" i="1" dirty="0" smtClean="0"/>
              <a:t>R</a:t>
            </a:r>
            <a:r>
              <a:rPr lang="id-ID" sz="1800" i="1" baseline="-25000" dirty="0" smtClean="0"/>
              <a:t>1</a:t>
            </a:r>
            <a:r>
              <a:rPr lang="id-ID" sz="1800" dirty="0" smtClean="0"/>
              <a:t>) dan resistor feedback </a:t>
            </a:r>
            <a:r>
              <a:rPr lang="id-ID" sz="1800" dirty="0"/>
              <a:t>(</a:t>
            </a:r>
            <a:r>
              <a:rPr lang="id-ID" sz="1800" i="1" dirty="0" smtClean="0"/>
              <a:t>R</a:t>
            </a:r>
            <a:r>
              <a:rPr lang="id-ID" sz="1800" i="1" baseline="-25000" dirty="0" smtClean="0"/>
              <a:t>2</a:t>
            </a:r>
            <a:r>
              <a:rPr lang="id-ID" sz="1800" dirty="0" smtClean="0"/>
              <a:t>) </a:t>
            </a:r>
            <a:endParaRPr lang="id-ID" sz="1800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916832"/>
            <a:ext cx="433357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90" y="4509120"/>
            <a:ext cx="1826426" cy="10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C430-F9B1-4EF2-B5F4-A3B3F6502A8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6452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73184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d-ID" dirty="0" smtClean="0"/>
              <a:t>NonInverting Amplifier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59" y="1412775"/>
            <a:ext cx="7470908" cy="308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641" y="4270699"/>
            <a:ext cx="1756999" cy="92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878" y="5191844"/>
            <a:ext cx="291461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C430-F9B1-4EF2-B5F4-A3B3F6502A8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62265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73184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d-ID" dirty="0" smtClean="0"/>
              <a:t>Unity-follower Circuit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324" y="1437184"/>
            <a:ext cx="53721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" t="62837" r="87740"/>
          <a:stretch/>
        </p:blipFill>
        <p:spPr bwMode="auto">
          <a:xfrm>
            <a:off x="810866" y="3685084"/>
            <a:ext cx="1440160" cy="150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72158" y="1437184"/>
            <a:ext cx="2638772" cy="22479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dirty="0" smtClean="0"/>
              <a:t>Memberikan keuntungan penguatan dari satu kesatuan rangkaian (unity) dengan tidak adanya polaritas atau phasa reversal</a:t>
            </a:r>
            <a:endParaRPr lang="id-ID" sz="1800" i="1" dirty="0" smtClean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279324" y="4066163"/>
            <a:ext cx="4245004" cy="112395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id-ID" sz="1800" dirty="0" smtClean="0"/>
              <a:t>Meninjau rumus disamping bahwa output polaritas dan magnitude sama dengan input</a:t>
            </a:r>
            <a:endParaRPr lang="id-ID" sz="1800" i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C430-F9B1-4EF2-B5F4-A3B3F6502A8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321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73184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d-ID" dirty="0" smtClean="0"/>
              <a:t>Adder (summing) Amplifier</a:t>
            </a:r>
            <a:endParaRPr lang="id-ID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96" y="1687860"/>
            <a:ext cx="69627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278" y="4149080"/>
            <a:ext cx="369041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C430-F9B1-4EF2-B5F4-A3B3F6502A8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371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73184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d-ID" dirty="0" smtClean="0"/>
              <a:t>Differentiator Amplifier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00808"/>
            <a:ext cx="4434593" cy="24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4437112"/>
            <a:ext cx="2417411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C430-F9B1-4EF2-B5F4-A3B3F6502A8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5097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e65ec2aafbb9b404beafb377a3d6ff69a4a55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477</TotalTime>
  <Words>236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BAB 11 Operational Amplifier (Op Amp)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Amplifier (Op Amp)</dc:title>
  <dc:creator>Satellite L 745</dc:creator>
  <cp:lastModifiedBy>unsur2040</cp:lastModifiedBy>
  <cp:revision>13</cp:revision>
  <dcterms:created xsi:type="dcterms:W3CDTF">2013-12-12T13:52:12Z</dcterms:created>
  <dcterms:modified xsi:type="dcterms:W3CDTF">2013-12-14T07:13:28Z</dcterms:modified>
</cp:coreProperties>
</file>