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57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1" r:id="rId12"/>
    <p:sldId id="263" r:id="rId13"/>
    <p:sldId id="272" r:id="rId14"/>
    <p:sldId id="274" r:id="rId15"/>
    <p:sldId id="276" r:id="rId16"/>
    <p:sldId id="277" r:id="rId17"/>
    <p:sldId id="278" r:id="rId18"/>
  </p:sldIdLst>
  <p:sldSz cx="9144000" cy="6858000" type="screen4x3"/>
  <p:notesSz cx="6858000" cy="9144000"/>
  <p:custDataLst>
    <p:tags r:id="rId20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353FD-5CB3-4B48-AAC7-9AF67741D138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68CD7-E59B-496B-8213-7145535420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D6C28-C1DE-4850-8E66-4A0680C45C8A}" type="datetime1">
              <a:rPr lang="id-ID" smtClean="0"/>
              <a:t>14/12/2013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4112-7ECF-4449-B1E0-5FC2867E8772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6AD25-096F-4619-AB9F-74249C27F058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B2FB4-4D14-431F-A6AB-55E89FC2FEC8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2E555-3DDF-4BBF-92EA-00C52F600B5C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3BBC7-0F08-4428-922A-83D968F0BA95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75577-FA63-47A4-B7AC-040EA71F0D85}" type="datetime1">
              <a:rPr lang="id-ID" smtClean="0"/>
              <a:t>14/12/2013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B5A3A-60AD-49BA-8C12-B6CFE215A06B}" type="datetime1">
              <a:rPr lang="id-ID" smtClean="0"/>
              <a:t>14/12/2013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7BA6-2328-4BFB-B4B3-4FC75E38450A}" type="datetime1">
              <a:rPr lang="id-ID" smtClean="0"/>
              <a:t>14/12/2013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0CA25-82CD-4360-BAD0-DBAFBBD6F9C3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FB0C2-F41F-4E14-AA69-592A73956978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DFFCCA-DE2E-4300-9375-15FE09D20AF4}" type="datetime1">
              <a:rPr lang="id-ID" smtClean="0"/>
              <a:t>14/12/2013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559C5B-A5E2-42F1-98A9-F4E3A0BA565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75340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BAB 10 </a:t>
            </a:r>
            <a:r>
              <a:rPr lang="id-ID" sz="3600" dirty="0" smtClean="0"/>
              <a:t>Respon </a:t>
            </a:r>
            <a:r>
              <a:rPr lang="id-ID" sz="3600" dirty="0" smtClean="0"/>
              <a:t>Frekuensi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505968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id-ID" dirty="0" smtClean="0"/>
              <a:t>Unang </a:t>
            </a:r>
            <a:r>
              <a:rPr lang="en-US" dirty="0" smtClean="0"/>
              <a:t>S</a:t>
            </a:r>
            <a:r>
              <a:rPr lang="id-ID" dirty="0" smtClean="0"/>
              <a:t>unarya</a:t>
            </a:r>
            <a:r>
              <a:rPr lang="en-US" dirty="0" smtClean="0"/>
              <a:t>, ST., MT.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228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068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Bode Plot</a:t>
            </a:r>
            <a:endParaRPr lang="id-ID" dirty="0">
              <a:solidFill>
                <a:schemeClr val="tx2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86" b="45689"/>
          <a:stretch/>
        </p:blipFill>
        <p:spPr bwMode="auto">
          <a:xfrm>
            <a:off x="4644008" y="1916832"/>
            <a:ext cx="2998641" cy="186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11560" y="1412776"/>
            <a:ext cx="4211960" cy="504056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80000"/>
              </a:lnSpc>
              <a:buNone/>
            </a:pPr>
            <a:r>
              <a:rPr lang="id-ID" altLang="id-ID" sz="1800" dirty="0" smtClean="0"/>
              <a:t>2. Pole atau zero pada titik asal</a:t>
            </a:r>
            <a:endParaRPr lang="en-US" altLang="id-ID" sz="1800" i="1" dirty="0" smtClean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>
              <a:xfrm>
                <a:off x="395958" y="2012504"/>
                <a:ext cx="4643164" cy="504056"/>
              </a:xfrm>
              <a:prstGeom prst="rect">
                <a:avLst/>
              </a:prstGeom>
            </p:spPr>
            <p:txBody>
              <a:bodyPr vert="horz" lIns="182880" tIns="91440">
                <a:noAutofit/>
              </a:bodyPr>
              <a:lstStyle>
                <a:lvl1pPr marL="265176" indent="-265176" algn="l" rtl="0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548640" indent="-201168" algn="l" rtl="0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/>
                  <a:buChar char="◦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86384" indent="-182880" algn="l" rtl="0" eaLnBrk="1" latinLnBrk="0" hangingPunct="1">
                  <a:spcBef>
                    <a:spcPts val="25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00000"/>
                  <a:buFont typeface="Wingdings 2"/>
                  <a:buChar char=""/>
                  <a:defRPr kumimoji="0"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4128" indent="-182880" algn="l" rtl="0" eaLnBrk="1" latinLnBrk="0" hangingPunct="1">
                  <a:spcBef>
                    <a:spcPts val="23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12000"/>
                  <a:buFont typeface="Verdana"/>
                  <a:buChar char="◦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rtl="0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490472" indent="-182880" algn="l" rtl="0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7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00784" indent="-182880" algn="l" rtl="0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spcBef>
                    <a:spcPts val="257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5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48840" indent="-182880" algn="l" rtl="0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Untuk pole : </a:t>
                </a:r>
                <a14:m>
                  <m:oMath xmlns:m="http://schemas.openxmlformats.org/officeDocument/2006/math">
                    <m:r>
                      <a:rPr lang="id-ID" altLang="id-ID" sz="1800" b="0" i="0" smtClean="0">
                        <a:latin typeface="Cambria Math"/>
                      </a:rPr>
                      <m:t>20</m:t>
                    </m:r>
                    <m:r>
                      <m:rPr>
                        <m:sty m:val="p"/>
                      </m:rPr>
                      <a:rPr lang="id-ID" altLang="id-ID" sz="1800" b="0" i="0" smtClean="0">
                        <a:latin typeface="Cambria Math"/>
                      </a:rPr>
                      <m:t>log</m:t>
                    </m:r>
                    <m:d>
                      <m:dPr>
                        <m:begChr m:val="|"/>
                        <m:endChr m:val="|"/>
                        <m:ctrlPr>
                          <a:rPr lang="id-ID" altLang="id-ID" sz="1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altLang="id-ID" sz="1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d-ID" altLang="id-ID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id-ID" altLang="id-ID" sz="1800" b="0" i="1" smtClean="0">
                                <a:latin typeface="Cambria Math"/>
                              </a:rPr>
                              <m:t>𝑗𝑤</m:t>
                            </m:r>
                          </m:den>
                        </m:f>
                      </m:e>
                    </m:d>
                    <m:r>
                      <a:rPr lang="id-ID" altLang="id-ID" sz="1800" b="0" i="1" smtClean="0">
                        <a:latin typeface="Cambria Math"/>
                      </a:rPr>
                      <m:t>=−20</m:t>
                    </m:r>
                    <m:func>
                      <m:funcPr>
                        <m:ctrlPr>
                          <a:rPr lang="id-ID" altLang="id-ID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altLang="id-ID" sz="1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id-ID" altLang="id-ID" sz="1800" b="0" i="1" smtClean="0">
                            <a:latin typeface="Cambria Math"/>
                          </a:rPr>
                          <m:t>𝑤</m:t>
                        </m:r>
                      </m:e>
                    </m:func>
                  </m:oMath>
                </a14:m>
                <a:endParaRPr lang="en-US" altLang="id-ID" sz="1800" i="1" dirty="0" smtClean="0"/>
              </a:p>
            </p:txBody>
          </p:sp>
        </mc:Choice>
        <mc:Fallback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58" y="2012504"/>
                <a:ext cx="4643164" cy="504056"/>
              </a:xfrm>
              <a:prstGeom prst="rect">
                <a:avLst/>
              </a:prstGeom>
              <a:blipFill rotWithShape="1">
                <a:blip r:embed="rId3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>
              <a:xfrm>
                <a:off x="395958" y="4494634"/>
                <a:ext cx="4643164" cy="504056"/>
              </a:xfrm>
              <a:prstGeom prst="rect">
                <a:avLst/>
              </a:prstGeom>
            </p:spPr>
            <p:txBody>
              <a:bodyPr vert="horz" lIns="182880" tIns="91440">
                <a:noAutofit/>
              </a:bodyPr>
              <a:lstStyle>
                <a:lvl1pPr marL="265176" indent="-265176" algn="l" rtl="0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548640" indent="-201168" algn="l" rtl="0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/>
                  <a:buChar char="◦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86384" indent="-182880" algn="l" rtl="0" eaLnBrk="1" latinLnBrk="0" hangingPunct="1">
                  <a:spcBef>
                    <a:spcPts val="25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00000"/>
                  <a:buFont typeface="Wingdings 2"/>
                  <a:buChar char=""/>
                  <a:defRPr kumimoji="0"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4128" indent="-182880" algn="l" rtl="0" eaLnBrk="1" latinLnBrk="0" hangingPunct="1">
                  <a:spcBef>
                    <a:spcPts val="23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12000"/>
                  <a:buFont typeface="Verdana"/>
                  <a:buChar char="◦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rtl="0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490472" indent="-182880" algn="l" rtl="0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7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00784" indent="-182880" algn="l" rtl="0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spcBef>
                    <a:spcPts val="257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5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48840" indent="-182880" algn="l" rtl="0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Untuk zero : </a:t>
                </a:r>
                <a14:m>
                  <m:oMath xmlns:m="http://schemas.openxmlformats.org/officeDocument/2006/math">
                    <m:r>
                      <a:rPr lang="id-ID" altLang="id-ID" sz="1800" b="0" i="0" smtClean="0">
                        <a:latin typeface="Cambria Math"/>
                      </a:rPr>
                      <m:t>20</m:t>
                    </m:r>
                    <m:r>
                      <m:rPr>
                        <m:sty m:val="p"/>
                      </m:rPr>
                      <a:rPr lang="id-ID" altLang="id-ID" sz="1800" b="0" i="0" smtClean="0">
                        <a:latin typeface="Cambria Math"/>
                      </a:rPr>
                      <m:t>log</m:t>
                    </m:r>
                    <m:d>
                      <m:dPr>
                        <m:begChr m:val="|"/>
                        <m:endChr m:val="|"/>
                        <m:ctrlPr>
                          <a:rPr lang="id-ID" altLang="id-ID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altLang="id-ID" sz="1800" b="0" i="1" smtClean="0">
                            <a:latin typeface="Cambria Math"/>
                          </a:rPr>
                          <m:t>𝑗𝑤</m:t>
                        </m:r>
                      </m:e>
                    </m:d>
                    <m:r>
                      <a:rPr lang="id-ID" altLang="id-ID" sz="1800" b="0" i="1" smtClean="0">
                        <a:latin typeface="Cambria Math"/>
                      </a:rPr>
                      <m:t>=20</m:t>
                    </m:r>
                    <m:func>
                      <m:funcPr>
                        <m:ctrlPr>
                          <a:rPr lang="id-ID" altLang="id-ID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altLang="id-ID" sz="1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id-ID" altLang="id-ID" sz="1800" b="0" i="1" smtClean="0">
                            <a:latin typeface="Cambria Math"/>
                          </a:rPr>
                          <m:t>𝑤</m:t>
                        </m:r>
                      </m:e>
                    </m:func>
                  </m:oMath>
                </a14:m>
                <a:endParaRPr lang="en-US" altLang="id-ID" sz="1800" i="1" dirty="0" smtClean="0"/>
              </a:p>
            </p:txBody>
          </p:sp>
        </mc:Choice>
        <mc:Fallback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58" y="4494634"/>
                <a:ext cx="4643164" cy="504056"/>
              </a:xfrm>
              <a:prstGeom prst="rect">
                <a:avLst/>
              </a:prstGeom>
              <a:blipFill rotWithShape="1">
                <a:blip r:embed="rId4"/>
                <a:stretch>
                  <a:fillRect t="-72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1524"/>
          <a:stretch/>
        </p:blipFill>
        <p:spPr bwMode="auto">
          <a:xfrm>
            <a:off x="4636740" y="4293096"/>
            <a:ext cx="2998641" cy="184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027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068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Bode Plot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11560" y="1412776"/>
            <a:ext cx="4211960" cy="504056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80000"/>
              </a:lnSpc>
              <a:buNone/>
            </a:pPr>
            <a:r>
              <a:rPr lang="id-ID" altLang="id-ID" sz="1800" dirty="0"/>
              <a:t>3</a:t>
            </a:r>
            <a:r>
              <a:rPr lang="id-ID" altLang="id-ID" sz="1800" dirty="0" smtClean="0"/>
              <a:t>. Pole atau zero orde satu</a:t>
            </a:r>
            <a:endParaRPr lang="en-US" altLang="id-ID" sz="1800" i="1" dirty="0" smtClean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>
              <a:xfrm>
                <a:off x="395958" y="2156520"/>
                <a:ext cx="4643164" cy="1632520"/>
              </a:xfrm>
              <a:prstGeom prst="rect">
                <a:avLst/>
              </a:prstGeom>
            </p:spPr>
            <p:txBody>
              <a:bodyPr vert="horz" lIns="182880" tIns="91440">
                <a:noAutofit/>
              </a:bodyPr>
              <a:lstStyle>
                <a:lvl1pPr marL="265176" indent="-265176" algn="l" rtl="0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548640" indent="-201168" algn="l" rtl="0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/>
                  <a:buChar char="◦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86384" indent="-182880" algn="l" rtl="0" eaLnBrk="1" latinLnBrk="0" hangingPunct="1">
                  <a:spcBef>
                    <a:spcPts val="25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00000"/>
                  <a:buFont typeface="Wingdings 2"/>
                  <a:buChar char=""/>
                  <a:defRPr kumimoji="0"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4128" indent="-182880" algn="l" rtl="0" eaLnBrk="1" latinLnBrk="0" hangingPunct="1">
                  <a:spcBef>
                    <a:spcPts val="23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12000"/>
                  <a:buFont typeface="Verdana"/>
                  <a:buChar char="◦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rtl="0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490472" indent="-182880" algn="l" rtl="0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7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00784" indent="-182880" algn="l" rtl="0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spcBef>
                    <a:spcPts val="257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5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48840" indent="-182880" algn="l" rtl="0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Untuk pole : </a:t>
                </a:r>
                <a:endParaRPr lang="id-ID" altLang="id-ID" sz="1800" b="0" dirty="0" smtClean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id-ID" altLang="id-ID" sz="1800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Asimtot 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/>
                  <a:t>w</a:t>
                </a:r>
                <a:r>
                  <a:rPr lang="id-ID" altLang="id-ID" sz="1800" dirty="0" smtClean="0"/>
                  <a:t>&lt;&lt;w</a:t>
                </a:r>
                <a:r>
                  <a:rPr lang="id-ID" altLang="id-ID" sz="1800" baseline="-25000" dirty="0" smtClean="0"/>
                  <a:t>1</a:t>
                </a:r>
                <a:r>
                  <a:rPr lang="id-ID" altLang="id-ID" sz="1800" dirty="0" smtClean="0"/>
                  <a:t> -&gt; 20log1 = 0 dB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w&gt;&gt;w</a:t>
                </a:r>
                <a:r>
                  <a:rPr lang="id-ID" altLang="id-ID" sz="1800" baseline="-25000" dirty="0" smtClean="0"/>
                  <a:t>1</a:t>
                </a:r>
                <a:r>
                  <a:rPr lang="id-ID" altLang="id-ID" sz="1800" dirty="0" smtClean="0"/>
                  <a:t> -&gt; -20log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altLang="id-ID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altLang="id-ID" sz="1800" b="0" i="1" smtClean="0">
                            <a:latin typeface="Cambria Math"/>
                          </a:rPr>
                          <m:t>𝑤</m:t>
                        </m:r>
                      </m:num>
                      <m:den>
                        <m:sSub>
                          <m:sSubPr>
                            <m:ctrlPr>
                              <a:rPr lang="id-ID" altLang="id-ID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d-ID" altLang="id-ID" sz="18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id-ID" altLang="id-ID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id-ID" altLang="id-ID" sz="1800" dirty="0" smtClean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id-ID" altLang="id-ID" sz="1800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Frekuensi cutoff di w=w</a:t>
                </a:r>
                <a:r>
                  <a:rPr lang="id-ID" altLang="id-ID" sz="1800" baseline="-25000" dirty="0" smtClean="0"/>
                  <a:t>1</a:t>
                </a:r>
                <a:endParaRPr lang="en-US" altLang="id-ID" sz="1800" dirty="0" smtClean="0"/>
              </a:p>
            </p:txBody>
          </p:sp>
        </mc:Choice>
        <mc:Fallback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58" y="2156520"/>
                <a:ext cx="4643164" cy="1632520"/>
              </a:xfrm>
              <a:prstGeom prst="rect">
                <a:avLst/>
              </a:prstGeom>
              <a:blipFill rotWithShape="1">
                <a:blip r:embed="rId2"/>
                <a:stretch>
                  <a:fillRect t="-2612" b="-283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08326" y="2142456"/>
            <a:ext cx="4643164" cy="504056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80000"/>
              </a:lnSpc>
              <a:buNone/>
            </a:pPr>
            <a:r>
              <a:rPr lang="id-ID" altLang="id-ID" sz="1800" dirty="0" smtClean="0"/>
              <a:t>Untuk zero : </a:t>
            </a:r>
            <a:endParaRPr lang="en-US" altLang="id-ID" sz="1800" i="1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50" t="3964" r="9973" b="83351"/>
          <a:stretch/>
        </p:blipFill>
        <p:spPr bwMode="auto">
          <a:xfrm>
            <a:off x="2267744" y="1937284"/>
            <a:ext cx="1428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982" t="55305" r="15625" b="37269"/>
          <a:stretch/>
        </p:blipFill>
        <p:spPr bwMode="auto">
          <a:xfrm>
            <a:off x="6084168" y="2032534"/>
            <a:ext cx="1638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3"/>
              <p:cNvSpPr txBox="1">
                <a:spLocks noChangeArrowheads="1"/>
              </p:cNvSpPr>
              <p:nvPr/>
            </p:nvSpPr>
            <p:spPr>
              <a:xfrm>
                <a:off x="4321324" y="2660576"/>
                <a:ext cx="4643164" cy="1632520"/>
              </a:xfrm>
              <a:prstGeom prst="rect">
                <a:avLst/>
              </a:prstGeom>
            </p:spPr>
            <p:txBody>
              <a:bodyPr vert="horz" lIns="182880" tIns="91440">
                <a:noAutofit/>
              </a:bodyPr>
              <a:lstStyle>
                <a:lvl1pPr marL="265176" indent="-265176" algn="l" rtl="0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548640" indent="-201168" algn="l" rtl="0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/>
                  <a:buChar char="◦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86384" indent="-182880" algn="l" rtl="0" eaLnBrk="1" latinLnBrk="0" hangingPunct="1">
                  <a:spcBef>
                    <a:spcPts val="25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00000"/>
                  <a:buFont typeface="Wingdings 2"/>
                  <a:buChar char=""/>
                  <a:defRPr kumimoji="0"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4128" indent="-182880" algn="l" rtl="0" eaLnBrk="1" latinLnBrk="0" hangingPunct="1">
                  <a:spcBef>
                    <a:spcPts val="23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12000"/>
                  <a:buFont typeface="Verdana"/>
                  <a:buChar char="◦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rtl="0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490472" indent="-182880" algn="l" rtl="0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7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00784" indent="-182880" algn="l" rtl="0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spcBef>
                    <a:spcPts val="257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5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48840" indent="-182880" algn="l" rtl="0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Asimtot 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/>
                  <a:t>w</a:t>
                </a:r>
                <a:r>
                  <a:rPr lang="id-ID" altLang="id-ID" sz="1800" dirty="0" smtClean="0"/>
                  <a:t>&lt;&lt;w</a:t>
                </a:r>
                <a:r>
                  <a:rPr lang="id-ID" altLang="id-ID" sz="1800" baseline="-25000" dirty="0" smtClean="0"/>
                  <a:t>1</a:t>
                </a:r>
                <a:r>
                  <a:rPr lang="id-ID" altLang="id-ID" sz="1800" dirty="0" smtClean="0"/>
                  <a:t> -&gt; 20log1 = 0 dB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w&gt;&gt;w</a:t>
                </a:r>
                <a:r>
                  <a:rPr lang="id-ID" altLang="id-ID" sz="1800" baseline="-25000" dirty="0" smtClean="0"/>
                  <a:t>1</a:t>
                </a:r>
                <a:r>
                  <a:rPr lang="id-ID" altLang="id-ID" sz="1800" dirty="0" smtClean="0"/>
                  <a:t> -&gt; -20log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altLang="id-ID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altLang="id-ID" sz="1800" b="0" i="1" smtClean="0">
                            <a:latin typeface="Cambria Math"/>
                          </a:rPr>
                          <m:t>𝑤</m:t>
                        </m:r>
                      </m:num>
                      <m:den>
                        <m:sSub>
                          <m:sSubPr>
                            <m:ctrlPr>
                              <a:rPr lang="id-ID" altLang="id-ID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d-ID" altLang="id-ID" sz="18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id-ID" altLang="id-ID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id-ID" altLang="id-ID" sz="1800" dirty="0" smtClean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id-ID" altLang="id-ID" sz="1800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id-ID" altLang="id-ID" sz="1800" dirty="0" smtClean="0"/>
                  <a:t>Frekuensi cutoff di w=w</a:t>
                </a:r>
                <a:r>
                  <a:rPr lang="id-ID" altLang="id-ID" sz="1800" baseline="-25000" dirty="0" smtClean="0"/>
                  <a:t>1</a:t>
                </a:r>
                <a:endParaRPr lang="en-US" altLang="id-ID" sz="1800" dirty="0" smtClean="0"/>
              </a:p>
            </p:txBody>
          </p:sp>
        </mc:Choice>
        <mc:Fallback>
          <p:sp>
            <p:nvSpPr>
              <p:cNvPr id="1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324" y="2660576"/>
                <a:ext cx="4643164" cy="1632520"/>
              </a:xfrm>
              <a:prstGeom prst="rect">
                <a:avLst/>
              </a:prstGeom>
              <a:blipFill rotWithShape="1">
                <a:blip r:embed="rId4"/>
                <a:stretch>
                  <a:fillRect t="-223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866" b="45408"/>
          <a:stretch/>
        </p:blipFill>
        <p:spPr bwMode="auto">
          <a:xfrm>
            <a:off x="553319" y="4267622"/>
            <a:ext cx="3102049" cy="139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404"/>
          <a:stretch/>
        </p:blipFill>
        <p:spPr bwMode="auto">
          <a:xfrm>
            <a:off x="4499992" y="4221088"/>
            <a:ext cx="3039269" cy="142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263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068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Respon Frekuensi Rendah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736812"/>
            <a:ext cx="3240360" cy="50405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id-ID" altLang="id-ID" sz="2400" dirty="0" smtClean="0"/>
              <a:t>Penguat BJT</a:t>
            </a:r>
            <a:endParaRPr lang="en-US" altLang="id-ID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71223"/>
              </p:ext>
            </p:extLst>
          </p:nvPr>
        </p:nvGraphicFramePr>
        <p:xfrm>
          <a:off x="1619672" y="2233228"/>
          <a:ext cx="5450393" cy="3384376"/>
        </p:xfrm>
        <a:graphic>
          <a:graphicData uri="http://schemas.openxmlformats.org/presentationml/2006/ole">
            <p:oleObj spid="_x0000_s2055" name="Visio" r:id="rId3" imgW="4269925" imgH="2654797" progId="Visio.Drawing.11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490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068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Respon Frekuensi Rendah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552" y="1342982"/>
            <a:ext cx="4464496" cy="57385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id-ID" altLang="id-ID" sz="2000" dirty="0" smtClean="0"/>
              <a:t>Penguat BJT disederhanakan</a:t>
            </a:r>
            <a:endParaRPr lang="en-US" altLang="id-ID" sz="24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62728682"/>
              </p:ext>
            </p:extLst>
          </p:nvPr>
        </p:nvGraphicFramePr>
        <p:xfrm>
          <a:off x="3131840" y="1905794"/>
          <a:ext cx="5279826" cy="2325490"/>
        </p:xfrm>
        <a:graphic>
          <a:graphicData uri="http://schemas.openxmlformats.org/presentationml/2006/ole">
            <p:oleObj spid="_x0000_s6154" name="Visio" r:id="rId3" imgW="4152900" imgH="1825752" progId="Visio.Drawing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62479804"/>
              </p:ext>
            </p:extLst>
          </p:nvPr>
        </p:nvGraphicFramePr>
        <p:xfrm>
          <a:off x="539552" y="3212976"/>
          <a:ext cx="1951112" cy="796704"/>
        </p:xfrm>
        <a:graphic>
          <a:graphicData uri="http://schemas.openxmlformats.org/presentationml/2006/ole">
            <p:oleObj spid="_x0000_s6155" name="Equation" r:id="rId4" imgW="1612900" imgH="660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997953"/>
              </p:ext>
            </p:extLst>
          </p:nvPr>
        </p:nvGraphicFramePr>
        <p:xfrm>
          <a:off x="559346" y="4365104"/>
          <a:ext cx="7146660" cy="1440160"/>
        </p:xfrm>
        <a:graphic>
          <a:graphicData uri="http://schemas.openxmlformats.org/presentationml/2006/ole">
            <p:oleObj spid="_x0000_s6156" name="Visio" r:id="rId5" imgW="4962754" imgH="998220" progId="Visio.Drawing.11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057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068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Respon Frekuensi Rendah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736812"/>
            <a:ext cx="3240360" cy="50405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id-ID" altLang="id-ID" sz="2400" dirty="0" smtClean="0"/>
              <a:t>Penguat FET</a:t>
            </a:r>
            <a:endParaRPr lang="en-US" altLang="id-ID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2014820"/>
              </p:ext>
            </p:extLst>
          </p:nvPr>
        </p:nvGraphicFramePr>
        <p:xfrm>
          <a:off x="1763688" y="1988840"/>
          <a:ext cx="5181600" cy="3767138"/>
        </p:xfrm>
        <a:graphic>
          <a:graphicData uri="http://schemas.openxmlformats.org/presentationml/2006/ole">
            <p:oleObj spid="_x0000_s7172" name="Visio" r:id="rId3" imgW="3423514" imgH="2485644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8794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8183880" cy="6306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Respon Frekuensi Rendah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736812"/>
            <a:ext cx="5328592" cy="75608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id-ID" altLang="id-ID" sz="2400" dirty="0" smtClean="0"/>
              <a:t>Penguat FET disederhanakan</a:t>
            </a:r>
            <a:endParaRPr lang="en-US" altLang="id-ID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7083107"/>
              </p:ext>
            </p:extLst>
          </p:nvPr>
        </p:nvGraphicFramePr>
        <p:xfrm>
          <a:off x="2771800" y="2114854"/>
          <a:ext cx="5617807" cy="2567589"/>
        </p:xfrm>
        <a:graphic>
          <a:graphicData uri="http://schemas.openxmlformats.org/presentationml/2006/ole">
            <p:oleObj spid="_x0000_s8198" name="Visio" r:id="rId3" imgW="3982517" imgH="1821790" progId="Visio.Drawing.11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4615168"/>
              </p:ext>
            </p:extLst>
          </p:nvPr>
        </p:nvGraphicFramePr>
        <p:xfrm>
          <a:off x="683569" y="3933056"/>
          <a:ext cx="7920880" cy="1711761"/>
        </p:xfrm>
        <a:graphic>
          <a:graphicData uri="http://schemas.openxmlformats.org/presentationml/2006/ole">
            <p:oleObj spid="_x0000_s8199" name="Equation" r:id="rId4" imgW="4012920" imgH="8632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168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895600"/>
            <a:ext cx="818388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Dasar Teori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altLang="id-ID" dirty="0" smtClean="0"/>
          </a:p>
          <a:p>
            <a:endParaRPr lang="en-US" altLang="id-ID" dirty="0" smtClean="0"/>
          </a:p>
          <a:p>
            <a:pPr>
              <a:buFont typeface="Wingdings" pitchFamily="2" charset="2"/>
              <a:buNone/>
            </a:pPr>
            <a:r>
              <a:rPr lang="en-US" altLang="id-ID" dirty="0" smtClean="0"/>
              <a:t>	</a:t>
            </a:r>
            <a:r>
              <a:rPr lang="id-ID" altLang="id-ID" dirty="0" smtClean="0"/>
              <a:t>Respon frekuensi </a:t>
            </a:r>
            <a:r>
              <a:rPr lang="en-US" altLang="id-ID" dirty="0">
                <a:sym typeface="Wingdings" pitchFamily="2" charset="2"/>
              </a:rPr>
              <a:t> </a:t>
            </a:r>
            <a:r>
              <a:rPr lang="id-ID" altLang="id-ID" dirty="0" smtClean="0"/>
              <a:t>perubahan frekuensi terhadap sistem</a:t>
            </a:r>
          </a:p>
          <a:p>
            <a:pPr>
              <a:buFont typeface="Wingdings" pitchFamily="2" charset="2"/>
              <a:buNone/>
            </a:pPr>
            <a:endParaRPr lang="id-ID" altLang="id-ID" dirty="0" smtClean="0"/>
          </a:p>
          <a:p>
            <a:r>
              <a:rPr lang="id-ID" altLang="id-ID" dirty="0" smtClean="0"/>
              <a:t>Respon frekuensi magnitude</a:t>
            </a:r>
          </a:p>
          <a:p>
            <a:r>
              <a:rPr lang="id-ID" altLang="id-ID" dirty="0" smtClean="0"/>
              <a:t>Respon frekuensi phasa</a:t>
            </a:r>
            <a:endParaRPr lang="en-US" altLang="id-ID" dirty="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7795981"/>
              </p:ext>
            </p:extLst>
          </p:nvPr>
        </p:nvGraphicFramePr>
        <p:xfrm>
          <a:off x="2727176" y="1600200"/>
          <a:ext cx="3429000" cy="815975"/>
        </p:xfrm>
        <a:graphic>
          <a:graphicData uri="http://schemas.openxmlformats.org/presentationml/2006/ole">
            <p:oleObj spid="_x0000_s1029" name="Equation" r:id="rId3" imgW="1765300" imgH="4191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537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72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Dasar Teori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id-ID" dirty="0" err="1" smtClean="0"/>
              <a:t>Prategangan</a:t>
            </a:r>
            <a:r>
              <a:rPr lang="en-US" altLang="id-ID" dirty="0" smtClean="0"/>
              <a:t> DC </a:t>
            </a:r>
            <a:r>
              <a:rPr lang="en-US" altLang="id-ID" dirty="0" smtClean="0">
                <a:sym typeface="Wingdings" pitchFamily="2" charset="2"/>
              </a:rPr>
              <a:t> </a:t>
            </a:r>
            <a:r>
              <a:rPr lang="en-US" altLang="id-ID" dirty="0" err="1" smtClean="0">
                <a:sym typeface="Wingdings" pitchFamily="2" charset="2"/>
              </a:rPr>
              <a:t>mengaktifkan</a:t>
            </a:r>
            <a:r>
              <a:rPr lang="en-US" altLang="id-ID" dirty="0" smtClean="0">
                <a:sym typeface="Wingdings" pitchFamily="2" charset="2"/>
              </a:rPr>
              <a:t> transistor</a:t>
            </a:r>
            <a:endParaRPr lang="id-ID" altLang="id-ID" dirty="0" smtClean="0">
              <a:sym typeface="Wingdings" pitchFamily="2" charset="2"/>
            </a:endParaRPr>
          </a:p>
          <a:p>
            <a:endParaRPr lang="en-US" altLang="id-ID" dirty="0" smtClean="0">
              <a:sym typeface="Wingdings" pitchFamily="2" charset="2"/>
            </a:endParaRPr>
          </a:p>
          <a:p>
            <a:r>
              <a:rPr lang="en-US" altLang="id-ID" dirty="0" err="1" smtClean="0">
                <a:sym typeface="Wingdings" pitchFamily="2" charset="2"/>
              </a:rPr>
              <a:t>Analisis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sinyal</a:t>
            </a:r>
            <a:r>
              <a:rPr lang="en-US" altLang="id-ID" dirty="0" smtClean="0">
                <a:sym typeface="Wingdings" pitchFamily="2" charset="2"/>
              </a:rPr>
              <a:t> ac </a:t>
            </a:r>
            <a:r>
              <a:rPr lang="en-US" altLang="id-ID" dirty="0" err="1" smtClean="0">
                <a:sym typeface="Wingdings" pitchFamily="2" charset="2"/>
              </a:rPr>
              <a:t>kecil</a:t>
            </a:r>
            <a:r>
              <a:rPr lang="en-US" altLang="id-ID" dirty="0" smtClean="0">
                <a:sym typeface="Wingdings" pitchFamily="2" charset="2"/>
              </a:rPr>
              <a:t>  </a:t>
            </a:r>
            <a:r>
              <a:rPr lang="en-US" altLang="id-ID" dirty="0" err="1" smtClean="0">
                <a:sym typeface="Wingdings" pitchFamily="2" charset="2"/>
              </a:rPr>
              <a:t>penguatan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amplituda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tegangan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atau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arus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pada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frekuensi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tengah</a:t>
            </a:r>
            <a:endParaRPr lang="id-ID" altLang="id-ID" dirty="0" smtClean="0">
              <a:sym typeface="Wingdings" pitchFamily="2" charset="2"/>
            </a:endParaRPr>
          </a:p>
          <a:p>
            <a:endParaRPr lang="en-US" altLang="id-ID" dirty="0" smtClean="0">
              <a:sym typeface="Wingdings" pitchFamily="2" charset="2"/>
            </a:endParaRPr>
          </a:p>
          <a:p>
            <a:r>
              <a:rPr lang="en-US" altLang="id-ID" dirty="0" err="1" smtClean="0">
                <a:sym typeface="Wingdings" pitchFamily="2" charset="2"/>
              </a:rPr>
              <a:t>Respon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frekuensi</a:t>
            </a:r>
            <a:r>
              <a:rPr lang="en-US" altLang="id-ID" dirty="0" smtClean="0">
                <a:sym typeface="Wingdings" pitchFamily="2" charset="2"/>
              </a:rPr>
              <a:t>  </a:t>
            </a:r>
            <a:r>
              <a:rPr lang="en-US" altLang="id-ID" dirty="0" err="1" smtClean="0">
                <a:sym typeface="Wingdings" pitchFamily="2" charset="2"/>
              </a:rPr>
              <a:t>pengaruh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perubahan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frekuensi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terhadap</a:t>
            </a:r>
            <a:r>
              <a:rPr lang="en-US" altLang="id-ID" dirty="0" smtClean="0">
                <a:sym typeface="Wingdings" pitchFamily="2" charset="2"/>
              </a:rPr>
              <a:t> </a:t>
            </a:r>
            <a:r>
              <a:rPr lang="en-US" altLang="id-ID" dirty="0" err="1" smtClean="0">
                <a:sym typeface="Wingdings" pitchFamily="2" charset="2"/>
              </a:rPr>
              <a:t>sistem</a:t>
            </a:r>
            <a:endParaRPr lang="en-US" altLang="id-ID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221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8183880" cy="6306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Dasar Teori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altLang="id-ID" dirty="0" smtClean="0"/>
              <a:t>R</a:t>
            </a:r>
            <a:r>
              <a:rPr lang="id-ID" altLang="id-ID" dirty="0" smtClean="0"/>
              <a:t>espon Frekuensi </a:t>
            </a:r>
            <a:r>
              <a:rPr lang="id-ID" altLang="id-ID" dirty="0"/>
              <a:t>diperlukan untuk mendapatkan daerah tangkapan/ </a:t>
            </a:r>
            <a:r>
              <a:rPr lang="id-ID" altLang="id-ID" i="1" dirty="0"/>
              <a:t>bandwidth</a:t>
            </a:r>
            <a:r>
              <a:rPr lang="id-ID" altLang="id-ID" dirty="0"/>
              <a:t> yang sesuai disamping faktor penguatan</a:t>
            </a:r>
            <a:r>
              <a:rPr lang="id-ID" altLang="id-ID" dirty="0" smtClean="0"/>
              <a:t>.</a:t>
            </a:r>
          </a:p>
          <a:p>
            <a:pPr marL="0" indent="0" algn="just">
              <a:buNone/>
            </a:pPr>
            <a:endParaRPr lang="id-ID" altLang="id-ID" dirty="0"/>
          </a:p>
          <a:p>
            <a:pPr algn="just"/>
            <a:r>
              <a:rPr lang="id-ID" altLang="id-ID" dirty="0"/>
              <a:t>Respon frekuensi terdiri dari respon frekuensi rendah dan tinggi.</a:t>
            </a:r>
          </a:p>
          <a:p>
            <a:pPr marL="0" indent="0">
              <a:buNone/>
            </a:pPr>
            <a:endParaRPr lang="en-US" altLang="id-ID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915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7200"/>
            <a:ext cx="8183880" cy="7830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Dasar Teori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80000"/>
              </a:lnSpc>
            </a:pPr>
            <a:r>
              <a:rPr lang="id-ID" altLang="id-ID" dirty="0"/>
              <a:t>Pada saat respon frekuensi rendah yang berpengaruh adalah kapasitor eksternal sedangkan kapasitor internal dari transistor dianggap </a:t>
            </a:r>
            <a:r>
              <a:rPr lang="id-ID" altLang="id-ID" i="1" dirty="0"/>
              <a:t>open circuit</a:t>
            </a:r>
            <a:r>
              <a:rPr lang="id-ID" altLang="id-ID" dirty="0" smtClean="0"/>
              <a:t>.</a:t>
            </a:r>
          </a:p>
          <a:p>
            <a:pPr algn="just">
              <a:lnSpc>
                <a:spcPct val="80000"/>
              </a:lnSpc>
            </a:pPr>
            <a:endParaRPr lang="id-ID" altLang="id-ID" dirty="0" smtClean="0"/>
          </a:p>
          <a:p>
            <a:pPr algn="just">
              <a:lnSpc>
                <a:spcPct val="80000"/>
              </a:lnSpc>
            </a:pPr>
            <a:r>
              <a:rPr lang="id-ID" altLang="id-ID" dirty="0" smtClean="0"/>
              <a:t>Sedangkan </a:t>
            </a:r>
            <a:r>
              <a:rPr lang="id-ID" altLang="id-ID" dirty="0"/>
              <a:t>pada saat respon frekuensi tinggi yang berpengaruh adalah kapasitor internal sedangkan kapasitor eksternal dianggap </a:t>
            </a:r>
            <a:r>
              <a:rPr lang="id-ID" altLang="id-ID" i="1" dirty="0"/>
              <a:t>short circuit</a:t>
            </a:r>
            <a:r>
              <a:rPr lang="id-ID" altLang="id-ID" dirty="0"/>
              <a:t>.</a:t>
            </a:r>
            <a:r>
              <a:rPr lang="en-US" altLang="id-ID" dirty="0"/>
              <a:t> </a:t>
            </a:r>
          </a:p>
          <a:p>
            <a:pPr marL="0" indent="0">
              <a:buNone/>
            </a:pPr>
            <a:endParaRPr lang="en-US" altLang="id-ID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747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068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Dasar Teori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80000"/>
              </a:lnSpc>
              <a:buNone/>
            </a:pPr>
            <a:r>
              <a:rPr lang="id-ID" altLang="id-ID" dirty="0" smtClean="0"/>
              <a:t>Pendekatan untuk menghitung respon frekuensi :</a:t>
            </a:r>
          </a:p>
          <a:p>
            <a:pPr marL="0" indent="0">
              <a:lnSpc>
                <a:spcPct val="80000"/>
              </a:lnSpc>
              <a:buNone/>
            </a:pPr>
            <a:endParaRPr lang="id-ID" altLang="id-ID" dirty="0" smtClean="0"/>
          </a:p>
          <a:p>
            <a:pPr>
              <a:lnSpc>
                <a:spcPct val="80000"/>
              </a:lnSpc>
            </a:pPr>
            <a:r>
              <a:rPr lang="id-ID" altLang="id-ID" dirty="0" smtClean="0"/>
              <a:t>Bode Plot</a:t>
            </a:r>
          </a:p>
          <a:p>
            <a:pPr>
              <a:lnSpc>
                <a:spcPct val="80000"/>
              </a:lnSpc>
            </a:pPr>
            <a:r>
              <a:rPr lang="id-ID" altLang="id-ID" dirty="0" smtClean="0"/>
              <a:t>Time Constant</a:t>
            </a:r>
          </a:p>
          <a:p>
            <a:pPr>
              <a:lnSpc>
                <a:spcPct val="80000"/>
              </a:lnSpc>
            </a:pPr>
            <a:r>
              <a:rPr lang="id-ID" altLang="id-ID" dirty="0" smtClean="0"/>
              <a:t>Dalil Miller</a:t>
            </a:r>
            <a:endParaRPr lang="en-US" altLang="id-ID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112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8183880" cy="6306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Bode Plot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80000"/>
              </a:lnSpc>
              <a:buNone/>
            </a:pPr>
            <a:r>
              <a:rPr lang="id-ID" altLang="id-ID" sz="2400" dirty="0" smtClean="0"/>
              <a:t>Ada 4 jenis faktor yang dapat muncul pada diagram bode plot fungsi transfer, yaitu :</a:t>
            </a:r>
          </a:p>
          <a:p>
            <a:pPr marL="0" indent="0">
              <a:lnSpc>
                <a:spcPct val="80000"/>
              </a:lnSpc>
              <a:buNone/>
            </a:pPr>
            <a:endParaRPr lang="id-ID" altLang="id-ID" sz="2400" dirty="0" smtClean="0"/>
          </a:p>
          <a:p>
            <a:pPr>
              <a:lnSpc>
                <a:spcPct val="80000"/>
              </a:lnSpc>
            </a:pPr>
            <a:r>
              <a:rPr lang="id-ID" altLang="id-ID" sz="2400" dirty="0" smtClean="0"/>
              <a:t>Konstanta K</a:t>
            </a:r>
          </a:p>
          <a:p>
            <a:pPr>
              <a:lnSpc>
                <a:spcPct val="80000"/>
              </a:lnSpc>
            </a:pPr>
            <a:r>
              <a:rPr lang="id-ID" altLang="id-ID" sz="2400" dirty="0" smtClean="0"/>
              <a:t>Pole atau zero pada titik asal</a:t>
            </a:r>
          </a:p>
          <a:p>
            <a:pPr marL="0" indent="0">
              <a:lnSpc>
                <a:spcPct val="80000"/>
              </a:lnSpc>
              <a:buNone/>
            </a:pPr>
            <a:endParaRPr lang="id-ID" altLang="id-ID" sz="2400" dirty="0" smtClean="0"/>
          </a:p>
          <a:p>
            <a:pPr>
              <a:lnSpc>
                <a:spcPct val="80000"/>
              </a:lnSpc>
            </a:pPr>
            <a:r>
              <a:rPr lang="id-ID" altLang="id-ID" sz="2400" dirty="0" smtClean="0"/>
              <a:t>Pole atau zero orde satu</a:t>
            </a:r>
          </a:p>
          <a:p>
            <a:pPr marL="0" indent="0">
              <a:lnSpc>
                <a:spcPct val="80000"/>
              </a:lnSpc>
              <a:buNone/>
            </a:pPr>
            <a:endParaRPr lang="id-ID" altLang="id-ID" sz="2400" dirty="0" smtClean="0"/>
          </a:p>
          <a:p>
            <a:pPr marL="0" indent="0">
              <a:lnSpc>
                <a:spcPct val="80000"/>
              </a:lnSpc>
              <a:buNone/>
            </a:pPr>
            <a:endParaRPr lang="id-ID" altLang="id-ID" sz="2400" dirty="0" smtClean="0"/>
          </a:p>
          <a:p>
            <a:pPr>
              <a:lnSpc>
                <a:spcPct val="80000"/>
              </a:lnSpc>
            </a:pPr>
            <a:r>
              <a:rPr lang="id-ID" altLang="id-ID" sz="2400" dirty="0" smtClean="0"/>
              <a:t>Pole </a:t>
            </a:r>
            <a:r>
              <a:rPr lang="id-ID" altLang="id-ID" sz="2400" dirty="0"/>
              <a:t>atau zero </a:t>
            </a:r>
            <a:r>
              <a:rPr lang="id-ID" altLang="id-ID" sz="2400" dirty="0" smtClean="0"/>
              <a:t>faktor kuadratik</a:t>
            </a:r>
            <a:endParaRPr lang="id-ID" altLang="id-ID" sz="2400" dirty="0"/>
          </a:p>
          <a:p>
            <a:pPr>
              <a:lnSpc>
                <a:spcPct val="80000"/>
              </a:lnSpc>
            </a:pPr>
            <a:endParaRPr lang="en-US" altLang="id-ID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966" t="38285" r="46809" b="36281"/>
          <a:stretch/>
        </p:blipFill>
        <p:spPr bwMode="auto">
          <a:xfrm>
            <a:off x="5373005" y="3553172"/>
            <a:ext cx="157197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561" t="64889" r="22305"/>
          <a:stretch/>
        </p:blipFill>
        <p:spPr bwMode="auto">
          <a:xfrm>
            <a:off x="4324883" y="5013176"/>
            <a:ext cx="2620094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051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068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Bode Plot</a:t>
            </a:r>
            <a:endParaRPr lang="id-ID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200" y="4267200"/>
          <a:ext cx="6172200" cy="1390650"/>
        </p:xfrm>
        <a:graphic>
          <a:graphicData uri="http://schemas.openxmlformats.org/presentationml/2006/ole">
            <p:oleObj spid="_x0000_s3086" name="Equation" r:id="rId3" imgW="3175000" imgH="71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" y="1600200"/>
          <a:ext cx="8153400" cy="1987550"/>
        </p:xfrm>
        <a:graphic>
          <a:graphicData uri="http://schemas.openxmlformats.org/presentationml/2006/ole">
            <p:oleObj spid="_x0000_s3087" name="Equation" r:id="rId4" imgW="4572000" imgH="1117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3695700"/>
          <a:ext cx="990600" cy="404813"/>
        </p:xfrm>
        <a:graphic>
          <a:graphicData uri="http://schemas.openxmlformats.org/presentationml/2006/ole">
            <p:oleObj spid="_x0000_s3088" name="Equation" r:id="rId5" imgW="469696" imgH="190417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574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068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Bode Plot</a:t>
            </a:r>
            <a:endParaRPr lang="id-ID" dirty="0">
              <a:solidFill>
                <a:schemeClr val="tx2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266" b="47175"/>
          <a:stretch/>
        </p:blipFill>
        <p:spPr bwMode="auto">
          <a:xfrm>
            <a:off x="3347865" y="1751112"/>
            <a:ext cx="3993313" cy="198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1412776"/>
            <a:ext cx="4211960" cy="676672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80000"/>
              </a:lnSpc>
              <a:buNone/>
            </a:pPr>
            <a:r>
              <a:rPr lang="id-ID" altLang="id-ID" sz="1800" dirty="0" smtClean="0"/>
              <a:t>1. Logaritmik K </a:t>
            </a:r>
            <a:r>
              <a:rPr lang="en-US" altLang="id-ID" sz="1800" dirty="0" smtClean="0">
                <a:sym typeface="Wingdings" pitchFamily="2" charset="2"/>
              </a:rPr>
              <a:t></a:t>
            </a:r>
            <a:r>
              <a:rPr lang="id-ID" altLang="id-ID" sz="1800" dirty="0" smtClean="0">
                <a:sym typeface="Wingdings" pitchFamily="2" charset="2"/>
              </a:rPr>
              <a:t> 20log</a:t>
            </a:r>
            <a:r>
              <a:rPr lang="id-ID" altLang="id-ID" sz="1800" i="1" dirty="0" smtClean="0">
                <a:sym typeface="Wingdings" pitchFamily="2" charset="2"/>
              </a:rPr>
              <a:t>K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d-ID" altLang="id-ID" sz="1800" dirty="0"/>
              <a:t> </a:t>
            </a:r>
            <a:r>
              <a:rPr lang="id-ID" altLang="id-ID" sz="1800" dirty="0" smtClean="0"/>
              <a:t>   Untuk nilai : K≥1</a:t>
            </a:r>
            <a:endParaRPr lang="en-US" altLang="id-ID" sz="1800" i="1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9512" y="-80185"/>
            <a:ext cx="1512168" cy="676672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80000"/>
              </a:lnSpc>
              <a:buNone/>
            </a:pPr>
            <a:r>
              <a:rPr lang="id-ID" altLang="id-ID" sz="1800" dirty="0" smtClean="0"/>
              <a:t>≤ </a:t>
            </a:r>
            <a:endParaRPr lang="en-US" altLang="id-ID" sz="1800" i="1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11560" y="4058022"/>
            <a:ext cx="3240360" cy="523106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80000"/>
              </a:lnSpc>
              <a:buNone/>
            </a:pPr>
            <a:r>
              <a:rPr lang="id-ID" altLang="id-ID" sz="1800" dirty="0" smtClean="0"/>
              <a:t>Untuk nilai : 0&lt;K&lt;1</a:t>
            </a:r>
            <a:endParaRPr lang="en-US" altLang="id-ID" sz="1800" i="1" dirty="0" smtClean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9810" r="9340"/>
          <a:stretch/>
        </p:blipFill>
        <p:spPr bwMode="auto">
          <a:xfrm>
            <a:off x="3347865" y="4173030"/>
            <a:ext cx="3993312" cy="21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C5B-A5E2-42F1-98A9-F4E3A0BA5653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027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6a8ff147d744834e6216a9a14f49ff95d393d8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</TotalTime>
  <Words>317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Aspect</vt:lpstr>
      <vt:lpstr>Equation</vt:lpstr>
      <vt:lpstr>Visio</vt:lpstr>
      <vt:lpstr>BAB 10 Respon Frekuensi</vt:lpstr>
      <vt:lpstr>Dasar Teori</vt:lpstr>
      <vt:lpstr>Dasar Teori</vt:lpstr>
      <vt:lpstr>Dasar Teori</vt:lpstr>
      <vt:lpstr>Dasar Teori</vt:lpstr>
      <vt:lpstr>Dasar Teori</vt:lpstr>
      <vt:lpstr>Bode Plot</vt:lpstr>
      <vt:lpstr>Bode Plot</vt:lpstr>
      <vt:lpstr>Bode Plot</vt:lpstr>
      <vt:lpstr>Bode Plot</vt:lpstr>
      <vt:lpstr>Bode Plot</vt:lpstr>
      <vt:lpstr>Respon Frekuensi Rendah</vt:lpstr>
      <vt:lpstr>Respon Frekuensi Rendah</vt:lpstr>
      <vt:lpstr>Respon Frekuensi Rendah</vt:lpstr>
      <vt:lpstr>Respon Frekuensi Rendah</vt:lpstr>
      <vt:lpstr>Slide 16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Satellite L 745</dc:creator>
  <cp:lastModifiedBy>unsur2040</cp:lastModifiedBy>
  <cp:revision>12</cp:revision>
  <dcterms:created xsi:type="dcterms:W3CDTF">2013-12-12T22:36:57Z</dcterms:created>
  <dcterms:modified xsi:type="dcterms:W3CDTF">2013-12-14T07:08:03Z</dcterms:modified>
</cp:coreProperties>
</file>