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360"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753463-D555-4A1D-AD4B-234CF02BED04}" type="datetimeFigureOut">
              <a:rPr lang="en-US" smtClean="0"/>
              <a:pPr/>
              <a:t>9/11/2013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FB8AA0-2141-46DE-9D94-988B8D35BF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FB8AA0-2141-46DE-9D94-988B8D35BF4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A6382A-4ABD-49CD-A345-E7F8C290C0AF}" type="datetime1">
              <a:rPr lang="en-US" smtClean="0"/>
              <a:pPr/>
              <a:t>9/11/2013</a:t>
            </a:fld>
            <a:endParaRPr lang="en-US"/>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6" name="Slide Number Placeholder 5"/>
          <p:cNvSpPr>
            <a:spLocks noGrp="1"/>
          </p:cNvSpPr>
          <p:nvPr>
            <p:ph type="sldNum" sz="quarter" idx="12"/>
          </p:nvPr>
        </p:nvSpPr>
        <p:spPr/>
        <p:txBody>
          <a:bodyPr/>
          <a:lstStyle/>
          <a:p>
            <a:fld id="{59CA4AE1-4B24-465F-A48C-88096E84F0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072D10-1E64-439B-812A-EABE31A85591}" type="datetime1">
              <a:rPr lang="en-US" smtClean="0"/>
              <a:pPr/>
              <a:t>9/11/2013</a:t>
            </a:fld>
            <a:endParaRPr lang="en-US"/>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6" name="Slide Number Placeholder 5"/>
          <p:cNvSpPr>
            <a:spLocks noGrp="1"/>
          </p:cNvSpPr>
          <p:nvPr>
            <p:ph type="sldNum" sz="quarter" idx="12"/>
          </p:nvPr>
        </p:nvSpPr>
        <p:spPr/>
        <p:txBody>
          <a:bodyPr/>
          <a:lstStyle/>
          <a:p>
            <a:fld id="{59CA4AE1-4B24-465F-A48C-88096E84F0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30766-9A6A-41F2-9666-7F7CFC0FCF9C}" type="datetime1">
              <a:rPr lang="en-US" smtClean="0"/>
              <a:pPr/>
              <a:t>9/11/2013</a:t>
            </a:fld>
            <a:endParaRPr lang="en-US"/>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6" name="Slide Number Placeholder 5"/>
          <p:cNvSpPr>
            <a:spLocks noGrp="1"/>
          </p:cNvSpPr>
          <p:nvPr>
            <p:ph type="sldNum" sz="quarter" idx="12"/>
          </p:nvPr>
        </p:nvSpPr>
        <p:spPr/>
        <p:txBody>
          <a:bodyPr/>
          <a:lstStyle/>
          <a:p>
            <a:fld id="{59CA4AE1-4B24-465F-A48C-88096E84F0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6A7B7-C0FA-454D-AE99-EBD1B8EEF5ED}" type="datetime1">
              <a:rPr lang="en-US" smtClean="0"/>
              <a:pPr/>
              <a:t>9/11/2013</a:t>
            </a:fld>
            <a:endParaRPr lang="en-US"/>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6" name="Slide Number Placeholder 5"/>
          <p:cNvSpPr>
            <a:spLocks noGrp="1"/>
          </p:cNvSpPr>
          <p:nvPr>
            <p:ph type="sldNum" sz="quarter" idx="12"/>
          </p:nvPr>
        </p:nvSpPr>
        <p:spPr/>
        <p:txBody>
          <a:bodyPr/>
          <a:lstStyle/>
          <a:p>
            <a:fld id="{59CA4AE1-4B24-465F-A48C-88096E84F0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27651E-1B58-4DDD-8CC0-79B076CE0273}" type="datetime1">
              <a:rPr lang="en-US" smtClean="0"/>
              <a:pPr/>
              <a:t>9/11/2013</a:t>
            </a:fld>
            <a:endParaRPr lang="en-US"/>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6" name="Slide Number Placeholder 5"/>
          <p:cNvSpPr>
            <a:spLocks noGrp="1"/>
          </p:cNvSpPr>
          <p:nvPr>
            <p:ph type="sldNum" sz="quarter" idx="12"/>
          </p:nvPr>
        </p:nvSpPr>
        <p:spPr/>
        <p:txBody>
          <a:bodyPr/>
          <a:lstStyle/>
          <a:p>
            <a:fld id="{59CA4AE1-4B24-465F-A48C-88096E84F0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E44DBA-D770-4268-8753-99EC639396F3}" type="datetime1">
              <a:rPr lang="en-US" smtClean="0"/>
              <a:pPr/>
              <a:t>9/11/2013</a:t>
            </a:fld>
            <a:endParaRPr lang="en-US"/>
          </a:p>
        </p:txBody>
      </p:sp>
      <p:sp>
        <p:nvSpPr>
          <p:cNvPr id="6" name="Footer Placeholder 5"/>
          <p:cNvSpPr>
            <a:spLocks noGrp="1"/>
          </p:cNvSpPr>
          <p:nvPr>
            <p:ph type="ftr" sz="quarter" idx="11"/>
          </p:nvPr>
        </p:nvSpPr>
        <p:spPr/>
        <p:txBody>
          <a:bodyPr/>
          <a:lstStyle/>
          <a:p>
            <a:r>
              <a:rPr lang="en-US" smtClean="0"/>
              <a:t>pangeranmajalengka.blogspot.com</a:t>
            </a:r>
            <a:endParaRPr lang="en-US"/>
          </a:p>
        </p:txBody>
      </p:sp>
      <p:sp>
        <p:nvSpPr>
          <p:cNvPr id="7" name="Slide Number Placeholder 6"/>
          <p:cNvSpPr>
            <a:spLocks noGrp="1"/>
          </p:cNvSpPr>
          <p:nvPr>
            <p:ph type="sldNum" sz="quarter" idx="12"/>
          </p:nvPr>
        </p:nvSpPr>
        <p:spPr/>
        <p:txBody>
          <a:bodyPr/>
          <a:lstStyle/>
          <a:p>
            <a:fld id="{59CA4AE1-4B24-465F-A48C-88096E84F0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0C924F-F5BC-4619-BA81-47D748D1ECC6}" type="datetime1">
              <a:rPr lang="en-US" smtClean="0"/>
              <a:pPr/>
              <a:t>9/11/2013</a:t>
            </a:fld>
            <a:endParaRPr lang="en-US"/>
          </a:p>
        </p:txBody>
      </p:sp>
      <p:sp>
        <p:nvSpPr>
          <p:cNvPr id="8" name="Footer Placeholder 7"/>
          <p:cNvSpPr>
            <a:spLocks noGrp="1"/>
          </p:cNvSpPr>
          <p:nvPr>
            <p:ph type="ftr" sz="quarter" idx="11"/>
          </p:nvPr>
        </p:nvSpPr>
        <p:spPr/>
        <p:txBody>
          <a:bodyPr/>
          <a:lstStyle/>
          <a:p>
            <a:r>
              <a:rPr lang="en-US" smtClean="0"/>
              <a:t>pangeranmajalengka.blogspot.com</a:t>
            </a:r>
            <a:endParaRPr lang="en-US"/>
          </a:p>
        </p:txBody>
      </p:sp>
      <p:sp>
        <p:nvSpPr>
          <p:cNvPr id="9" name="Slide Number Placeholder 8"/>
          <p:cNvSpPr>
            <a:spLocks noGrp="1"/>
          </p:cNvSpPr>
          <p:nvPr>
            <p:ph type="sldNum" sz="quarter" idx="12"/>
          </p:nvPr>
        </p:nvSpPr>
        <p:spPr/>
        <p:txBody>
          <a:bodyPr/>
          <a:lstStyle/>
          <a:p>
            <a:fld id="{59CA4AE1-4B24-465F-A48C-88096E84F0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9A80AE-ABE5-4681-B602-8AC72BEB8E14}" type="datetime1">
              <a:rPr lang="en-US" smtClean="0"/>
              <a:pPr/>
              <a:t>9/11/2013</a:t>
            </a:fld>
            <a:endParaRPr lang="en-US"/>
          </a:p>
        </p:txBody>
      </p:sp>
      <p:sp>
        <p:nvSpPr>
          <p:cNvPr id="4" name="Footer Placeholder 3"/>
          <p:cNvSpPr>
            <a:spLocks noGrp="1"/>
          </p:cNvSpPr>
          <p:nvPr>
            <p:ph type="ftr" sz="quarter" idx="11"/>
          </p:nvPr>
        </p:nvSpPr>
        <p:spPr/>
        <p:txBody>
          <a:bodyPr/>
          <a:lstStyle/>
          <a:p>
            <a:r>
              <a:rPr lang="en-US" smtClean="0"/>
              <a:t>pangeranmajalengka.blogspot.com</a:t>
            </a:r>
            <a:endParaRPr lang="en-US"/>
          </a:p>
        </p:txBody>
      </p:sp>
      <p:sp>
        <p:nvSpPr>
          <p:cNvPr id="5" name="Slide Number Placeholder 4"/>
          <p:cNvSpPr>
            <a:spLocks noGrp="1"/>
          </p:cNvSpPr>
          <p:nvPr>
            <p:ph type="sldNum" sz="quarter" idx="12"/>
          </p:nvPr>
        </p:nvSpPr>
        <p:spPr/>
        <p:txBody>
          <a:bodyPr/>
          <a:lstStyle/>
          <a:p>
            <a:fld id="{59CA4AE1-4B24-465F-A48C-88096E84F0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7CCEC-4658-44C3-A96B-783D627B943A}" type="datetime1">
              <a:rPr lang="en-US" smtClean="0"/>
              <a:pPr/>
              <a:t>9/11/2013</a:t>
            </a:fld>
            <a:endParaRPr lang="en-US"/>
          </a:p>
        </p:txBody>
      </p:sp>
      <p:sp>
        <p:nvSpPr>
          <p:cNvPr id="3" name="Footer Placeholder 2"/>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B12E92-E118-4D6A-9AA2-E01755BD0122}" type="datetime1">
              <a:rPr lang="en-US" smtClean="0"/>
              <a:pPr/>
              <a:t>9/11/2013</a:t>
            </a:fld>
            <a:endParaRPr lang="en-US"/>
          </a:p>
        </p:txBody>
      </p:sp>
      <p:sp>
        <p:nvSpPr>
          <p:cNvPr id="6" name="Footer Placeholder 5"/>
          <p:cNvSpPr>
            <a:spLocks noGrp="1"/>
          </p:cNvSpPr>
          <p:nvPr>
            <p:ph type="ftr" sz="quarter" idx="11"/>
          </p:nvPr>
        </p:nvSpPr>
        <p:spPr/>
        <p:txBody>
          <a:bodyPr/>
          <a:lstStyle/>
          <a:p>
            <a:r>
              <a:rPr lang="en-US" smtClean="0"/>
              <a:t>pangeranmajalengka.blogspot.com</a:t>
            </a:r>
            <a:endParaRPr lang="en-US"/>
          </a:p>
        </p:txBody>
      </p:sp>
      <p:sp>
        <p:nvSpPr>
          <p:cNvPr id="7" name="Slide Number Placeholder 6"/>
          <p:cNvSpPr>
            <a:spLocks noGrp="1"/>
          </p:cNvSpPr>
          <p:nvPr>
            <p:ph type="sldNum" sz="quarter" idx="12"/>
          </p:nvPr>
        </p:nvSpPr>
        <p:spPr/>
        <p:txBody>
          <a:bodyPr/>
          <a:lstStyle/>
          <a:p>
            <a:fld id="{59CA4AE1-4B24-465F-A48C-88096E84F0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BB50C-D69E-4C65-8D5B-145F239EACCC}" type="datetime1">
              <a:rPr lang="en-US" smtClean="0"/>
              <a:pPr/>
              <a:t>9/11/2013</a:t>
            </a:fld>
            <a:endParaRPr lang="en-US"/>
          </a:p>
        </p:txBody>
      </p:sp>
      <p:sp>
        <p:nvSpPr>
          <p:cNvPr id="6" name="Footer Placeholder 5"/>
          <p:cNvSpPr>
            <a:spLocks noGrp="1"/>
          </p:cNvSpPr>
          <p:nvPr>
            <p:ph type="ftr" sz="quarter" idx="11"/>
          </p:nvPr>
        </p:nvSpPr>
        <p:spPr/>
        <p:txBody>
          <a:bodyPr/>
          <a:lstStyle/>
          <a:p>
            <a:r>
              <a:rPr lang="en-US" smtClean="0"/>
              <a:t>pangeranmajalengka.blogspot.com</a:t>
            </a:r>
            <a:endParaRPr lang="en-US"/>
          </a:p>
        </p:txBody>
      </p:sp>
      <p:sp>
        <p:nvSpPr>
          <p:cNvPr id="7" name="Slide Number Placeholder 6"/>
          <p:cNvSpPr>
            <a:spLocks noGrp="1"/>
          </p:cNvSpPr>
          <p:nvPr>
            <p:ph type="sldNum" sz="quarter" idx="12"/>
          </p:nvPr>
        </p:nvSpPr>
        <p:spPr/>
        <p:txBody>
          <a:bodyPr/>
          <a:lstStyle/>
          <a:p>
            <a:fld id="{59CA4AE1-4B24-465F-A48C-88096E84F0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9AB4D-476F-4B82-8092-67804BA6FA10}" type="datetime1">
              <a:rPr lang="en-US" smtClean="0"/>
              <a:pPr/>
              <a:t>9/11/2013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pangeranmajalengka.blogspot.com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A4AE1-4B24-465F-A48C-88096E84F0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772400" cy="1470025"/>
          </a:xfrm>
        </p:spPr>
        <p:txBody>
          <a:bodyPr/>
          <a:lstStyle/>
          <a:p>
            <a:r>
              <a:rPr lang="en-US" sz="2400" dirty="0" smtClean="0"/>
              <a:t>BENGKEL  ELEKTRONIKA  II</a:t>
            </a:r>
            <a:br>
              <a:rPr lang="en-US" sz="2400" dirty="0" smtClean="0"/>
            </a:br>
            <a:r>
              <a:rPr lang="en-US" dirty="0" smtClean="0"/>
              <a:t>PENGHANTAR </a:t>
            </a:r>
            <a:r>
              <a:rPr lang="en-US" dirty="0" err="1" smtClean="0"/>
              <a:t>dan</a:t>
            </a:r>
            <a:r>
              <a:rPr lang="en-US" dirty="0" smtClean="0"/>
              <a:t> PENYEKAT</a:t>
            </a:r>
            <a:endParaRPr lang="en-US" dirty="0"/>
          </a:p>
        </p:txBody>
      </p:sp>
      <p:sp>
        <p:nvSpPr>
          <p:cNvPr id="3" name="Subtitle 2"/>
          <p:cNvSpPr>
            <a:spLocks noGrp="1"/>
          </p:cNvSpPr>
          <p:nvPr>
            <p:ph type="subTitle" idx="1"/>
          </p:nvPr>
        </p:nvSpPr>
        <p:spPr>
          <a:xfrm>
            <a:off x="990600" y="3276600"/>
            <a:ext cx="7315200" cy="3048000"/>
          </a:xfrm>
        </p:spPr>
        <p:txBody>
          <a:bodyPr>
            <a:normAutofit/>
          </a:bodyPr>
          <a:lstStyle/>
          <a:p>
            <a:r>
              <a:rPr lang="en-US" dirty="0" err="1" smtClean="0">
                <a:solidFill>
                  <a:schemeClr val="tx1"/>
                </a:solidFill>
              </a:rPr>
              <a:t>Oleh</a:t>
            </a:r>
            <a:r>
              <a:rPr lang="en-US" dirty="0" smtClean="0">
                <a:solidFill>
                  <a:schemeClr val="tx1"/>
                </a:solidFill>
              </a:rPr>
              <a:t> : </a:t>
            </a:r>
            <a:r>
              <a:rPr lang="en-US" dirty="0" err="1" smtClean="0">
                <a:solidFill>
                  <a:schemeClr val="tx1"/>
                </a:solidFill>
              </a:rPr>
              <a:t>Unang</a:t>
            </a:r>
            <a:r>
              <a:rPr lang="en-US" dirty="0" smtClean="0">
                <a:solidFill>
                  <a:schemeClr val="tx1"/>
                </a:solidFill>
              </a:rPr>
              <a:t> </a:t>
            </a:r>
            <a:r>
              <a:rPr lang="en-US" dirty="0" err="1" smtClean="0">
                <a:solidFill>
                  <a:schemeClr val="tx1"/>
                </a:solidFill>
              </a:rPr>
              <a:t>Sunarya</a:t>
            </a:r>
            <a:r>
              <a:rPr lang="en-US" dirty="0" smtClean="0">
                <a:solidFill>
                  <a:schemeClr val="tx1"/>
                </a:solidFill>
              </a:rPr>
              <a:t>, ST.,MT.</a:t>
            </a:r>
          </a:p>
          <a:p>
            <a:endParaRPr lang="en-US" dirty="0"/>
          </a:p>
          <a:p>
            <a:endParaRPr lang="en-US" dirty="0" smtClean="0"/>
          </a:p>
          <a:p>
            <a:r>
              <a:rPr lang="en-US" sz="2200" dirty="0" smtClean="0">
                <a:solidFill>
                  <a:schemeClr val="tx1"/>
                </a:solidFill>
              </a:rPr>
              <a:t>PROGRAM DIPLOMA III</a:t>
            </a:r>
          </a:p>
          <a:p>
            <a:r>
              <a:rPr lang="en-US" sz="2200" dirty="0" smtClean="0">
                <a:solidFill>
                  <a:schemeClr val="tx1"/>
                </a:solidFill>
              </a:rPr>
              <a:t>FAKULTAS ELEKTRO DAN KOMUNIKASI</a:t>
            </a:r>
          </a:p>
          <a:p>
            <a:r>
              <a:rPr lang="en-US" sz="2200" dirty="0" smtClean="0">
                <a:solidFill>
                  <a:schemeClr val="tx1"/>
                </a:solidFill>
              </a:rPr>
              <a:t>IT TELKOM BANDUNG</a:t>
            </a:r>
            <a:endParaRPr lang="en-US" sz="2200" dirty="0">
              <a:solidFill>
                <a:schemeClr val="tx1"/>
              </a:solidFill>
            </a:endParaRPr>
          </a:p>
        </p:txBody>
      </p:sp>
      <p:sp>
        <p:nvSpPr>
          <p:cNvPr id="6" name="Slide Number Placeholder 5"/>
          <p:cNvSpPr>
            <a:spLocks noGrp="1"/>
          </p:cNvSpPr>
          <p:nvPr>
            <p:ph type="sldNum" sz="quarter" idx="12"/>
          </p:nvPr>
        </p:nvSpPr>
        <p:spPr/>
        <p:txBody>
          <a:bodyPr/>
          <a:lstStyle/>
          <a:p>
            <a:fld id="{59CA4AE1-4B24-465F-A48C-88096E84F0D8}" type="slidenum">
              <a:rPr lang="en-US" smtClean="0"/>
              <a:pPr/>
              <a:t>1</a:t>
            </a:fld>
            <a:endParaRPr lang="en-US"/>
          </a:p>
        </p:txBody>
      </p:sp>
      <p:sp>
        <p:nvSpPr>
          <p:cNvPr id="7" name="Footer Placeholder 6"/>
          <p:cNvSpPr>
            <a:spLocks noGrp="1"/>
          </p:cNvSpPr>
          <p:nvPr>
            <p:ph type="ftr" sz="quarter" idx="11"/>
          </p:nvPr>
        </p:nvSpPr>
        <p:spPr/>
        <p:txBody>
          <a:bodyPr/>
          <a:lstStyle/>
          <a:p>
            <a:r>
              <a:rPr lang="en-US" smtClean="0"/>
              <a:t>pangeranmajalengka.blogspot.com</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049962"/>
          </a:xfrm>
        </p:spPr>
        <p:txBody>
          <a:bodyPr/>
          <a:lstStyle/>
          <a:p>
            <a:endParaRPr lang="en-US" dirty="0"/>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10</a:t>
            </a:fld>
            <a:endParaRPr lang="en-US"/>
          </a:p>
        </p:txBody>
      </p:sp>
      <p:pic>
        <p:nvPicPr>
          <p:cNvPr id="7170" name="Picture 2"/>
          <p:cNvPicPr>
            <a:picLocks noChangeAspect="1" noChangeArrowheads="1"/>
          </p:cNvPicPr>
          <p:nvPr/>
        </p:nvPicPr>
        <p:blipFill>
          <a:blip r:embed="rId2"/>
          <a:srcRect/>
          <a:stretch>
            <a:fillRect/>
          </a:stretch>
        </p:blipFill>
        <p:spPr bwMode="auto">
          <a:xfrm>
            <a:off x="1752600" y="326496"/>
            <a:ext cx="5486400" cy="5922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049962"/>
          </a:xfrm>
        </p:spPr>
        <p:txBody>
          <a:bodyPr/>
          <a:lstStyle/>
          <a:p>
            <a:endParaRPr lang="en-US" dirty="0"/>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11</a:t>
            </a:fld>
            <a:endParaRPr lang="en-US"/>
          </a:p>
        </p:txBody>
      </p:sp>
      <p:pic>
        <p:nvPicPr>
          <p:cNvPr id="8194" name="Picture 2"/>
          <p:cNvPicPr>
            <a:picLocks noChangeAspect="1" noChangeArrowheads="1"/>
          </p:cNvPicPr>
          <p:nvPr/>
        </p:nvPicPr>
        <p:blipFill>
          <a:blip r:embed="rId2"/>
          <a:srcRect/>
          <a:stretch>
            <a:fillRect/>
          </a:stretch>
        </p:blipFill>
        <p:spPr bwMode="auto">
          <a:xfrm>
            <a:off x="1219200" y="1092201"/>
            <a:ext cx="7070035" cy="4927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126162"/>
          </a:xfrm>
        </p:spPr>
        <p:txBody>
          <a:bodyPr/>
          <a:lstStyle/>
          <a:p>
            <a:endParaRPr lang="en-US" dirty="0"/>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12</a:t>
            </a:fld>
            <a:endParaRPr lang="en-US"/>
          </a:p>
        </p:txBody>
      </p:sp>
      <p:pic>
        <p:nvPicPr>
          <p:cNvPr id="9219" name="Picture 3"/>
          <p:cNvPicPr>
            <a:picLocks noChangeAspect="1" noChangeArrowheads="1"/>
          </p:cNvPicPr>
          <p:nvPr/>
        </p:nvPicPr>
        <p:blipFill>
          <a:blip r:embed="rId2"/>
          <a:srcRect/>
          <a:stretch>
            <a:fillRect/>
          </a:stretch>
        </p:blipFill>
        <p:spPr bwMode="auto">
          <a:xfrm>
            <a:off x="990601" y="439309"/>
            <a:ext cx="7086600" cy="5915771"/>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049962"/>
          </a:xfrm>
        </p:spPr>
        <p:txBody>
          <a:bodyPr/>
          <a:lstStyle/>
          <a:p>
            <a:endParaRPr lang="en-US" dirty="0"/>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13</a:t>
            </a:fld>
            <a:endParaRPr lang="en-US"/>
          </a:p>
        </p:txBody>
      </p:sp>
      <p:pic>
        <p:nvPicPr>
          <p:cNvPr id="10242" name="Picture 2"/>
          <p:cNvPicPr>
            <a:picLocks noChangeAspect="1" noChangeArrowheads="1"/>
          </p:cNvPicPr>
          <p:nvPr/>
        </p:nvPicPr>
        <p:blipFill>
          <a:blip r:embed="rId2"/>
          <a:srcRect/>
          <a:stretch>
            <a:fillRect/>
          </a:stretch>
        </p:blipFill>
        <p:spPr bwMode="auto">
          <a:xfrm>
            <a:off x="872613" y="762000"/>
            <a:ext cx="7356987" cy="530387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049962"/>
          </a:xfrm>
        </p:spPr>
        <p:txBody>
          <a:bodyPr/>
          <a:lstStyle/>
          <a:p>
            <a:endParaRPr lang="en-US" dirty="0"/>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14</a:t>
            </a:fld>
            <a:endParaRPr lang="en-US"/>
          </a:p>
        </p:txBody>
      </p:sp>
      <p:pic>
        <p:nvPicPr>
          <p:cNvPr id="11266" name="Picture 2"/>
          <p:cNvPicPr>
            <a:picLocks noChangeAspect="1" noChangeArrowheads="1"/>
          </p:cNvPicPr>
          <p:nvPr/>
        </p:nvPicPr>
        <p:blipFill>
          <a:blip r:embed="rId2"/>
          <a:srcRect/>
          <a:stretch>
            <a:fillRect/>
          </a:stretch>
        </p:blipFill>
        <p:spPr bwMode="auto">
          <a:xfrm>
            <a:off x="573673" y="1600200"/>
            <a:ext cx="7996652" cy="3657599"/>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533400"/>
            <a:ext cx="7772400" cy="762000"/>
          </a:xfrm>
        </p:spPr>
        <p:txBody>
          <a:bodyPr>
            <a:normAutofit/>
          </a:bodyPr>
          <a:lstStyle/>
          <a:p>
            <a:r>
              <a:rPr lang="en-US" sz="4000" dirty="0" smtClean="0"/>
              <a:t>PENYEKAT</a:t>
            </a:r>
            <a:endParaRPr lang="en-US" sz="4000" dirty="0"/>
          </a:p>
        </p:txBody>
      </p:sp>
      <p:sp>
        <p:nvSpPr>
          <p:cNvPr id="8" name="Subtitle 7"/>
          <p:cNvSpPr>
            <a:spLocks noGrp="1"/>
          </p:cNvSpPr>
          <p:nvPr>
            <p:ph type="subTitle" idx="1"/>
          </p:nvPr>
        </p:nvSpPr>
        <p:spPr>
          <a:xfrm>
            <a:off x="228600" y="1219200"/>
            <a:ext cx="8686800" cy="5181600"/>
          </a:xfrm>
        </p:spPr>
        <p:txBody>
          <a:bodyPr>
            <a:normAutofit lnSpcReduction="10000"/>
          </a:bodyPr>
          <a:lstStyle/>
          <a:p>
            <a:pPr algn="l"/>
            <a:r>
              <a:rPr lang="en-US" sz="2800" b="1" dirty="0" err="1" smtClean="0">
                <a:solidFill>
                  <a:schemeClr val="tx1"/>
                </a:solidFill>
              </a:rPr>
              <a:t>Penyekat</a:t>
            </a:r>
            <a:r>
              <a:rPr lang="en-US" sz="2800" b="1" dirty="0" smtClean="0">
                <a:solidFill>
                  <a:schemeClr val="tx1"/>
                </a:solidFill>
              </a:rPr>
              <a:t> </a:t>
            </a:r>
            <a:r>
              <a:rPr lang="en-US" sz="2800" b="1" dirty="0" err="1" smtClean="0">
                <a:solidFill>
                  <a:schemeClr val="tx1"/>
                </a:solidFill>
              </a:rPr>
              <a:t>atau</a:t>
            </a:r>
            <a:r>
              <a:rPr lang="en-US" sz="2800" b="1" dirty="0" smtClean="0">
                <a:solidFill>
                  <a:schemeClr val="tx1"/>
                </a:solidFill>
              </a:rPr>
              <a:t> isolator </a:t>
            </a:r>
            <a:r>
              <a:rPr lang="en-US" sz="2800" dirty="0" err="1" smtClean="0">
                <a:solidFill>
                  <a:schemeClr val="tx1"/>
                </a:solidFill>
              </a:rPr>
              <a:t>mempunyai</a:t>
            </a:r>
            <a:r>
              <a:rPr lang="en-US" sz="2800" dirty="0" smtClean="0">
                <a:solidFill>
                  <a:schemeClr val="tx1"/>
                </a:solidFill>
              </a:rPr>
              <a:t> </a:t>
            </a:r>
            <a:r>
              <a:rPr lang="en-US" sz="2800" dirty="0" err="1" smtClean="0">
                <a:solidFill>
                  <a:schemeClr val="tx1"/>
                </a:solidFill>
              </a:rPr>
              <a:t>sifat</a:t>
            </a:r>
            <a:r>
              <a:rPr lang="en-US" sz="2800" dirty="0" smtClean="0">
                <a:solidFill>
                  <a:schemeClr val="tx1"/>
                </a:solidFill>
              </a:rPr>
              <a:t> yang </a:t>
            </a:r>
            <a:r>
              <a:rPr lang="en-US" sz="2800" dirty="0" err="1" smtClean="0">
                <a:solidFill>
                  <a:schemeClr val="tx1"/>
                </a:solidFill>
              </a:rPr>
              <a:t>berlawanan</a:t>
            </a:r>
            <a:r>
              <a:rPr lang="en-US" sz="2800" dirty="0" smtClean="0">
                <a:solidFill>
                  <a:schemeClr val="tx1"/>
                </a:solidFill>
              </a:rPr>
              <a:t> </a:t>
            </a:r>
            <a:r>
              <a:rPr lang="en-US" sz="2800" dirty="0" err="1" smtClean="0">
                <a:solidFill>
                  <a:schemeClr val="tx1"/>
                </a:solidFill>
              </a:rPr>
              <a:t>dengan</a:t>
            </a:r>
            <a:r>
              <a:rPr lang="en-US" sz="2800" dirty="0" smtClean="0">
                <a:solidFill>
                  <a:schemeClr val="tx1"/>
                </a:solidFill>
              </a:rPr>
              <a:t> </a:t>
            </a:r>
            <a:r>
              <a:rPr lang="en-US" sz="2800" dirty="0" err="1" smtClean="0">
                <a:solidFill>
                  <a:schemeClr val="tx1"/>
                </a:solidFill>
              </a:rPr>
              <a:t>penghantar</a:t>
            </a:r>
            <a:r>
              <a:rPr lang="en-US" sz="2800" dirty="0" smtClean="0">
                <a:solidFill>
                  <a:schemeClr val="tx1"/>
                </a:solidFill>
              </a:rPr>
              <a:t> </a:t>
            </a:r>
            <a:r>
              <a:rPr lang="en-US" sz="2800" dirty="0" err="1" smtClean="0">
                <a:solidFill>
                  <a:schemeClr val="tx1"/>
                </a:solidFill>
              </a:rPr>
              <a:t>yaitu</a:t>
            </a:r>
            <a:r>
              <a:rPr lang="en-US" sz="2800" dirty="0" smtClean="0">
                <a:solidFill>
                  <a:schemeClr val="tx1"/>
                </a:solidFill>
              </a:rPr>
              <a:t> </a:t>
            </a:r>
            <a:r>
              <a:rPr lang="en-US" sz="2800" dirty="0" err="1" smtClean="0">
                <a:solidFill>
                  <a:schemeClr val="tx1"/>
                </a:solidFill>
              </a:rPr>
              <a:t>memiliki</a:t>
            </a:r>
            <a:r>
              <a:rPr lang="en-US" sz="2800" dirty="0" smtClean="0">
                <a:solidFill>
                  <a:schemeClr val="tx1"/>
                </a:solidFill>
              </a:rPr>
              <a:t> </a:t>
            </a:r>
            <a:r>
              <a:rPr lang="en-US" sz="2800" dirty="0" err="1" smtClean="0">
                <a:solidFill>
                  <a:schemeClr val="tx1"/>
                </a:solidFill>
              </a:rPr>
              <a:t>tahanan</a:t>
            </a:r>
            <a:r>
              <a:rPr lang="en-US" sz="2800" dirty="0" smtClean="0">
                <a:solidFill>
                  <a:schemeClr val="tx1"/>
                </a:solidFill>
              </a:rPr>
              <a:t> yang </a:t>
            </a:r>
            <a:r>
              <a:rPr lang="en-US" sz="2800" dirty="0" err="1" smtClean="0">
                <a:solidFill>
                  <a:schemeClr val="tx1"/>
                </a:solidFill>
              </a:rPr>
              <a:t>sangat</a:t>
            </a:r>
            <a:r>
              <a:rPr lang="en-US" sz="2800" dirty="0" smtClean="0">
                <a:solidFill>
                  <a:schemeClr val="tx1"/>
                </a:solidFill>
              </a:rPr>
              <a:t> </a:t>
            </a:r>
            <a:r>
              <a:rPr lang="en-US" sz="2800" dirty="0" err="1" smtClean="0">
                <a:solidFill>
                  <a:schemeClr val="tx1"/>
                </a:solidFill>
              </a:rPr>
              <a:t>besar</a:t>
            </a:r>
            <a:r>
              <a:rPr lang="en-US" sz="2800" dirty="0" smtClean="0">
                <a:solidFill>
                  <a:schemeClr val="tx1"/>
                </a:solidFill>
              </a:rPr>
              <a:t> </a:t>
            </a:r>
            <a:r>
              <a:rPr lang="en-US" sz="2800" dirty="0" err="1" smtClean="0">
                <a:solidFill>
                  <a:schemeClr val="tx1"/>
                </a:solidFill>
              </a:rPr>
              <a:t>sekali</a:t>
            </a:r>
            <a:r>
              <a:rPr lang="en-US" sz="2800" dirty="0" smtClean="0">
                <a:solidFill>
                  <a:schemeClr val="tx1"/>
                </a:solidFill>
              </a:rPr>
              <a:t> </a:t>
            </a:r>
            <a:r>
              <a:rPr lang="en-US" sz="2800" dirty="0" err="1" smtClean="0">
                <a:solidFill>
                  <a:schemeClr val="tx1"/>
                </a:solidFill>
              </a:rPr>
              <a:t>yaitu</a:t>
            </a:r>
            <a:r>
              <a:rPr lang="en-US" sz="2800" dirty="0" smtClean="0">
                <a:solidFill>
                  <a:schemeClr val="tx1"/>
                </a:solidFill>
              </a:rPr>
              <a:t> </a:t>
            </a:r>
            <a:r>
              <a:rPr lang="en-US" sz="2800" dirty="0" err="1" smtClean="0">
                <a:solidFill>
                  <a:schemeClr val="tx1"/>
                </a:solidFill>
              </a:rPr>
              <a:t>dalam</a:t>
            </a:r>
            <a:r>
              <a:rPr lang="en-US" sz="2800" dirty="0" smtClean="0">
                <a:solidFill>
                  <a:schemeClr val="tx1"/>
                </a:solidFill>
              </a:rPr>
              <a:t> </a:t>
            </a:r>
            <a:r>
              <a:rPr lang="en-US" sz="2800" dirty="0" err="1" smtClean="0">
                <a:solidFill>
                  <a:schemeClr val="tx1"/>
                </a:solidFill>
              </a:rPr>
              <a:t>orde</a:t>
            </a:r>
            <a:r>
              <a:rPr lang="en-US" sz="2800" dirty="0" smtClean="0">
                <a:solidFill>
                  <a:schemeClr val="tx1"/>
                </a:solidFill>
              </a:rPr>
              <a:t> </a:t>
            </a:r>
            <a:r>
              <a:rPr lang="en-US" sz="2800" dirty="0" err="1" smtClean="0">
                <a:solidFill>
                  <a:schemeClr val="tx1"/>
                </a:solidFill>
              </a:rPr>
              <a:t>Megaohm</a:t>
            </a:r>
            <a:r>
              <a:rPr lang="en-US" sz="2800" dirty="0" smtClean="0">
                <a:solidFill>
                  <a:schemeClr val="tx1"/>
                </a:solidFill>
              </a:rPr>
              <a:t> (M</a:t>
            </a:r>
            <a:r>
              <a:rPr lang="el-GR" sz="2800" dirty="0" smtClean="0">
                <a:solidFill>
                  <a:schemeClr val="tx1"/>
                </a:solidFill>
              </a:rPr>
              <a:t>Ω</a:t>
            </a:r>
            <a:r>
              <a:rPr lang="en-US" sz="2800" dirty="0" smtClean="0">
                <a:solidFill>
                  <a:schemeClr val="tx1"/>
                </a:solidFill>
              </a:rPr>
              <a:t>). </a:t>
            </a:r>
            <a:r>
              <a:rPr lang="en-US" sz="2800" dirty="0" err="1" smtClean="0">
                <a:solidFill>
                  <a:schemeClr val="tx1"/>
                </a:solidFill>
              </a:rPr>
              <a:t>Contoh</a:t>
            </a:r>
            <a:r>
              <a:rPr lang="en-US" sz="2800" dirty="0" smtClean="0">
                <a:solidFill>
                  <a:schemeClr val="tx1"/>
                </a:solidFill>
              </a:rPr>
              <a:t> </a:t>
            </a:r>
            <a:r>
              <a:rPr lang="en-US" sz="2800" dirty="0" err="1" smtClean="0">
                <a:solidFill>
                  <a:schemeClr val="tx1"/>
                </a:solidFill>
              </a:rPr>
              <a:t>penyekat</a:t>
            </a:r>
            <a:r>
              <a:rPr lang="en-US" sz="2800" dirty="0" smtClean="0">
                <a:solidFill>
                  <a:schemeClr val="tx1"/>
                </a:solidFill>
              </a:rPr>
              <a:t> : </a:t>
            </a:r>
            <a:r>
              <a:rPr lang="en-US" sz="2800" dirty="0" err="1" smtClean="0">
                <a:solidFill>
                  <a:schemeClr val="tx1"/>
                </a:solidFill>
              </a:rPr>
              <a:t>mika</a:t>
            </a:r>
            <a:r>
              <a:rPr lang="en-US" sz="2800" dirty="0" smtClean="0">
                <a:solidFill>
                  <a:schemeClr val="tx1"/>
                </a:solidFill>
              </a:rPr>
              <a:t>, </a:t>
            </a:r>
            <a:r>
              <a:rPr lang="en-US" sz="2800" dirty="0" err="1" smtClean="0">
                <a:solidFill>
                  <a:schemeClr val="tx1"/>
                </a:solidFill>
              </a:rPr>
              <a:t>gelas</a:t>
            </a:r>
            <a:r>
              <a:rPr lang="en-US" sz="2800" dirty="0" smtClean="0">
                <a:solidFill>
                  <a:schemeClr val="tx1"/>
                </a:solidFill>
              </a:rPr>
              <a:t>, </a:t>
            </a:r>
            <a:r>
              <a:rPr lang="en-US" sz="2800" dirty="0" err="1" smtClean="0">
                <a:solidFill>
                  <a:schemeClr val="tx1"/>
                </a:solidFill>
              </a:rPr>
              <a:t>plastik</a:t>
            </a:r>
            <a:r>
              <a:rPr lang="en-US" sz="2800" dirty="0" smtClean="0">
                <a:solidFill>
                  <a:schemeClr val="tx1"/>
                </a:solidFill>
              </a:rPr>
              <a:t>, </a:t>
            </a:r>
            <a:r>
              <a:rPr lang="en-US" sz="2800" dirty="0" err="1" smtClean="0">
                <a:solidFill>
                  <a:schemeClr val="tx1"/>
                </a:solidFill>
              </a:rPr>
              <a:t>karet</a:t>
            </a:r>
            <a:r>
              <a:rPr lang="en-US" sz="2800" dirty="0" smtClean="0">
                <a:solidFill>
                  <a:schemeClr val="tx1"/>
                </a:solidFill>
              </a:rPr>
              <a:t>, </a:t>
            </a:r>
            <a:r>
              <a:rPr lang="en-US" sz="2800" dirty="0" err="1" smtClean="0">
                <a:solidFill>
                  <a:schemeClr val="tx1"/>
                </a:solidFill>
              </a:rPr>
              <a:t>katun</a:t>
            </a:r>
            <a:r>
              <a:rPr lang="en-US" sz="2800" dirty="0" smtClean="0">
                <a:solidFill>
                  <a:schemeClr val="tx1"/>
                </a:solidFill>
              </a:rPr>
              <a:t>, </a:t>
            </a:r>
            <a:r>
              <a:rPr lang="en-US" sz="2800" dirty="0" err="1" smtClean="0">
                <a:solidFill>
                  <a:schemeClr val="tx1"/>
                </a:solidFill>
              </a:rPr>
              <a:t>dll</a:t>
            </a:r>
            <a:r>
              <a:rPr lang="en-US" sz="2800" dirty="0" smtClean="0">
                <a:solidFill>
                  <a:schemeClr val="tx1"/>
                </a:solidFill>
              </a:rPr>
              <a:t>.</a:t>
            </a:r>
          </a:p>
          <a:p>
            <a:pPr algn="l"/>
            <a:r>
              <a:rPr lang="en-US" sz="2800" b="1" dirty="0" err="1" smtClean="0">
                <a:solidFill>
                  <a:schemeClr val="tx1"/>
                </a:solidFill>
              </a:rPr>
              <a:t>Kegunaan</a:t>
            </a:r>
            <a:r>
              <a:rPr lang="en-US" sz="2800" b="1" dirty="0" smtClean="0">
                <a:solidFill>
                  <a:schemeClr val="tx1"/>
                </a:solidFill>
              </a:rPr>
              <a:t> </a:t>
            </a:r>
            <a:r>
              <a:rPr lang="en-US" sz="2800" b="1" dirty="0" err="1" smtClean="0">
                <a:solidFill>
                  <a:schemeClr val="tx1"/>
                </a:solidFill>
              </a:rPr>
              <a:t>penyekat</a:t>
            </a:r>
            <a:endParaRPr lang="en-US" sz="2800" b="1" dirty="0" smtClean="0">
              <a:solidFill>
                <a:schemeClr val="tx1"/>
              </a:solidFill>
            </a:endParaRPr>
          </a:p>
          <a:p>
            <a:pPr algn="l"/>
            <a:r>
              <a:rPr lang="en-US" sz="2800" dirty="0" err="1" smtClean="0">
                <a:solidFill>
                  <a:schemeClr val="tx1"/>
                </a:solidFill>
              </a:rPr>
              <a:t>Dengan</a:t>
            </a:r>
            <a:r>
              <a:rPr lang="en-US" sz="2800" dirty="0" smtClean="0">
                <a:solidFill>
                  <a:schemeClr val="tx1"/>
                </a:solidFill>
              </a:rPr>
              <a:t> </a:t>
            </a:r>
            <a:r>
              <a:rPr lang="en-US" sz="2800" dirty="0" err="1" smtClean="0">
                <a:solidFill>
                  <a:schemeClr val="tx1"/>
                </a:solidFill>
              </a:rPr>
              <a:t>nilai</a:t>
            </a:r>
            <a:r>
              <a:rPr lang="en-US" sz="2800" dirty="0" smtClean="0">
                <a:solidFill>
                  <a:schemeClr val="tx1"/>
                </a:solidFill>
              </a:rPr>
              <a:t> </a:t>
            </a:r>
            <a:r>
              <a:rPr lang="en-US" sz="2800" dirty="0" err="1" smtClean="0">
                <a:solidFill>
                  <a:schemeClr val="tx1"/>
                </a:solidFill>
              </a:rPr>
              <a:t>tahanan</a:t>
            </a:r>
            <a:r>
              <a:rPr lang="en-US" sz="2800" dirty="0" smtClean="0">
                <a:solidFill>
                  <a:schemeClr val="tx1"/>
                </a:solidFill>
              </a:rPr>
              <a:t> yang </a:t>
            </a:r>
            <a:r>
              <a:rPr lang="en-US" sz="2800" dirty="0" err="1" smtClean="0">
                <a:solidFill>
                  <a:schemeClr val="tx1"/>
                </a:solidFill>
              </a:rPr>
              <a:t>sangat</a:t>
            </a:r>
            <a:r>
              <a:rPr lang="en-US" sz="2800" dirty="0" smtClean="0">
                <a:solidFill>
                  <a:schemeClr val="tx1"/>
                </a:solidFill>
              </a:rPr>
              <a:t> </a:t>
            </a:r>
            <a:r>
              <a:rPr lang="en-US" sz="2800" dirty="0" err="1" smtClean="0">
                <a:solidFill>
                  <a:schemeClr val="tx1"/>
                </a:solidFill>
              </a:rPr>
              <a:t>besar</a:t>
            </a:r>
            <a:r>
              <a:rPr lang="en-US" sz="2800" dirty="0" smtClean="0">
                <a:solidFill>
                  <a:schemeClr val="tx1"/>
                </a:solidFill>
              </a:rPr>
              <a:t>, </a:t>
            </a:r>
            <a:r>
              <a:rPr lang="en-US" sz="2800" dirty="0" err="1" smtClean="0">
                <a:solidFill>
                  <a:schemeClr val="tx1"/>
                </a:solidFill>
              </a:rPr>
              <a:t>penyekat</a:t>
            </a:r>
            <a:r>
              <a:rPr lang="en-US" sz="2800" dirty="0" smtClean="0">
                <a:solidFill>
                  <a:schemeClr val="tx1"/>
                </a:solidFill>
              </a:rPr>
              <a:t> </a:t>
            </a:r>
            <a:r>
              <a:rPr lang="en-US" sz="2800" dirty="0" err="1" smtClean="0">
                <a:solidFill>
                  <a:schemeClr val="tx1"/>
                </a:solidFill>
              </a:rPr>
              <a:t>tidak</a:t>
            </a:r>
            <a:r>
              <a:rPr lang="en-US" sz="2800" dirty="0" smtClean="0">
                <a:solidFill>
                  <a:schemeClr val="tx1"/>
                </a:solidFill>
              </a:rPr>
              <a:t> </a:t>
            </a:r>
            <a:r>
              <a:rPr lang="en-US" sz="2800" dirty="0" err="1" smtClean="0">
                <a:solidFill>
                  <a:schemeClr val="tx1"/>
                </a:solidFill>
              </a:rPr>
              <a:t>dapat</a:t>
            </a:r>
            <a:r>
              <a:rPr lang="en-US" sz="2800" dirty="0" smtClean="0">
                <a:solidFill>
                  <a:schemeClr val="tx1"/>
                </a:solidFill>
              </a:rPr>
              <a:t> </a:t>
            </a:r>
            <a:r>
              <a:rPr lang="en-US" sz="2800" dirty="0" err="1" smtClean="0">
                <a:solidFill>
                  <a:schemeClr val="tx1"/>
                </a:solidFill>
              </a:rPr>
              <a:t>mengalirkan</a:t>
            </a:r>
            <a:r>
              <a:rPr lang="en-US" sz="2800" dirty="0" smtClean="0">
                <a:solidFill>
                  <a:schemeClr val="tx1"/>
                </a:solidFill>
              </a:rPr>
              <a:t> </a:t>
            </a:r>
            <a:r>
              <a:rPr lang="en-US" sz="2800" dirty="0" err="1" smtClean="0">
                <a:solidFill>
                  <a:schemeClr val="tx1"/>
                </a:solidFill>
              </a:rPr>
              <a:t>arus</a:t>
            </a:r>
            <a:r>
              <a:rPr lang="en-US" sz="2800" dirty="0" smtClean="0">
                <a:solidFill>
                  <a:schemeClr val="tx1"/>
                </a:solidFill>
              </a:rPr>
              <a:t> yang </a:t>
            </a:r>
            <a:r>
              <a:rPr lang="en-US" sz="2800" dirty="0" err="1" smtClean="0">
                <a:solidFill>
                  <a:schemeClr val="tx1"/>
                </a:solidFill>
              </a:rPr>
              <a:t>cukup</a:t>
            </a:r>
            <a:r>
              <a:rPr lang="en-US" sz="2800" dirty="0" smtClean="0">
                <a:solidFill>
                  <a:schemeClr val="tx1"/>
                </a:solidFill>
              </a:rPr>
              <a:t> </a:t>
            </a:r>
            <a:r>
              <a:rPr lang="en-US" sz="2800" dirty="0" err="1" smtClean="0">
                <a:solidFill>
                  <a:schemeClr val="tx1"/>
                </a:solidFill>
              </a:rPr>
              <a:t>terasa</a:t>
            </a:r>
            <a:r>
              <a:rPr lang="en-US" sz="2800" dirty="0" smtClean="0">
                <a:solidFill>
                  <a:schemeClr val="tx1"/>
                </a:solidFill>
              </a:rPr>
              <a:t> </a:t>
            </a:r>
            <a:r>
              <a:rPr lang="en-US" sz="2800" dirty="0" err="1" smtClean="0">
                <a:solidFill>
                  <a:schemeClr val="tx1"/>
                </a:solidFill>
              </a:rPr>
              <a:t>atau</a:t>
            </a:r>
            <a:r>
              <a:rPr lang="en-US" sz="2800" dirty="0" smtClean="0">
                <a:solidFill>
                  <a:schemeClr val="tx1"/>
                </a:solidFill>
              </a:rPr>
              <a:t> </a:t>
            </a:r>
            <a:r>
              <a:rPr lang="en-US" sz="2800" dirty="0" err="1" smtClean="0">
                <a:solidFill>
                  <a:schemeClr val="tx1"/>
                </a:solidFill>
              </a:rPr>
              <a:t>terukur</a:t>
            </a:r>
            <a:r>
              <a:rPr lang="en-US" sz="2800" dirty="0" smtClean="0">
                <a:solidFill>
                  <a:schemeClr val="tx1"/>
                </a:solidFill>
              </a:rPr>
              <a:t> </a:t>
            </a:r>
            <a:r>
              <a:rPr lang="en-US" sz="2800" dirty="0" err="1" smtClean="0">
                <a:solidFill>
                  <a:schemeClr val="tx1"/>
                </a:solidFill>
              </a:rPr>
              <a:t>bilamana</a:t>
            </a:r>
            <a:r>
              <a:rPr lang="en-US" sz="2800" dirty="0" smtClean="0">
                <a:solidFill>
                  <a:schemeClr val="tx1"/>
                </a:solidFill>
              </a:rPr>
              <a:t> </a:t>
            </a:r>
            <a:r>
              <a:rPr lang="en-US" sz="2800" dirty="0" err="1" smtClean="0">
                <a:solidFill>
                  <a:schemeClr val="tx1"/>
                </a:solidFill>
              </a:rPr>
              <a:t>kepadanya</a:t>
            </a:r>
            <a:r>
              <a:rPr lang="en-US" sz="2800" dirty="0" smtClean="0">
                <a:solidFill>
                  <a:schemeClr val="tx1"/>
                </a:solidFill>
              </a:rPr>
              <a:t> </a:t>
            </a:r>
            <a:r>
              <a:rPr lang="en-US" sz="2800" dirty="0" err="1" smtClean="0">
                <a:solidFill>
                  <a:schemeClr val="tx1"/>
                </a:solidFill>
              </a:rPr>
              <a:t>diberikan</a:t>
            </a:r>
            <a:r>
              <a:rPr lang="en-US" sz="2800" dirty="0" smtClean="0">
                <a:solidFill>
                  <a:schemeClr val="tx1"/>
                </a:solidFill>
              </a:rPr>
              <a:t> </a:t>
            </a:r>
            <a:r>
              <a:rPr lang="en-US" sz="2800" dirty="0" err="1" smtClean="0">
                <a:solidFill>
                  <a:schemeClr val="tx1"/>
                </a:solidFill>
              </a:rPr>
              <a:t>catu</a:t>
            </a:r>
            <a:r>
              <a:rPr lang="en-US" sz="2800" dirty="0" smtClean="0">
                <a:solidFill>
                  <a:schemeClr val="tx1"/>
                </a:solidFill>
              </a:rPr>
              <a:t> </a:t>
            </a:r>
            <a:r>
              <a:rPr lang="en-US" sz="2800" dirty="0" err="1" smtClean="0">
                <a:solidFill>
                  <a:schemeClr val="tx1"/>
                </a:solidFill>
              </a:rPr>
              <a:t>tegangan</a:t>
            </a:r>
            <a:r>
              <a:rPr lang="en-US" sz="2800" dirty="0" smtClean="0">
                <a:solidFill>
                  <a:schemeClr val="tx1"/>
                </a:solidFill>
              </a:rPr>
              <a:t>. </a:t>
            </a:r>
            <a:r>
              <a:rPr lang="en-US" sz="2800" dirty="0" err="1" smtClean="0">
                <a:solidFill>
                  <a:schemeClr val="tx1"/>
                </a:solidFill>
              </a:rPr>
              <a:t>Akibatnya</a:t>
            </a:r>
            <a:r>
              <a:rPr lang="en-US" sz="2800" dirty="0" smtClean="0">
                <a:solidFill>
                  <a:schemeClr val="tx1"/>
                </a:solidFill>
              </a:rPr>
              <a:t> </a:t>
            </a:r>
            <a:r>
              <a:rPr lang="en-US" sz="2800" dirty="0" err="1" smtClean="0">
                <a:solidFill>
                  <a:schemeClr val="tx1"/>
                </a:solidFill>
              </a:rPr>
              <a:t>penyekat</a:t>
            </a:r>
            <a:r>
              <a:rPr lang="en-US" sz="2800" dirty="0" smtClean="0">
                <a:solidFill>
                  <a:schemeClr val="tx1"/>
                </a:solidFill>
              </a:rPr>
              <a:t> </a:t>
            </a:r>
            <a:r>
              <a:rPr lang="en-US" sz="2800" dirty="0" err="1" smtClean="0">
                <a:solidFill>
                  <a:schemeClr val="tx1"/>
                </a:solidFill>
              </a:rPr>
              <a:t>mempunyai</a:t>
            </a:r>
            <a:r>
              <a:rPr lang="en-US" sz="2800" dirty="0" smtClean="0">
                <a:solidFill>
                  <a:schemeClr val="tx1"/>
                </a:solidFill>
              </a:rPr>
              <a:t> </a:t>
            </a:r>
            <a:r>
              <a:rPr lang="en-US" sz="2800" dirty="0" err="1" smtClean="0">
                <a:solidFill>
                  <a:schemeClr val="tx1"/>
                </a:solidFill>
              </a:rPr>
              <a:t>dua</a:t>
            </a:r>
            <a:r>
              <a:rPr lang="en-US" sz="2800" dirty="0" smtClean="0">
                <a:solidFill>
                  <a:schemeClr val="tx1"/>
                </a:solidFill>
              </a:rPr>
              <a:t> </a:t>
            </a:r>
            <a:r>
              <a:rPr lang="en-US" sz="2800" dirty="0" err="1" smtClean="0">
                <a:solidFill>
                  <a:schemeClr val="tx1"/>
                </a:solidFill>
              </a:rPr>
              <a:t>fungsi</a:t>
            </a:r>
            <a:r>
              <a:rPr lang="en-US" sz="2800" dirty="0" smtClean="0">
                <a:solidFill>
                  <a:schemeClr val="tx1"/>
                </a:solidFill>
              </a:rPr>
              <a:t> </a:t>
            </a:r>
            <a:r>
              <a:rPr lang="en-US" sz="2800" dirty="0" err="1" smtClean="0">
                <a:solidFill>
                  <a:schemeClr val="tx1"/>
                </a:solidFill>
              </a:rPr>
              <a:t>yaitu</a:t>
            </a:r>
            <a:r>
              <a:rPr lang="en-US" sz="2800" dirty="0" smtClean="0">
                <a:solidFill>
                  <a:schemeClr val="tx1"/>
                </a:solidFill>
              </a:rPr>
              <a:t> :</a:t>
            </a:r>
          </a:p>
          <a:p>
            <a:pPr marL="514350" indent="-514350" algn="l">
              <a:buFont typeface="+mj-lt"/>
              <a:buAutoNum type="arabicParenR"/>
            </a:pPr>
            <a:r>
              <a:rPr lang="en-US" sz="2800" dirty="0" err="1" smtClean="0">
                <a:solidFill>
                  <a:schemeClr val="tx1"/>
                </a:solidFill>
              </a:rPr>
              <a:t>Menyekat</a:t>
            </a:r>
            <a:r>
              <a:rPr lang="en-US" sz="2800" dirty="0" smtClean="0">
                <a:solidFill>
                  <a:schemeClr val="tx1"/>
                </a:solidFill>
              </a:rPr>
              <a:t> </a:t>
            </a:r>
            <a:r>
              <a:rPr lang="en-US" sz="2800" dirty="0" err="1" smtClean="0">
                <a:solidFill>
                  <a:schemeClr val="tx1"/>
                </a:solidFill>
              </a:rPr>
              <a:t>antara</a:t>
            </a:r>
            <a:r>
              <a:rPr lang="en-US" sz="2800" dirty="0" smtClean="0">
                <a:solidFill>
                  <a:schemeClr val="tx1"/>
                </a:solidFill>
              </a:rPr>
              <a:t> </a:t>
            </a:r>
            <a:r>
              <a:rPr lang="en-US" sz="2800" dirty="0" err="1" smtClean="0">
                <a:solidFill>
                  <a:schemeClr val="tx1"/>
                </a:solidFill>
              </a:rPr>
              <a:t>beberapa</a:t>
            </a:r>
            <a:r>
              <a:rPr lang="en-US" sz="2800" dirty="0" smtClean="0">
                <a:solidFill>
                  <a:schemeClr val="tx1"/>
                </a:solidFill>
              </a:rPr>
              <a:t> </a:t>
            </a:r>
            <a:r>
              <a:rPr lang="en-US" sz="2800" dirty="0" err="1" smtClean="0">
                <a:solidFill>
                  <a:schemeClr val="tx1"/>
                </a:solidFill>
              </a:rPr>
              <a:t>penghantar</a:t>
            </a:r>
            <a:r>
              <a:rPr lang="en-US" sz="2800" dirty="0" smtClean="0">
                <a:solidFill>
                  <a:schemeClr val="tx1"/>
                </a:solidFill>
              </a:rPr>
              <a:t>.</a:t>
            </a:r>
          </a:p>
          <a:p>
            <a:pPr marL="514350" indent="-514350" algn="l">
              <a:buFont typeface="+mj-lt"/>
              <a:buAutoNum type="arabicParenR"/>
            </a:pPr>
            <a:r>
              <a:rPr lang="en-US" sz="2800" dirty="0" err="1" smtClean="0">
                <a:solidFill>
                  <a:schemeClr val="tx1"/>
                </a:solidFill>
              </a:rPr>
              <a:t>Menyimpan</a:t>
            </a:r>
            <a:r>
              <a:rPr lang="en-US" sz="2800" dirty="0" smtClean="0">
                <a:solidFill>
                  <a:schemeClr val="tx1"/>
                </a:solidFill>
              </a:rPr>
              <a:t> </a:t>
            </a:r>
            <a:r>
              <a:rPr lang="en-US" sz="2800" dirty="0" err="1" smtClean="0">
                <a:solidFill>
                  <a:schemeClr val="tx1"/>
                </a:solidFill>
              </a:rPr>
              <a:t>muatan</a:t>
            </a:r>
            <a:r>
              <a:rPr lang="en-US" sz="2800" dirty="0" smtClean="0">
                <a:solidFill>
                  <a:schemeClr val="tx1"/>
                </a:solidFill>
              </a:rPr>
              <a:t> </a:t>
            </a:r>
            <a:r>
              <a:rPr lang="en-US" sz="2800" dirty="0" err="1" smtClean="0">
                <a:solidFill>
                  <a:schemeClr val="tx1"/>
                </a:solidFill>
              </a:rPr>
              <a:t>listrik</a:t>
            </a:r>
            <a:r>
              <a:rPr lang="en-US" sz="2800" dirty="0" smtClean="0">
                <a:solidFill>
                  <a:schemeClr val="tx1"/>
                </a:solidFill>
              </a:rPr>
              <a:t> </a:t>
            </a:r>
            <a:r>
              <a:rPr lang="en-US" sz="2800" dirty="0" err="1" smtClean="0">
                <a:solidFill>
                  <a:schemeClr val="tx1"/>
                </a:solidFill>
              </a:rPr>
              <a:t>bilamana</a:t>
            </a:r>
            <a:r>
              <a:rPr lang="en-US" sz="2800" dirty="0" smtClean="0">
                <a:solidFill>
                  <a:schemeClr val="tx1"/>
                </a:solidFill>
              </a:rPr>
              <a:t> </a:t>
            </a:r>
            <a:r>
              <a:rPr lang="en-US" sz="2800" dirty="0" err="1" smtClean="0">
                <a:solidFill>
                  <a:schemeClr val="tx1"/>
                </a:solidFill>
              </a:rPr>
              <a:t>kepadanya</a:t>
            </a:r>
            <a:r>
              <a:rPr lang="en-US" sz="2800" dirty="0" smtClean="0">
                <a:solidFill>
                  <a:schemeClr val="tx1"/>
                </a:solidFill>
              </a:rPr>
              <a:t> </a:t>
            </a:r>
            <a:r>
              <a:rPr lang="en-US" sz="2800" dirty="0" err="1" smtClean="0">
                <a:solidFill>
                  <a:schemeClr val="tx1"/>
                </a:solidFill>
              </a:rPr>
              <a:t>diberikan</a:t>
            </a:r>
            <a:r>
              <a:rPr lang="en-US" sz="2800" dirty="0" smtClean="0">
                <a:solidFill>
                  <a:schemeClr val="tx1"/>
                </a:solidFill>
              </a:rPr>
              <a:t> </a:t>
            </a:r>
            <a:r>
              <a:rPr lang="en-US" sz="2800" dirty="0" err="1" smtClean="0">
                <a:solidFill>
                  <a:schemeClr val="tx1"/>
                </a:solidFill>
              </a:rPr>
              <a:t>catu</a:t>
            </a:r>
            <a:r>
              <a:rPr lang="en-US" sz="2800" dirty="0" smtClean="0">
                <a:solidFill>
                  <a:schemeClr val="tx1"/>
                </a:solidFill>
              </a:rPr>
              <a:t> </a:t>
            </a:r>
            <a:r>
              <a:rPr lang="en-US" sz="2800" dirty="0" err="1" smtClean="0">
                <a:solidFill>
                  <a:schemeClr val="tx1"/>
                </a:solidFill>
              </a:rPr>
              <a:t>tegangan</a:t>
            </a:r>
            <a:r>
              <a:rPr lang="en-US" sz="2800" dirty="0" smtClean="0">
                <a:solidFill>
                  <a:schemeClr val="tx1"/>
                </a:solidFill>
              </a:rPr>
              <a:t> </a:t>
            </a:r>
            <a:r>
              <a:rPr lang="en-US" sz="2800" dirty="0" err="1" smtClean="0">
                <a:solidFill>
                  <a:schemeClr val="tx1"/>
                </a:solidFill>
              </a:rPr>
              <a:t>atau</a:t>
            </a:r>
            <a:r>
              <a:rPr lang="en-US" sz="2800" dirty="0" smtClean="0">
                <a:solidFill>
                  <a:schemeClr val="tx1"/>
                </a:solidFill>
              </a:rPr>
              <a:t> </a:t>
            </a:r>
            <a:r>
              <a:rPr lang="en-US" sz="2800" dirty="0" err="1" smtClean="0">
                <a:solidFill>
                  <a:schemeClr val="tx1"/>
                </a:solidFill>
              </a:rPr>
              <a:t>sebagai</a:t>
            </a:r>
            <a:r>
              <a:rPr lang="en-US" sz="2800" dirty="0" smtClean="0">
                <a:solidFill>
                  <a:schemeClr val="tx1"/>
                </a:solidFill>
              </a:rPr>
              <a:t> </a:t>
            </a:r>
            <a:r>
              <a:rPr lang="en-US" sz="2800" dirty="0" err="1" smtClean="0">
                <a:solidFill>
                  <a:schemeClr val="tx1"/>
                </a:solidFill>
              </a:rPr>
              <a:t>bahan</a:t>
            </a:r>
            <a:r>
              <a:rPr lang="en-US" sz="2800" dirty="0" smtClean="0">
                <a:solidFill>
                  <a:schemeClr val="tx1"/>
                </a:solidFill>
              </a:rPr>
              <a:t> </a:t>
            </a:r>
            <a:r>
              <a:rPr lang="en-US" sz="2800" dirty="0" err="1" smtClean="0">
                <a:solidFill>
                  <a:schemeClr val="tx1"/>
                </a:solidFill>
              </a:rPr>
              <a:t>dielektrik</a:t>
            </a:r>
            <a:r>
              <a:rPr lang="en-US" sz="2800" dirty="0" smtClean="0">
                <a:solidFill>
                  <a:schemeClr val="tx1"/>
                </a:solidFill>
              </a:rPr>
              <a:t>.</a:t>
            </a:r>
            <a:endParaRPr lang="en-US" sz="2800" dirty="0">
              <a:solidFill>
                <a:schemeClr val="tx1"/>
              </a:solidFill>
            </a:endParaRPr>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5973762"/>
          </a:xfrm>
        </p:spPr>
        <p:txBody>
          <a:bodyPr>
            <a:normAutofit/>
          </a:bodyPr>
          <a:lstStyle/>
          <a:p>
            <a:pPr algn="l"/>
            <a:r>
              <a:rPr lang="en-US" sz="3200" b="1" dirty="0" err="1" smtClean="0"/>
              <a:t>Sifat-sifat</a:t>
            </a:r>
            <a:r>
              <a:rPr lang="en-US" sz="3200" b="1" dirty="0" smtClean="0"/>
              <a:t> </a:t>
            </a:r>
            <a:r>
              <a:rPr lang="en-US" sz="3200" b="1" dirty="0" err="1" smtClean="0"/>
              <a:t>Kelistrikan</a:t>
            </a:r>
            <a:r>
              <a:rPr lang="en-US" sz="3200" b="1" dirty="0" smtClean="0"/>
              <a:t> </a:t>
            </a:r>
            <a:r>
              <a:rPr lang="en-US" sz="3200" b="1" dirty="0" err="1" smtClean="0"/>
              <a:t>Penyekat</a:t>
            </a:r>
            <a:r>
              <a:rPr lang="en-US" sz="3200" dirty="0" smtClean="0"/>
              <a:t/>
            </a:r>
            <a:br>
              <a:rPr lang="en-US" sz="3200" dirty="0" smtClean="0"/>
            </a:br>
            <a:r>
              <a:rPr lang="en-US" sz="3200" dirty="0"/>
              <a:t/>
            </a:r>
            <a:br>
              <a:rPr lang="en-US" sz="3200" dirty="0"/>
            </a:br>
            <a:r>
              <a:rPr lang="en-US" sz="3200" dirty="0" err="1" smtClean="0"/>
              <a:t>Sifat-sifat</a:t>
            </a:r>
            <a:r>
              <a:rPr lang="en-US" sz="3200" dirty="0" smtClean="0"/>
              <a:t> </a:t>
            </a:r>
            <a:r>
              <a:rPr lang="en-US" sz="3200" dirty="0" err="1" smtClean="0"/>
              <a:t>kelistrikan</a:t>
            </a:r>
            <a:r>
              <a:rPr lang="en-US" sz="3200" dirty="0" smtClean="0"/>
              <a:t> yang </a:t>
            </a:r>
            <a:r>
              <a:rPr lang="en-US" sz="3200" dirty="0" err="1" smtClean="0"/>
              <a:t>penting</a:t>
            </a:r>
            <a:r>
              <a:rPr lang="en-US" sz="3200" dirty="0" smtClean="0"/>
              <a:t> </a:t>
            </a:r>
            <a:r>
              <a:rPr lang="en-US" sz="3200" dirty="0" err="1" smtClean="0"/>
              <a:t>dari</a:t>
            </a:r>
            <a:r>
              <a:rPr lang="en-US" sz="3200" dirty="0" smtClean="0"/>
              <a:t> </a:t>
            </a:r>
            <a:r>
              <a:rPr lang="en-US" sz="3200" dirty="0" err="1" smtClean="0"/>
              <a:t>penyekat</a:t>
            </a:r>
            <a:r>
              <a:rPr lang="en-US" sz="3200" dirty="0" smtClean="0"/>
              <a:t> </a:t>
            </a:r>
            <a:r>
              <a:rPr lang="en-US" sz="3200" dirty="0" err="1" smtClean="0"/>
              <a:t>adalah</a:t>
            </a:r>
            <a:r>
              <a:rPr lang="en-US" sz="3200" dirty="0" smtClean="0"/>
              <a:t> :</a:t>
            </a:r>
            <a:br>
              <a:rPr lang="en-US" sz="3200" dirty="0" smtClean="0"/>
            </a:br>
            <a:r>
              <a:rPr lang="en-US" sz="3200" dirty="0" smtClean="0"/>
              <a:t>1). </a:t>
            </a:r>
            <a:r>
              <a:rPr lang="en-US" sz="3200" dirty="0" err="1" smtClean="0"/>
              <a:t>Kekuatan</a:t>
            </a:r>
            <a:r>
              <a:rPr lang="en-US" sz="3200" dirty="0" smtClean="0"/>
              <a:t> </a:t>
            </a:r>
            <a:r>
              <a:rPr lang="en-US" sz="3200" dirty="0" err="1" smtClean="0"/>
              <a:t>Dielektrik</a:t>
            </a:r>
            <a:r>
              <a:rPr lang="en-US" sz="3200" dirty="0" smtClean="0"/>
              <a:t/>
            </a:r>
            <a:br>
              <a:rPr lang="en-US" sz="3200" dirty="0" smtClean="0"/>
            </a:br>
            <a:r>
              <a:rPr lang="en-US" sz="3200" dirty="0" smtClean="0"/>
              <a:t>2). </a:t>
            </a:r>
            <a:r>
              <a:rPr lang="en-US" sz="3200" dirty="0" err="1" smtClean="0"/>
              <a:t>Permitivitas</a:t>
            </a:r>
            <a:r>
              <a:rPr lang="en-US" sz="3200" dirty="0" smtClean="0"/>
              <a:t/>
            </a:r>
            <a:br>
              <a:rPr lang="en-US" sz="3200" dirty="0" smtClean="0"/>
            </a:br>
            <a:r>
              <a:rPr lang="en-US" sz="3200" dirty="0" smtClean="0"/>
              <a:t>3). </a:t>
            </a:r>
            <a:r>
              <a:rPr lang="en-US" sz="3200" dirty="0" err="1" smtClean="0"/>
              <a:t>Resistivitas</a:t>
            </a:r>
            <a:r>
              <a:rPr lang="en-US" sz="3200" dirty="0" smtClean="0"/>
              <a:t/>
            </a:r>
            <a:br>
              <a:rPr lang="en-US" sz="3200" dirty="0" smtClean="0"/>
            </a:br>
            <a:r>
              <a:rPr lang="en-US" sz="3200" dirty="0" smtClean="0"/>
              <a:t>4). Loss Factor</a:t>
            </a:r>
            <a:br>
              <a:rPr lang="en-US" sz="3200" dirty="0" smtClean="0"/>
            </a:br>
            <a:endParaRPr lang="en-US" sz="3200" dirty="0"/>
          </a:p>
        </p:txBody>
      </p:sp>
      <p:sp>
        <p:nvSpPr>
          <p:cNvPr id="4" name="Footer Placeholder 3"/>
          <p:cNvSpPr>
            <a:spLocks noGrp="1"/>
          </p:cNvSpPr>
          <p:nvPr>
            <p:ph type="ftr" sz="quarter" idx="11"/>
          </p:nvPr>
        </p:nvSpPr>
        <p:spPr/>
        <p:txBody>
          <a:bodyPr/>
          <a:lstStyle/>
          <a:p>
            <a:r>
              <a:rPr lang="en-US" smtClean="0"/>
              <a:t>pangeranmajalengka.blogspot.com</a:t>
            </a:r>
            <a:endParaRPr lang="en-US"/>
          </a:p>
        </p:txBody>
      </p:sp>
      <p:sp>
        <p:nvSpPr>
          <p:cNvPr id="5" name="Slide Number Placeholder 4"/>
          <p:cNvSpPr>
            <a:spLocks noGrp="1"/>
          </p:cNvSpPr>
          <p:nvPr>
            <p:ph type="sldNum" sz="quarter" idx="12"/>
          </p:nvPr>
        </p:nvSpPr>
        <p:spPr/>
        <p:txBody>
          <a:bodyPr/>
          <a:lstStyle/>
          <a:p>
            <a:fld id="{59CA4AE1-4B24-465F-A48C-88096E84F0D8}"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126162"/>
          </a:xfrm>
        </p:spPr>
        <p:txBody>
          <a:bodyPr>
            <a:normAutofit/>
          </a:bodyPr>
          <a:lstStyle/>
          <a:p>
            <a:pPr algn="l"/>
            <a:r>
              <a:rPr lang="en-US" sz="2800" dirty="0" err="1" smtClean="0"/>
              <a:t>Kekuatan</a:t>
            </a:r>
            <a:r>
              <a:rPr lang="en-US" sz="2800" dirty="0" smtClean="0"/>
              <a:t> </a:t>
            </a:r>
            <a:r>
              <a:rPr lang="en-US" sz="2800" dirty="0" err="1" smtClean="0"/>
              <a:t>Dielektrik</a:t>
            </a:r>
            <a:r>
              <a:rPr lang="en-US" sz="2800" dirty="0" smtClean="0"/>
              <a:t/>
            </a:r>
            <a:br>
              <a:rPr lang="en-US" sz="2800" dirty="0" smtClean="0"/>
            </a:br>
            <a:r>
              <a:rPr lang="en-US" sz="2800" dirty="0" err="1" smtClean="0"/>
              <a:t>Merupakan</a:t>
            </a:r>
            <a:r>
              <a:rPr lang="en-US" sz="2800" dirty="0" smtClean="0"/>
              <a:t> </a:t>
            </a:r>
            <a:r>
              <a:rPr lang="en-US" sz="2800" dirty="0" err="1" smtClean="0"/>
              <a:t>suatu</a:t>
            </a:r>
            <a:r>
              <a:rPr lang="en-US" sz="2800" dirty="0" smtClean="0"/>
              <a:t> </a:t>
            </a:r>
            <a:r>
              <a:rPr lang="en-US" sz="2800" dirty="0" err="1" smtClean="0"/>
              <a:t>kekuatan</a:t>
            </a:r>
            <a:r>
              <a:rPr lang="en-US" sz="2800" dirty="0" smtClean="0"/>
              <a:t> </a:t>
            </a:r>
            <a:r>
              <a:rPr lang="en-US" sz="2800" dirty="0" err="1" smtClean="0"/>
              <a:t>medan</a:t>
            </a:r>
            <a:r>
              <a:rPr lang="en-US" sz="2800" dirty="0" smtClean="0"/>
              <a:t> </a:t>
            </a:r>
            <a:r>
              <a:rPr lang="en-US" sz="2800" dirty="0" err="1" smtClean="0"/>
              <a:t>listrik</a:t>
            </a:r>
            <a:r>
              <a:rPr lang="en-US" sz="2800" dirty="0" smtClean="0"/>
              <a:t> </a:t>
            </a:r>
            <a:r>
              <a:rPr lang="en-US" sz="2800" dirty="0" err="1" smtClean="0"/>
              <a:t>maksimum</a:t>
            </a:r>
            <a:r>
              <a:rPr lang="en-US" sz="2800" dirty="0" smtClean="0"/>
              <a:t> yang </a:t>
            </a:r>
            <a:r>
              <a:rPr lang="en-US" sz="2800" dirty="0" err="1" smtClean="0"/>
              <a:t>dapat</a:t>
            </a:r>
            <a:r>
              <a:rPr lang="en-US" sz="2800" dirty="0" smtClean="0"/>
              <a:t> </a:t>
            </a:r>
            <a:r>
              <a:rPr lang="en-US" sz="2800" dirty="0" err="1" smtClean="0"/>
              <a:t>ditahan</a:t>
            </a:r>
            <a:r>
              <a:rPr lang="en-US" sz="2800" dirty="0" smtClean="0"/>
              <a:t> </a:t>
            </a:r>
            <a:r>
              <a:rPr lang="en-US" sz="2800" dirty="0" err="1" smtClean="0"/>
              <a:t>oleh</a:t>
            </a:r>
            <a:r>
              <a:rPr lang="en-US" sz="2800" dirty="0" smtClean="0"/>
              <a:t> </a:t>
            </a:r>
            <a:r>
              <a:rPr lang="en-US" sz="2800" dirty="0" err="1" smtClean="0"/>
              <a:t>suatu</a:t>
            </a:r>
            <a:r>
              <a:rPr lang="en-US" sz="2800" dirty="0" smtClean="0"/>
              <a:t> </a:t>
            </a:r>
            <a:r>
              <a:rPr lang="en-US" sz="2800" dirty="0" err="1" smtClean="0"/>
              <a:t>penyekat</a:t>
            </a:r>
            <a:r>
              <a:rPr lang="en-US" sz="2800" dirty="0" smtClean="0"/>
              <a:t> </a:t>
            </a:r>
            <a:r>
              <a:rPr lang="en-US" sz="2800" dirty="0" err="1" smtClean="0"/>
              <a:t>atau</a:t>
            </a:r>
            <a:r>
              <a:rPr lang="en-US" sz="2800" dirty="0" smtClean="0"/>
              <a:t> </a:t>
            </a:r>
            <a:r>
              <a:rPr lang="en-US" sz="2800" dirty="0" err="1" smtClean="0"/>
              <a:t>dielektrik</a:t>
            </a:r>
            <a:r>
              <a:rPr lang="en-US" sz="2800" dirty="0" smtClean="0"/>
              <a:t> </a:t>
            </a:r>
            <a:r>
              <a:rPr lang="en-US" sz="2800" dirty="0" err="1" smtClean="0"/>
              <a:t>tanpa</a:t>
            </a:r>
            <a:r>
              <a:rPr lang="en-US" sz="2800" dirty="0" smtClean="0"/>
              <a:t> </a:t>
            </a:r>
            <a:r>
              <a:rPr lang="en-US" sz="2800" dirty="0" err="1" smtClean="0"/>
              <a:t>menimbulkan</a:t>
            </a:r>
            <a:r>
              <a:rPr lang="en-US" sz="2800" dirty="0" smtClean="0"/>
              <a:t> </a:t>
            </a:r>
            <a:r>
              <a:rPr lang="en-US" sz="2800" dirty="0" err="1" smtClean="0"/>
              <a:t>suatu</a:t>
            </a:r>
            <a:r>
              <a:rPr lang="en-US" sz="2800" dirty="0" smtClean="0"/>
              <a:t> </a:t>
            </a:r>
            <a:r>
              <a:rPr lang="en-US" sz="2800" dirty="0" err="1" smtClean="0"/>
              <a:t>kerusakan</a:t>
            </a:r>
            <a:r>
              <a:rPr lang="en-US" sz="2800" dirty="0" smtClean="0"/>
              <a:t> </a:t>
            </a:r>
            <a:r>
              <a:rPr lang="en-US" sz="2800" dirty="0" err="1" smtClean="0"/>
              <a:t>pada</a:t>
            </a:r>
            <a:r>
              <a:rPr lang="en-US" sz="2800" dirty="0" smtClean="0"/>
              <a:t> </a:t>
            </a:r>
            <a:r>
              <a:rPr lang="en-US" sz="2800" dirty="0" err="1" smtClean="0"/>
              <a:t>bahan</a:t>
            </a:r>
            <a:r>
              <a:rPr lang="en-US" sz="2800" dirty="0" smtClean="0"/>
              <a:t> </a:t>
            </a:r>
            <a:r>
              <a:rPr lang="en-US" sz="2800" dirty="0" err="1" smtClean="0"/>
              <a:t>tersebut</a:t>
            </a:r>
            <a:r>
              <a:rPr lang="en-US" sz="2800" dirty="0" smtClean="0"/>
              <a:t> (Break Down). </a:t>
            </a:r>
            <a:r>
              <a:rPr lang="en-US" sz="2800" dirty="0" err="1" smtClean="0"/>
              <a:t>Besaran</a:t>
            </a:r>
            <a:r>
              <a:rPr lang="en-US" sz="2800" dirty="0" smtClean="0"/>
              <a:t> </a:t>
            </a:r>
            <a:r>
              <a:rPr lang="en-US" sz="2800" dirty="0" err="1" smtClean="0"/>
              <a:t>ini</a:t>
            </a:r>
            <a:r>
              <a:rPr lang="en-US" sz="2800" dirty="0" smtClean="0"/>
              <a:t> </a:t>
            </a:r>
            <a:r>
              <a:rPr lang="en-US" sz="2800" dirty="0" err="1" smtClean="0"/>
              <a:t>dinyatakan</a:t>
            </a:r>
            <a:r>
              <a:rPr lang="en-US" sz="2800" dirty="0" smtClean="0"/>
              <a:t> </a:t>
            </a:r>
            <a:r>
              <a:rPr lang="en-US" sz="2800" dirty="0" err="1" smtClean="0"/>
              <a:t>dalam</a:t>
            </a:r>
            <a:r>
              <a:rPr lang="en-US" sz="2800" dirty="0" smtClean="0"/>
              <a:t>  KV/cm.</a:t>
            </a:r>
            <a:br>
              <a:rPr lang="en-US" sz="2800" dirty="0" smtClean="0"/>
            </a:br>
            <a:r>
              <a:rPr lang="en-US" sz="2800" dirty="0"/>
              <a:t/>
            </a:r>
            <a:br>
              <a:rPr lang="en-US" sz="28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endParaRPr lang="en-US" sz="3200" dirty="0"/>
          </a:p>
        </p:txBody>
      </p:sp>
      <p:sp>
        <p:nvSpPr>
          <p:cNvPr id="4" name="Footer Placeholder 3"/>
          <p:cNvSpPr>
            <a:spLocks noGrp="1"/>
          </p:cNvSpPr>
          <p:nvPr>
            <p:ph type="ftr" sz="quarter" idx="11"/>
          </p:nvPr>
        </p:nvSpPr>
        <p:spPr/>
        <p:txBody>
          <a:bodyPr/>
          <a:lstStyle/>
          <a:p>
            <a:r>
              <a:rPr lang="en-US" smtClean="0"/>
              <a:t>pangeranmajalengka.blogspot.com</a:t>
            </a:r>
            <a:endParaRPr lang="en-US"/>
          </a:p>
        </p:txBody>
      </p:sp>
      <p:sp>
        <p:nvSpPr>
          <p:cNvPr id="5" name="Slide Number Placeholder 4"/>
          <p:cNvSpPr>
            <a:spLocks noGrp="1"/>
          </p:cNvSpPr>
          <p:nvPr>
            <p:ph type="sldNum" sz="quarter" idx="12"/>
          </p:nvPr>
        </p:nvSpPr>
        <p:spPr/>
        <p:txBody>
          <a:bodyPr/>
          <a:lstStyle/>
          <a:p>
            <a:fld id="{59CA4AE1-4B24-465F-A48C-88096E84F0D8}" type="slidenum">
              <a:rPr lang="en-US" smtClean="0"/>
              <a:pPr/>
              <a:t>17</a:t>
            </a:fld>
            <a:endParaRPr lang="en-US"/>
          </a:p>
        </p:txBody>
      </p:sp>
      <p:pic>
        <p:nvPicPr>
          <p:cNvPr id="12290" name="Picture 2"/>
          <p:cNvPicPr>
            <a:picLocks noChangeAspect="1" noChangeArrowheads="1"/>
          </p:cNvPicPr>
          <p:nvPr/>
        </p:nvPicPr>
        <p:blipFill>
          <a:blip r:embed="rId2"/>
          <a:srcRect/>
          <a:stretch>
            <a:fillRect/>
          </a:stretch>
        </p:blipFill>
        <p:spPr bwMode="auto">
          <a:xfrm>
            <a:off x="1295400" y="3048000"/>
            <a:ext cx="6400800" cy="3071559"/>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274638"/>
            <a:ext cx="8534400" cy="6126162"/>
          </a:xfrm>
        </p:spPr>
        <p:txBody>
          <a:bodyPr>
            <a:normAutofit fontScale="90000"/>
          </a:bodyPr>
          <a:lstStyle/>
          <a:p>
            <a:pPr algn="l"/>
            <a:r>
              <a:rPr lang="en-US" sz="2800" b="1" dirty="0" err="1" smtClean="0"/>
              <a:t>Permitivitas</a:t>
            </a:r>
            <a:r>
              <a:rPr lang="en-US" sz="2800" dirty="0" smtClean="0"/>
              <a:t/>
            </a:r>
            <a:br>
              <a:rPr lang="en-US" sz="2800" dirty="0" smtClean="0"/>
            </a:br>
            <a:r>
              <a:rPr lang="en-US" sz="2800" dirty="0" err="1" smtClean="0"/>
              <a:t>Merupakan</a:t>
            </a:r>
            <a:r>
              <a:rPr lang="en-US" sz="2800" dirty="0" smtClean="0"/>
              <a:t> </a:t>
            </a:r>
            <a:r>
              <a:rPr lang="en-US" sz="2800" dirty="0" err="1" smtClean="0"/>
              <a:t>suatu</a:t>
            </a:r>
            <a:r>
              <a:rPr lang="en-US" sz="2800" dirty="0" smtClean="0"/>
              <a:t> </a:t>
            </a:r>
            <a:r>
              <a:rPr lang="en-US" sz="2800" dirty="0" err="1" smtClean="0"/>
              <a:t>konstanta</a:t>
            </a:r>
            <a:r>
              <a:rPr lang="en-US" sz="2800" dirty="0" smtClean="0"/>
              <a:t> </a:t>
            </a:r>
            <a:r>
              <a:rPr lang="en-US" sz="2800" dirty="0" err="1" smtClean="0"/>
              <a:t>dari</a:t>
            </a:r>
            <a:r>
              <a:rPr lang="en-US" sz="2800" dirty="0" smtClean="0"/>
              <a:t> </a:t>
            </a:r>
            <a:r>
              <a:rPr lang="en-US" sz="2800" dirty="0" err="1" smtClean="0"/>
              <a:t>suatu</a:t>
            </a:r>
            <a:r>
              <a:rPr lang="en-US" sz="2800" dirty="0" smtClean="0"/>
              <a:t> </a:t>
            </a:r>
            <a:r>
              <a:rPr lang="en-US" sz="2800" dirty="0" err="1" smtClean="0"/>
              <a:t>bahan</a:t>
            </a:r>
            <a:r>
              <a:rPr lang="en-US" sz="2800" dirty="0" smtClean="0"/>
              <a:t> yang </a:t>
            </a:r>
            <a:r>
              <a:rPr lang="en-US" sz="2800" dirty="0" err="1" smtClean="0"/>
              <a:t>menunjukan</a:t>
            </a:r>
            <a:r>
              <a:rPr lang="en-US" sz="2800" dirty="0" smtClean="0"/>
              <a:t> </a:t>
            </a:r>
            <a:r>
              <a:rPr lang="en-US" sz="2800" dirty="0" err="1" smtClean="0"/>
              <a:t>karakteristik</a:t>
            </a:r>
            <a:r>
              <a:rPr lang="en-US" sz="2800" dirty="0" smtClean="0"/>
              <a:t> </a:t>
            </a:r>
            <a:r>
              <a:rPr lang="en-US" sz="2800" dirty="0" err="1" smtClean="0"/>
              <a:t>dari</a:t>
            </a:r>
            <a:r>
              <a:rPr lang="en-US" sz="2800" dirty="0" smtClean="0"/>
              <a:t> </a:t>
            </a:r>
            <a:r>
              <a:rPr lang="en-US" sz="2800" dirty="0" err="1" smtClean="0"/>
              <a:t>kemampuan</a:t>
            </a:r>
            <a:r>
              <a:rPr lang="en-US" sz="2800" dirty="0" smtClean="0"/>
              <a:t> </a:t>
            </a:r>
            <a:r>
              <a:rPr lang="en-US" sz="2800" dirty="0" err="1" smtClean="0"/>
              <a:t>dielektrik</a:t>
            </a:r>
            <a:r>
              <a:rPr lang="en-US" sz="2800" dirty="0" smtClean="0"/>
              <a:t> </a:t>
            </a:r>
            <a:r>
              <a:rPr lang="en-US" sz="2800" dirty="0" err="1" smtClean="0"/>
              <a:t>untuk</a:t>
            </a:r>
            <a:r>
              <a:rPr lang="en-US" sz="2800" dirty="0" smtClean="0"/>
              <a:t> </a:t>
            </a:r>
            <a:r>
              <a:rPr lang="en-US" sz="2800" dirty="0" err="1" smtClean="0"/>
              <a:t>menerima</a:t>
            </a:r>
            <a:r>
              <a:rPr lang="en-US" sz="2800" dirty="0" smtClean="0"/>
              <a:t> </a:t>
            </a:r>
            <a:r>
              <a:rPr lang="en-US" sz="2800" dirty="0" err="1" smtClean="0"/>
              <a:t>atau</a:t>
            </a:r>
            <a:r>
              <a:rPr lang="en-US" sz="2800" dirty="0" smtClean="0"/>
              <a:t> </a:t>
            </a:r>
            <a:r>
              <a:rPr lang="en-US" sz="2800" dirty="0" err="1" smtClean="0"/>
              <a:t>menyimpan</a:t>
            </a:r>
            <a:r>
              <a:rPr lang="en-US" sz="2800" dirty="0" smtClean="0"/>
              <a:t> </a:t>
            </a:r>
            <a:r>
              <a:rPr lang="en-US" sz="2800" dirty="0" err="1" smtClean="0"/>
              <a:t>medan</a:t>
            </a:r>
            <a:r>
              <a:rPr lang="en-US" sz="2800" dirty="0" smtClean="0"/>
              <a:t> </a:t>
            </a:r>
            <a:r>
              <a:rPr lang="en-US" sz="2800" dirty="0" err="1" smtClean="0"/>
              <a:t>listrik</a:t>
            </a:r>
            <a:r>
              <a:rPr lang="en-US" sz="2800" dirty="0" smtClean="0"/>
              <a:t> yang </a:t>
            </a:r>
            <a:r>
              <a:rPr lang="en-US" sz="2800" dirty="0" err="1" smtClean="0"/>
              <a:t>ditulis</a:t>
            </a:r>
            <a:r>
              <a:rPr lang="en-US" sz="2800" dirty="0" smtClean="0"/>
              <a:t> </a:t>
            </a:r>
            <a:r>
              <a:rPr lang="en-US" sz="2800" dirty="0" err="1" smtClean="0"/>
              <a:t>dengan</a:t>
            </a:r>
            <a:r>
              <a:rPr lang="en-US" sz="2800" dirty="0" smtClean="0"/>
              <a:t> </a:t>
            </a:r>
            <a:r>
              <a:rPr lang="en-US" sz="2800" dirty="0" err="1" smtClean="0"/>
              <a:t>simbol</a:t>
            </a:r>
            <a:r>
              <a:rPr lang="en-US" sz="2800" dirty="0" smtClean="0"/>
              <a:t> </a:t>
            </a:r>
            <a:r>
              <a:rPr lang="en-US" sz="2800" dirty="0" err="1" smtClean="0"/>
              <a:t>Ɛr</a:t>
            </a:r>
            <a:r>
              <a:rPr lang="en-US" sz="2800" dirty="0" smtClean="0"/>
              <a:t> (</a:t>
            </a:r>
            <a:r>
              <a:rPr lang="en-US" sz="2800" i="1" dirty="0" err="1" smtClean="0"/>
              <a:t>Permitivitas</a:t>
            </a:r>
            <a:r>
              <a:rPr lang="en-US" sz="2800" i="1" dirty="0" smtClean="0"/>
              <a:t> relative</a:t>
            </a:r>
            <a:r>
              <a:rPr lang="en-US" sz="2800" dirty="0" smtClean="0"/>
              <a:t>).</a:t>
            </a:r>
            <a:br>
              <a:rPr lang="en-US" sz="2800" dirty="0" smtClean="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endParaRPr lang="en-US" sz="2800" dirty="0"/>
          </a:p>
        </p:txBody>
      </p:sp>
      <p:sp>
        <p:nvSpPr>
          <p:cNvPr id="4" name="Footer Placeholder 3"/>
          <p:cNvSpPr>
            <a:spLocks noGrp="1"/>
          </p:cNvSpPr>
          <p:nvPr>
            <p:ph type="ftr" sz="quarter" idx="11"/>
          </p:nvPr>
        </p:nvSpPr>
        <p:spPr/>
        <p:txBody>
          <a:bodyPr/>
          <a:lstStyle/>
          <a:p>
            <a:r>
              <a:rPr lang="en-US" smtClean="0"/>
              <a:t>pangeranmajalengka.blogspot.com</a:t>
            </a:r>
            <a:endParaRPr lang="en-US"/>
          </a:p>
        </p:txBody>
      </p:sp>
      <p:sp>
        <p:nvSpPr>
          <p:cNvPr id="5" name="Slide Number Placeholder 4"/>
          <p:cNvSpPr>
            <a:spLocks noGrp="1"/>
          </p:cNvSpPr>
          <p:nvPr>
            <p:ph type="sldNum" sz="quarter" idx="12"/>
          </p:nvPr>
        </p:nvSpPr>
        <p:spPr/>
        <p:txBody>
          <a:bodyPr/>
          <a:lstStyle/>
          <a:p>
            <a:fld id="{59CA4AE1-4B24-465F-A48C-88096E84F0D8}" type="slidenum">
              <a:rPr lang="en-US" smtClean="0"/>
              <a:pPr/>
              <a:t>18</a:t>
            </a:fld>
            <a:endParaRPr lang="en-US"/>
          </a:p>
        </p:txBody>
      </p:sp>
      <p:pic>
        <p:nvPicPr>
          <p:cNvPr id="13314" name="Picture 2"/>
          <p:cNvPicPr>
            <a:picLocks noChangeAspect="1" noChangeArrowheads="1"/>
          </p:cNvPicPr>
          <p:nvPr/>
        </p:nvPicPr>
        <p:blipFill>
          <a:blip r:embed="rId2"/>
          <a:srcRect/>
          <a:stretch>
            <a:fillRect/>
          </a:stretch>
        </p:blipFill>
        <p:spPr bwMode="auto">
          <a:xfrm>
            <a:off x="762000" y="2438400"/>
            <a:ext cx="7467600" cy="3786389"/>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049962"/>
          </a:xfrm>
        </p:spPr>
        <p:txBody>
          <a:bodyPr>
            <a:normAutofit/>
          </a:bodyPr>
          <a:lstStyle/>
          <a:p>
            <a:pPr algn="l"/>
            <a:r>
              <a:rPr lang="en-US" sz="2800" b="1" dirty="0" err="1" smtClean="0"/>
              <a:t>Resistivitas</a:t>
            </a:r>
            <a:r>
              <a:rPr lang="en-US" sz="2800" dirty="0" smtClean="0"/>
              <a:t> </a:t>
            </a:r>
            <a:br>
              <a:rPr lang="en-US" sz="2800" dirty="0" smtClean="0"/>
            </a:br>
            <a:r>
              <a:rPr lang="en-US" sz="2500" dirty="0" err="1" smtClean="0"/>
              <a:t>Merupakan</a:t>
            </a:r>
            <a:r>
              <a:rPr lang="en-US" sz="2500" dirty="0" smtClean="0"/>
              <a:t>  </a:t>
            </a:r>
            <a:r>
              <a:rPr lang="en-US" sz="2500" dirty="0" err="1" smtClean="0"/>
              <a:t>suatu</a:t>
            </a:r>
            <a:r>
              <a:rPr lang="en-US" sz="2500" dirty="0" smtClean="0"/>
              <a:t> </a:t>
            </a:r>
            <a:r>
              <a:rPr lang="en-US" sz="2500" dirty="0" err="1" smtClean="0"/>
              <a:t>nilai</a:t>
            </a:r>
            <a:r>
              <a:rPr lang="en-US" sz="2500" dirty="0" smtClean="0"/>
              <a:t> </a:t>
            </a:r>
            <a:r>
              <a:rPr lang="en-US" sz="2500" dirty="0" err="1" smtClean="0"/>
              <a:t>tahanan</a:t>
            </a:r>
            <a:r>
              <a:rPr lang="en-US" sz="2500" dirty="0" smtClean="0"/>
              <a:t> </a:t>
            </a:r>
            <a:r>
              <a:rPr lang="en-US" sz="2500" dirty="0" err="1" smtClean="0"/>
              <a:t>dari</a:t>
            </a:r>
            <a:r>
              <a:rPr lang="en-US" sz="2500" dirty="0" smtClean="0"/>
              <a:t> </a:t>
            </a:r>
            <a:r>
              <a:rPr lang="en-US" sz="2500" dirty="0" err="1" smtClean="0"/>
              <a:t>suatu</a:t>
            </a:r>
            <a:r>
              <a:rPr lang="en-US" sz="2500" dirty="0" smtClean="0"/>
              <a:t> </a:t>
            </a:r>
            <a:r>
              <a:rPr lang="en-US" sz="2500" dirty="0" err="1" smtClean="0"/>
              <a:t>bahan</a:t>
            </a:r>
            <a:r>
              <a:rPr lang="en-US" sz="2500" dirty="0" smtClean="0"/>
              <a:t> </a:t>
            </a:r>
            <a:r>
              <a:rPr lang="en-US" sz="2500" dirty="0" err="1" smtClean="0"/>
              <a:t>penyekat</a:t>
            </a:r>
            <a:r>
              <a:rPr lang="en-US" sz="2500" dirty="0" smtClean="0"/>
              <a:t>  yang </a:t>
            </a:r>
            <a:r>
              <a:rPr lang="en-US" sz="2500" dirty="0" err="1" smtClean="0"/>
              <a:t>terdiri</a:t>
            </a:r>
            <a:r>
              <a:rPr lang="en-US" sz="2500" dirty="0" smtClean="0"/>
              <a:t> </a:t>
            </a:r>
            <a:r>
              <a:rPr lang="en-US" sz="2500" dirty="0" err="1" smtClean="0"/>
              <a:t>dari</a:t>
            </a:r>
            <a:r>
              <a:rPr lang="en-US" sz="2500" dirty="0" smtClean="0"/>
              <a:t> </a:t>
            </a:r>
            <a:r>
              <a:rPr lang="en-US" sz="2500" dirty="0" err="1" smtClean="0"/>
              <a:t>resistivitas</a:t>
            </a:r>
            <a:r>
              <a:rPr lang="en-US" sz="2500" dirty="0" smtClean="0"/>
              <a:t> superficial (</a:t>
            </a:r>
            <a:r>
              <a:rPr lang="en-US" sz="2500" dirty="0" err="1" smtClean="0"/>
              <a:t>tahanan</a:t>
            </a:r>
            <a:r>
              <a:rPr lang="en-US" sz="2500" dirty="0" smtClean="0"/>
              <a:t> </a:t>
            </a:r>
            <a:r>
              <a:rPr lang="en-US" sz="2500" dirty="0" err="1" smtClean="0"/>
              <a:t>permukaan</a:t>
            </a:r>
            <a:r>
              <a:rPr lang="en-US" sz="2500" dirty="0" smtClean="0"/>
              <a:t> ) yang </a:t>
            </a:r>
            <a:r>
              <a:rPr lang="en-US" sz="2500" dirty="0" err="1" smtClean="0"/>
              <a:t>nilai</a:t>
            </a:r>
            <a:r>
              <a:rPr lang="en-US" sz="2500" dirty="0" smtClean="0"/>
              <a:t> </a:t>
            </a:r>
            <a:r>
              <a:rPr lang="en-US" sz="2500" dirty="0" err="1" smtClean="0"/>
              <a:t>tahanannya</a:t>
            </a:r>
            <a:r>
              <a:rPr lang="en-US" sz="2500" dirty="0" smtClean="0"/>
              <a:t> </a:t>
            </a:r>
            <a:r>
              <a:rPr lang="en-US" sz="2500" dirty="0" err="1" smtClean="0"/>
              <a:t>dipengaruhi</a:t>
            </a:r>
            <a:r>
              <a:rPr lang="en-US" sz="2500" dirty="0" smtClean="0"/>
              <a:t> </a:t>
            </a:r>
            <a:r>
              <a:rPr lang="en-US" sz="2500" dirty="0" err="1" smtClean="0"/>
              <a:t>oleh</a:t>
            </a:r>
            <a:r>
              <a:rPr lang="en-US" sz="2500" dirty="0" smtClean="0"/>
              <a:t> </a:t>
            </a:r>
            <a:r>
              <a:rPr lang="en-US" sz="2500" dirty="0" err="1" smtClean="0"/>
              <a:t>kondisi</a:t>
            </a:r>
            <a:r>
              <a:rPr lang="en-US" sz="2500" dirty="0" smtClean="0"/>
              <a:t> </a:t>
            </a:r>
            <a:r>
              <a:rPr lang="en-US" sz="2500" dirty="0" err="1" smtClean="0"/>
              <a:t>lingkungan</a:t>
            </a:r>
            <a:r>
              <a:rPr lang="en-US" sz="2500" dirty="0" smtClean="0"/>
              <a:t> </a:t>
            </a:r>
            <a:r>
              <a:rPr lang="en-US" sz="2500" dirty="0" err="1" smtClean="0"/>
              <a:t>sekitarnya</a:t>
            </a:r>
            <a:r>
              <a:rPr lang="en-US" sz="2500" dirty="0" smtClean="0"/>
              <a:t> </a:t>
            </a:r>
            <a:r>
              <a:rPr lang="en-US" sz="2500" dirty="0" err="1" smtClean="0"/>
              <a:t>dan</a:t>
            </a:r>
            <a:r>
              <a:rPr lang="en-US" sz="2500" dirty="0" smtClean="0"/>
              <a:t> </a:t>
            </a:r>
            <a:r>
              <a:rPr lang="en-US" sz="2500" dirty="0" err="1" smtClean="0"/>
              <a:t>Resistivitas</a:t>
            </a:r>
            <a:r>
              <a:rPr lang="en-US" sz="2500" dirty="0" smtClean="0"/>
              <a:t> Transversal (</a:t>
            </a:r>
            <a:r>
              <a:rPr lang="en-US" sz="2500" dirty="0" err="1" smtClean="0"/>
              <a:t>tahanan</a:t>
            </a:r>
            <a:r>
              <a:rPr lang="en-US" sz="2500" dirty="0" smtClean="0"/>
              <a:t> volume) yang </a:t>
            </a:r>
            <a:r>
              <a:rPr lang="en-US" sz="2500" dirty="0" err="1" smtClean="0"/>
              <a:t>besarnya</a:t>
            </a:r>
            <a:r>
              <a:rPr lang="en-US" sz="2500" dirty="0" smtClean="0"/>
              <a:t> </a:t>
            </a:r>
            <a:r>
              <a:rPr lang="en-US" sz="2500" dirty="0" err="1" smtClean="0"/>
              <a:t>tergantung</a:t>
            </a:r>
            <a:r>
              <a:rPr lang="en-US" sz="2500" dirty="0" smtClean="0"/>
              <a:t> </a:t>
            </a:r>
            <a:r>
              <a:rPr lang="en-US" sz="2500" dirty="0" err="1" smtClean="0"/>
              <a:t>jenis</a:t>
            </a:r>
            <a:r>
              <a:rPr lang="en-US" sz="2500" dirty="0" smtClean="0"/>
              <a:t> </a:t>
            </a:r>
            <a:r>
              <a:rPr lang="en-US" sz="2500" dirty="0" err="1" smtClean="0"/>
              <a:t>bahan</a:t>
            </a:r>
            <a:r>
              <a:rPr lang="en-US" sz="2500" dirty="0" smtClean="0"/>
              <a:t> </a:t>
            </a:r>
            <a:r>
              <a:rPr lang="en-US" sz="2500" dirty="0" err="1" smtClean="0"/>
              <a:t>dielektrik</a:t>
            </a:r>
            <a:r>
              <a:rPr lang="en-US" sz="2500" dirty="0" smtClean="0"/>
              <a:t> yang </a:t>
            </a:r>
            <a:r>
              <a:rPr lang="en-US" sz="2500" dirty="0" err="1" smtClean="0"/>
              <a:t>dinyatakan</a:t>
            </a:r>
            <a:r>
              <a:rPr lang="en-US" sz="2500" dirty="0" smtClean="0"/>
              <a:t> </a:t>
            </a:r>
            <a:r>
              <a:rPr lang="en-US" sz="2500" dirty="0" err="1" smtClean="0"/>
              <a:t>dalam</a:t>
            </a:r>
            <a:r>
              <a:rPr lang="en-US" sz="2500" dirty="0" smtClean="0"/>
              <a:t> T</a:t>
            </a:r>
            <a:r>
              <a:rPr lang="el-GR" sz="2500" dirty="0" smtClean="0"/>
              <a:t>Ω</a:t>
            </a:r>
            <a:r>
              <a:rPr lang="en-US" sz="2500" dirty="0" smtClean="0"/>
              <a:t>cm</a:t>
            </a:r>
            <a:r>
              <a:rPr lang="en-US" sz="2500" baseline="30000" dirty="0" smtClean="0"/>
              <a:t>3</a:t>
            </a:r>
            <a:r>
              <a:rPr lang="en-US" sz="2500" dirty="0" smtClean="0"/>
              <a:t> .  </a:t>
            </a:r>
            <a:br>
              <a:rPr lang="en-US" sz="2500" dirty="0" smtClean="0"/>
            </a:br>
            <a:r>
              <a:rPr lang="en-US" sz="2500" dirty="0"/>
              <a:t/>
            </a:r>
            <a:br>
              <a:rPr lang="en-US" sz="25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endParaRPr lang="en-US" sz="2800" dirty="0"/>
          </a:p>
        </p:txBody>
      </p:sp>
      <p:sp>
        <p:nvSpPr>
          <p:cNvPr id="4" name="Footer Placeholder 3"/>
          <p:cNvSpPr>
            <a:spLocks noGrp="1"/>
          </p:cNvSpPr>
          <p:nvPr>
            <p:ph type="ftr" sz="quarter" idx="11"/>
          </p:nvPr>
        </p:nvSpPr>
        <p:spPr/>
        <p:txBody>
          <a:bodyPr/>
          <a:lstStyle/>
          <a:p>
            <a:r>
              <a:rPr lang="en-US" smtClean="0"/>
              <a:t>pangeranmajalengka.blogspot.com</a:t>
            </a:r>
            <a:endParaRPr lang="en-US"/>
          </a:p>
        </p:txBody>
      </p:sp>
      <p:sp>
        <p:nvSpPr>
          <p:cNvPr id="5" name="Slide Number Placeholder 4"/>
          <p:cNvSpPr>
            <a:spLocks noGrp="1"/>
          </p:cNvSpPr>
          <p:nvPr>
            <p:ph type="sldNum" sz="quarter" idx="12"/>
          </p:nvPr>
        </p:nvSpPr>
        <p:spPr/>
        <p:txBody>
          <a:bodyPr/>
          <a:lstStyle/>
          <a:p>
            <a:fld id="{59CA4AE1-4B24-465F-A48C-88096E84F0D8}" type="slidenum">
              <a:rPr lang="en-US" smtClean="0"/>
              <a:pPr/>
              <a:t>19</a:t>
            </a:fld>
            <a:endParaRPr lang="en-US"/>
          </a:p>
        </p:txBody>
      </p:sp>
      <p:pic>
        <p:nvPicPr>
          <p:cNvPr id="14338" name="Picture 2"/>
          <p:cNvPicPr>
            <a:picLocks noChangeAspect="1" noChangeArrowheads="1"/>
          </p:cNvPicPr>
          <p:nvPr/>
        </p:nvPicPr>
        <p:blipFill>
          <a:blip r:embed="rId2"/>
          <a:srcRect/>
          <a:stretch>
            <a:fillRect/>
          </a:stretch>
        </p:blipFill>
        <p:spPr bwMode="auto">
          <a:xfrm>
            <a:off x="609600" y="3200400"/>
            <a:ext cx="7315200" cy="3108411"/>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Cakupan</a:t>
            </a:r>
            <a:r>
              <a:rPr lang="en-US" dirty="0" smtClean="0"/>
              <a:t> </a:t>
            </a:r>
            <a:r>
              <a:rPr lang="en-US" dirty="0" err="1" smtClean="0"/>
              <a:t>Materi</a:t>
            </a:r>
            <a:endParaRPr lang="en-US" dirty="0"/>
          </a:p>
        </p:txBody>
      </p:sp>
      <p:sp>
        <p:nvSpPr>
          <p:cNvPr id="3" name="Content Placeholder 2"/>
          <p:cNvSpPr>
            <a:spLocks noGrp="1"/>
          </p:cNvSpPr>
          <p:nvPr>
            <p:ph idx="1"/>
          </p:nvPr>
        </p:nvSpPr>
        <p:spPr>
          <a:xfrm>
            <a:off x="228600" y="1600200"/>
            <a:ext cx="8763000" cy="4525963"/>
          </a:xfrm>
        </p:spPr>
        <p:txBody>
          <a:bodyPr>
            <a:normAutofit lnSpcReduction="10000"/>
          </a:bodyPr>
          <a:lstStyle/>
          <a:p>
            <a:pPr marL="514350" indent="-514350">
              <a:buFont typeface="+mj-lt"/>
              <a:buAutoNum type="arabicParenR"/>
            </a:pPr>
            <a:r>
              <a:rPr lang="en-US" dirty="0" err="1" smtClean="0"/>
              <a:t>Pendahuluan</a:t>
            </a:r>
            <a:r>
              <a:rPr lang="en-US" dirty="0" smtClean="0"/>
              <a:t> </a:t>
            </a:r>
            <a:r>
              <a:rPr lang="en-US" dirty="0" err="1" smtClean="0"/>
              <a:t>dan</a:t>
            </a:r>
            <a:r>
              <a:rPr lang="en-US" dirty="0" smtClean="0"/>
              <a:t> </a:t>
            </a:r>
            <a:r>
              <a:rPr lang="en-US" dirty="0" err="1" smtClean="0"/>
              <a:t>Kegunaan</a:t>
            </a:r>
            <a:r>
              <a:rPr lang="en-US" dirty="0" smtClean="0"/>
              <a:t> </a:t>
            </a:r>
            <a:r>
              <a:rPr lang="en-US" dirty="0" err="1" smtClean="0"/>
              <a:t>Penghantar</a:t>
            </a:r>
            <a:r>
              <a:rPr lang="en-US" dirty="0" smtClean="0"/>
              <a:t>.</a:t>
            </a:r>
          </a:p>
          <a:p>
            <a:pPr marL="514350" indent="-514350">
              <a:buFont typeface="+mj-lt"/>
              <a:buAutoNum type="arabicParenR"/>
            </a:pPr>
            <a:r>
              <a:rPr lang="en-US" dirty="0" err="1" smtClean="0"/>
              <a:t>Struktur</a:t>
            </a:r>
            <a:r>
              <a:rPr lang="en-US" dirty="0" smtClean="0"/>
              <a:t> Atom </a:t>
            </a:r>
            <a:r>
              <a:rPr lang="en-US" dirty="0" err="1" smtClean="0"/>
              <a:t>Pada</a:t>
            </a:r>
            <a:r>
              <a:rPr lang="en-US" dirty="0" smtClean="0"/>
              <a:t> </a:t>
            </a:r>
            <a:r>
              <a:rPr lang="en-US" dirty="0" err="1" smtClean="0"/>
              <a:t>Penghantar</a:t>
            </a:r>
            <a:r>
              <a:rPr lang="en-US" dirty="0" smtClean="0"/>
              <a:t>.</a:t>
            </a:r>
          </a:p>
          <a:p>
            <a:pPr marL="514350" indent="-514350">
              <a:buFont typeface="+mj-lt"/>
              <a:buAutoNum type="arabicParenR"/>
            </a:pPr>
            <a:r>
              <a:rPr lang="en-US" dirty="0" err="1" smtClean="0"/>
              <a:t>Tahanan</a:t>
            </a:r>
            <a:r>
              <a:rPr lang="en-US" dirty="0" smtClean="0"/>
              <a:t> </a:t>
            </a:r>
            <a:r>
              <a:rPr lang="en-US" dirty="0" err="1" smtClean="0"/>
              <a:t>Penghantar</a:t>
            </a:r>
            <a:r>
              <a:rPr lang="en-US" dirty="0" smtClean="0"/>
              <a:t>.</a:t>
            </a:r>
          </a:p>
          <a:p>
            <a:pPr marL="514350" indent="-514350">
              <a:buFont typeface="+mj-lt"/>
              <a:buAutoNum type="arabicParenR"/>
            </a:pPr>
            <a:r>
              <a:rPr lang="en-US" dirty="0" err="1" smtClean="0"/>
              <a:t>Pengaruh</a:t>
            </a:r>
            <a:r>
              <a:rPr lang="en-US" dirty="0" smtClean="0"/>
              <a:t> </a:t>
            </a:r>
            <a:r>
              <a:rPr lang="en-US" dirty="0" err="1" smtClean="0"/>
              <a:t>Temperatur</a:t>
            </a:r>
            <a:r>
              <a:rPr lang="en-US" dirty="0" smtClean="0"/>
              <a:t> </a:t>
            </a:r>
            <a:r>
              <a:rPr lang="en-US" dirty="0" err="1" smtClean="0"/>
              <a:t>pada</a:t>
            </a:r>
            <a:r>
              <a:rPr lang="en-US" dirty="0" smtClean="0"/>
              <a:t> </a:t>
            </a:r>
            <a:r>
              <a:rPr lang="en-US" dirty="0" err="1" smtClean="0"/>
              <a:t>Tahanan</a:t>
            </a:r>
            <a:r>
              <a:rPr lang="en-US" dirty="0" smtClean="0"/>
              <a:t> </a:t>
            </a:r>
            <a:r>
              <a:rPr lang="en-US" dirty="0" err="1" smtClean="0"/>
              <a:t>Penghantar</a:t>
            </a:r>
            <a:r>
              <a:rPr lang="en-US" dirty="0" smtClean="0"/>
              <a:t>.</a:t>
            </a:r>
          </a:p>
          <a:p>
            <a:pPr marL="514350" indent="-514350">
              <a:buFont typeface="+mj-lt"/>
              <a:buAutoNum type="arabicParenR"/>
            </a:pPr>
            <a:r>
              <a:rPr lang="en-US" dirty="0" err="1" smtClean="0"/>
              <a:t>Jenis-jenis</a:t>
            </a:r>
            <a:r>
              <a:rPr lang="en-US" dirty="0" smtClean="0"/>
              <a:t> </a:t>
            </a:r>
            <a:r>
              <a:rPr lang="en-US" dirty="0" err="1" smtClean="0"/>
              <a:t>Kabel</a:t>
            </a:r>
            <a:r>
              <a:rPr lang="en-US" dirty="0" smtClean="0"/>
              <a:t> </a:t>
            </a:r>
            <a:r>
              <a:rPr lang="en-US" dirty="0" err="1" smtClean="0"/>
              <a:t>Penghantar</a:t>
            </a:r>
            <a:r>
              <a:rPr lang="en-US" dirty="0" smtClean="0"/>
              <a:t>, </a:t>
            </a:r>
            <a:r>
              <a:rPr lang="en-US" dirty="0" err="1" smtClean="0"/>
              <a:t>Konektor</a:t>
            </a:r>
            <a:r>
              <a:rPr lang="en-US" dirty="0" smtClean="0"/>
              <a:t>, </a:t>
            </a:r>
            <a:r>
              <a:rPr lang="en-US" dirty="0" err="1" smtClean="0"/>
              <a:t>dan</a:t>
            </a:r>
            <a:r>
              <a:rPr lang="en-US" dirty="0" smtClean="0"/>
              <a:t> Terminal.</a:t>
            </a:r>
          </a:p>
          <a:p>
            <a:pPr marL="514350" indent="-514350">
              <a:buFont typeface="+mj-lt"/>
              <a:buAutoNum type="arabicParenR"/>
            </a:pPr>
            <a:r>
              <a:rPr lang="en-US" dirty="0" err="1" smtClean="0"/>
              <a:t>Fungsi</a:t>
            </a:r>
            <a:r>
              <a:rPr lang="en-US" dirty="0" smtClean="0"/>
              <a:t> </a:t>
            </a:r>
            <a:r>
              <a:rPr lang="en-US" dirty="0" err="1" smtClean="0"/>
              <a:t>Penyekat</a:t>
            </a:r>
            <a:r>
              <a:rPr lang="en-US" dirty="0" smtClean="0"/>
              <a:t> </a:t>
            </a:r>
            <a:r>
              <a:rPr lang="en-US" dirty="0" err="1" smtClean="0"/>
              <a:t>dan</a:t>
            </a:r>
            <a:r>
              <a:rPr lang="en-US" dirty="0" smtClean="0"/>
              <a:t> </a:t>
            </a:r>
            <a:r>
              <a:rPr lang="en-US" dirty="0" err="1" smtClean="0"/>
              <a:t>Sifat-siafat</a:t>
            </a:r>
            <a:r>
              <a:rPr lang="en-US" dirty="0" smtClean="0"/>
              <a:t> </a:t>
            </a:r>
            <a:r>
              <a:rPr lang="en-US" dirty="0" err="1" smtClean="0"/>
              <a:t>Kelistrikannya</a:t>
            </a:r>
            <a:r>
              <a:rPr lang="en-US" dirty="0" smtClean="0"/>
              <a:t>.</a:t>
            </a:r>
          </a:p>
          <a:p>
            <a:pPr marL="514350" indent="-514350">
              <a:buFont typeface="+mj-lt"/>
              <a:buAutoNum type="arabicParenR"/>
            </a:pPr>
            <a:r>
              <a:rPr lang="en-US" dirty="0" err="1" smtClean="0"/>
              <a:t>Pembuangan</a:t>
            </a:r>
            <a:r>
              <a:rPr lang="en-US" dirty="0" smtClean="0"/>
              <a:t> </a:t>
            </a:r>
            <a:r>
              <a:rPr lang="en-US" dirty="0" err="1" smtClean="0"/>
              <a:t>Muatan</a:t>
            </a:r>
            <a:r>
              <a:rPr lang="en-US" dirty="0" smtClean="0"/>
              <a:t> </a:t>
            </a:r>
            <a:r>
              <a:rPr lang="en-US" dirty="0" err="1" smtClean="0"/>
              <a:t>Pada</a:t>
            </a:r>
            <a:r>
              <a:rPr lang="en-US" dirty="0" smtClean="0"/>
              <a:t> </a:t>
            </a:r>
            <a:r>
              <a:rPr lang="en-US" dirty="0" err="1" smtClean="0"/>
              <a:t>Suatu</a:t>
            </a:r>
            <a:r>
              <a:rPr lang="en-US" dirty="0" smtClean="0"/>
              <a:t> </a:t>
            </a:r>
            <a:r>
              <a:rPr lang="en-US" dirty="0" err="1" smtClean="0"/>
              <a:t>Dielektrik</a:t>
            </a:r>
            <a:r>
              <a:rPr lang="en-US" dirty="0" smtClean="0"/>
              <a:t>.</a:t>
            </a:r>
          </a:p>
          <a:p>
            <a:pPr marL="514350" indent="-514350">
              <a:buFont typeface="+mj-lt"/>
              <a:buAutoNum type="arabicParenR"/>
            </a:pPr>
            <a:endParaRPr lang="en-US" dirty="0" smtClean="0"/>
          </a:p>
          <a:p>
            <a:pPr marL="514350" indent="-514350">
              <a:buFont typeface="+mj-lt"/>
              <a:buAutoNum type="arabicParenR"/>
            </a:pPr>
            <a:endParaRPr lang="en-US" dirty="0"/>
          </a:p>
        </p:txBody>
      </p:sp>
      <p:sp>
        <p:nvSpPr>
          <p:cNvPr id="4" name="Slide Number Placeholder 3"/>
          <p:cNvSpPr>
            <a:spLocks noGrp="1"/>
          </p:cNvSpPr>
          <p:nvPr>
            <p:ph type="sldNum" sz="quarter" idx="12"/>
          </p:nvPr>
        </p:nvSpPr>
        <p:spPr/>
        <p:txBody>
          <a:bodyPr/>
          <a:lstStyle/>
          <a:p>
            <a:fld id="{59CA4AE1-4B24-465F-A48C-88096E84F0D8}"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126162"/>
          </a:xfrm>
        </p:spPr>
        <p:txBody>
          <a:bodyPr>
            <a:normAutofit fontScale="90000"/>
          </a:bodyPr>
          <a:lstStyle/>
          <a:p>
            <a:pPr algn="l"/>
            <a:r>
              <a:rPr lang="en-US" sz="2500" b="1" dirty="0" smtClean="0"/>
              <a:t>Loss Factor </a:t>
            </a:r>
            <a:r>
              <a:rPr lang="en-US" sz="2500" b="1" dirty="0" err="1" smtClean="0"/>
              <a:t>atau</a:t>
            </a:r>
            <a:r>
              <a:rPr lang="en-US" sz="2500" b="1" dirty="0" smtClean="0"/>
              <a:t> </a:t>
            </a:r>
            <a:r>
              <a:rPr lang="en-US" sz="2500" b="1" dirty="0" err="1" smtClean="0"/>
              <a:t>faktor</a:t>
            </a:r>
            <a:r>
              <a:rPr lang="en-US" sz="2500" b="1" dirty="0" smtClean="0"/>
              <a:t> </a:t>
            </a:r>
            <a:r>
              <a:rPr lang="en-US" sz="2500" b="1" dirty="0" err="1" smtClean="0"/>
              <a:t>kerugian</a:t>
            </a:r>
            <a:r>
              <a:rPr lang="en-US" sz="2500" b="1" dirty="0" smtClean="0"/>
              <a:t> </a:t>
            </a:r>
            <a:r>
              <a:rPr lang="en-US" sz="2500" dirty="0" err="1" smtClean="0"/>
              <a:t>dari</a:t>
            </a:r>
            <a:r>
              <a:rPr lang="en-US" sz="2500" dirty="0" smtClean="0"/>
              <a:t> </a:t>
            </a:r>
            <a:r>
              <a:rPr lang="en-US" sz="2500" dirty="0" err="1" smtClean="0"/>
              <a:t>suatu</a:t>
            </a:r>
            <a:r>
              <a:rPr lang="en-US" sz="2500" dirty="0" smtClean="0"/>
              <a:t> </a:t>
            </a:r>
            <a:r>
              <a:rPr lang="en-US" sz="2500" dirty="0" err="1" smtClean="0"/>
              <a:t>bahan</a:t>
            </a:r>
            <a:r>
              <a:rPr lang="en-US" sz="2500" dirty="0" smtClean="0"/>
              <a:t> </a:t>
            </a:r>
            <a:r>
              <a:rPr lang="en-US" sz="2500" dirty="0" err="1" smtClean="0"/>
              <a:t>dielektrik</a:t>
            </a:r>
            <a:r>
              <a:rPr lang="en-US" sz="2500" dirty="0" smtClean="0"/>
              <a:t> </a:t>
            </a:r>
            <a:r>
              <a:rPr lang="en-US" sz="2500" dirty="0" err="1" smtClean="0"/>
              <a:t>merupakan</a:t>
            </a:r>
            <a:r>
              <a:rPr lang="en-US" sz="2500" dirty="0" smtClean="0"/>
              <a:t> </a:t>
            </a:r>
            <a:r>
              <a:rPr lang="en-US" sz="2500" dirty="0" err="1" smtClean="0"/>
              <a:t>nilai</a:t>
            </a:r>
            <a:r>
              <a:rPr lang="en-US" sz="2500" dirty="0" smtClean="0"/>
              <a:t> </a:t>
            </a:r>
            <a:r>
              <a:rPr lang="en-US" sz="2500" dirty="0" err="1" smtClean="0"/>
              <a:t>kerugian</a:t>
            </a:r>
            <a:r>
              <a:rPr lang="en-US" sz="2500" dirty="0" smtClean="0"/>
              <a:t> </a:t>
            </a:r>
            <a:r>
              <a:rPr lang="en-US" sz="2500" dirty="0" err="1" smtClean="0"/>
              <a:t>dari</a:t>
            </a:r>
            <a:r>
              <a:rPr lang="en-US" sz="2500" dirty="0" smtClean="0"/>
              <a:t> </a:t>
            </a:r>
            <a:r>
              <a:rPr lang="en-US" sz="2500" dirty="0" err="1" smtClean="0"/>
              <a:t>suatu</a:t>
            </a:r>
            <a:r>
              <a:rPr lang="en-US" sz="2500" dirty="0" smtClean="0"/>
              <a:t> </a:t>
            </a:r>
            <a:r>
              <a:rPr lang="en-US" sz="2500" dirty="0" err="1" smtClean="0"/>
              <a:t>bahan</a:t>
            </a:r>
            <a:r>
              <a:rPr lang="en-US" sz="2500" dirty="0" smtClean="0"/>
              <a:t> </a:t>
            </a:r>
            <a:r>
              <a:rPr lang="en-US" sz="2500" dirty="0" err="1" smtClean="0"/>
              <a:t>dielektrik</a:t>
            </a:r>
            <a:r>
              <a:rPr lang="en-US" sz="2500" dirty="0" smtClean="0"/>
              <a:t> </a:t>
            </a:r>
            <a:r>
              <a:rPr lang="en-US" sz="2500" dirty="0" err="1" smtClean="0"/>
              <a:t>akibat</a:t>
            </a:r>
            <a:r>
              <a:rPr lang="en-US" sz="2500" dirty="0" smtClean="0"/>
              <a:t> </a:t>
            </a:r>
            <a:r>
              <a:rPr lang="en-US" sz="2500" dirty="0" err="1" smtClean="0"/>
              <a:t>timbulnya</a:t>
            </a:r>
            <a:r>
              <a:rPr lang="en-US" sz="2500" dirty="0" smtClean="0"/>
              <a:t> </a:t>
            </a:r>
            <a:r>
              <a:rPr lang="en-US" sz="2500" dirty="0" err="1" smtClean="0"/>
              <a:t>resistansi</a:t>
            </a:r>
            <a:r>
              <a:rPr lang="en-US" sz="2500" dirty="0" smtClean="0"/>
              <a:t> </a:t>
            </a:r>
            <a:r>
              <a:rPr lang="en-US" sz="2500" dirty="0" err="1" smtClean="0"/>
              <a:t>seri</a:t>
            </a:r>
            <a:r>
              <a:rPr lang="en-US" sz="2500" dirty="0" smtClean="0"/>
              <a:t> (Rs) </a:t>
            </a:r>
            <a:r>
              <a:rPr lang="en-US" sz="2500" dirty="0" err="1" smtClean="0"/>
              <a:t>pada</a:t>
            </a:r>
            <a:r>
              <a:rPr lang="en-US" sz="2500" dirty="0" smtClean="0"/>
              <a:t> </a:t>
            </a:r>
            <a:r>
              <a:rPr lang="en-US" sz="2500" dirty="0" err="1" smtClean="0"/>
              <a:t>saat</a:t>
            </a:r>
            <a:r>
              <a:rPr lang="en-US" sz="2500" dirty="0" smtClean="0"/>
              <a:t> </a:t>
            </a:r>
            <a:r>
              <a:rPr lang="en-US" sz="2500" dirty="0" err="1" smtClean="0"/>
              <a:t>dielektrik</a:t>
            </a:r>
            <a:r>
              <a:rPr lang="en-US" sz="2500" dirty="0" smtClean="0"/>
              <a:t> </a:t>
            </a:r>
            <a:r>
              <a:rPr lang="en-US" sz="2500" dirty="0" err="1" smtClean="0"/>
              <a:t>tersebut</a:t>
            </a:r>
            <a:r>
              <a:rPr lang="en-US" sz="2500" dirty="0" smtClean="0"/>
              <a:t> </a:t>
            </a:r>
            <a:r>
              <a:rPr lang="en-US" sz="2500" dirty="0" err="1" smtClean="0"/>
              <a:t>digunakan</a:t>
            </a:r>
            <a:r>
              <a:rPr lang="en-US" sz="2500" dirty="0" smtClean="0"/>
              <a:t> </a:t>
            </a:r>
            <a:r>
              <a:rPr lang="en-US" sz="2500" dirty="0" err="1" smtClean="0"/>
              <a:t>sebagai</a:t>
            </a:r>
            <a:r>
              <a:rPr lang="en-US" sz="2500" dirty="0" smtClean="0"/>
              <a:t> </a:t>
            </a:r>
            <a:r>
              <a:rPr lang="en-US" sz="2500" dirty="0" err="1" smtClean="0"/>
              <a:t>dielektrik</a:t>
            </a:r>
            <a:r>
              <a:rPr lang="en-US" sz="2500" dirty="0" smtClean="0"/>
              <a:t> </a:t>
            </a:r>
            <a:r>
              <a:rPr lang="en-US" sz="2500" dirty="0" err="1" smtClean="0"/>
              <a:t>pada</a:t>
            </a:r>
            <a:r>
              <a:rPr lang="en-US" sz="2500" dirty="0" smtClean="0"/>
              <a:t> </a:t>
            </a:r>
            <a:r>
              <a:rPr lang="en-US" sz="2500" dirty="0" err="1" smtClean="0"/>
              <a:t>sebuah</a:t>
            </a:r>
            <a:r>
              <a:rPr lang="en-US" sz="2500" dirty="0" smtClean="0"/>
              <a:t>  </a:t>
            </a:r>
            <a:r>
              <a:rPr lang="en-US" sz="2500" dirty="0" err="1" smtClean="0"/>
              <a:t>kapasitor</a:t>
            </a:r>
            <a:r>
              <a:rPr lang="en-US" sz="2500" dirty="0" smtClean="0"/>
              <a:t> </a:t>
            </a:r>
            <a:r>
              <a:rPr lang="en-US" sz="2500" dirty="0" err="1" smtClean="0"/>
              <a:t>dan</a:t>
            </a:r>
            <a:r>
              <a:rPr lang="en-US" sz="2500" dirty="0" smtClean="0"/>
              <a:t> </a:t>
            </a:r>
            <a:r>
              <a:rPr lang="en-US" sz="2500" dirty="0" err="1" smtClean="0"/>
              <a:t>bekerja</a:t>
            </a:r>
            <a:r>
              <a:rPr lang="en-US" sz="2500" dirty="0" smtClean="0"/>
              <a:t> </a:t>
            </a:r>
            <a:r>
              <a:rPr lang="en-US" sz="2500" dirty="0" err="1" smtClean="0"/>
              <a:t>pada</a:t>
            </a:r>
            <a:r>
              <a:rPr lang="en-US" sz="2500" dirty="0" smtClean="0"/>
              <a:t> </a:t>
            </a:r>
            <a:r>
              <a:rPr lang="en-US" sz="2500" dirty="0" err="1" smtClean="0"/>
              <a:t>arus</a:t>
            </a:r>
            <a:r>
              <a:rPr lang="en-US" sz="2500" dirty="0" smtClean="0"/>
              <a:t> </a:t>
            </a:r>
            <a:r>
              <a:rPr lang="en-US" sz="2500" dirty="0" err="1" smtClean="0"/>
              <a:t>bolak-balik</a:t>
            </a:r>
            <a:r>
              <a:rPr lang="en-US" sz="2500" dirty="0" smtClean="0"/>
              <a:t>.</a:t>
            </a:r>
            <a:br>
              <a:rPr lang="en-US" sz="2500" dirty="0" smtClean="0"/>
            </a:br>
            <a:r>
              <a:rPr lang="en-US" sz="2500" b="1" dirty="0" err="1" smtClean="0"/>
              <a:t>Nilai</a:t>
            </a:r>
            <a:r>
              <a:rPr lang="en-US" sz="2500" b="1" dirty="0" smtClean="0"/>
              <a:t> Loss Factor </a:t>
            </a:r>
            <a:r>
              <a:rPr lang="en-US" sz="2500" dirty="0" err="1" smtClean="0"/>
              <a:t>dapat</a:t>
            </a:r>
            <a:r>
              <a:rPr lang="en-US" sz="2500" dirty="0" smtClean="0"/>
              <a:t> </a:t>
            </a:r>
            <a:r>
              <a:rPr lang="en-US" sz="2500" dirty="0" err="1" smtClean="0"/>
              <a:t>menentukan</a:t>
            </a:r>
            <a:r>
              <a:rPr lang="en-US" sz="2500" dirty="0" smtClean="0"/>
              <a:t> </a:t>
            </a:r>
            <a:r>
              <a:rPr lang="en-US" sz="2500" dirty="0" err="1" smtClean="0"/>
              <a:t>apakah</a:t>
            </a:r>
            <a:r>
              <a:rPr lang="en-US" sz="2500" dirty="0" smtClean="0"/>
              <a:t> </a:t>
            </a:r>
            <a:r>
              <a:rPr lang="en-US" sz="2500" dirty="0" err="1" smtClean="0"/>
              <a:t>dielektrik</a:t>
            </a:r>
            <a:r>
              <a:rPr lang="en-US" sz="2500" dirty="0" smtClean="0"/>
              <a:t> </a:t>
            </a:r>
            <a:r>
              <a:rPr lang="en-US" sz="2500" dirty="0" err="1" smtClean="0"/>
              <a:t>tersebut</a:t>
            </a:r>
            <a:r>
              <a:rPr lang="en-US" sz="2500" dirty="0" smtClean="0"/>
              <a:t> </a:t>
            </a:r>
            <a:r>
              <a:rPr lang="en-US" sz="2500" dirty="0" err="1" smtClean="0"/>
              <a:t>cocok</a:t>
            </a:r>
            <a:r>
              <a:rPr lang="en-US" sz="2500" dirty="0" smtClean="0"/>
              <a:t> </a:t>
            </a:r>
            <a:r>
              <a:rPr lang="en-US" sz="2500" dirty="0" err="1" smtClean="0"/>
              <a:t>untuk</a:t>
            </a:r>
            <a:r>
              <a:rPr lang="en-US" sz="2500" dirty="0" smtClean="0"/>
              <a:t> </a:t>
            </a:r>
            <a:r>
              <a:rPr lang="en-US" sz="2500" dirty="0" err="1" smtClean="0"/>
              <a:t>digunakan</a:t>
            </a:r>
            <a:r>
              <a:rPr lang="en-US" sz="2500" dirty="0" smtClean="0"/>
              <a:t> </a:t>
            </a:r>
            <a:r>
              <a:rPr lang="en-US" sz="2500" dirty="0" err="1" smtClean="0"/>
              <a:t>pada</a:t>
            </a:r>
            <a:r>
              <a:rPr lang="en-US" sz="2500" dirty="0" smtClean="0"/>
              <a:t> </a:t>
            </a:r>
            <a:r>
              <a:rPr lang="en-US" sz="2500" dirty="0" err="1"/>
              <a:t>f</a:t>
            </a:r>
            <a:r>
              <a:rPr lang="en-US" sz="2500" dirty="0" err="1" smtClean="0"/>
              <a:t>rekuensi</a:t>
            </a:r>
            <a:r>
              <a:rPr lang="en-US" sz="2500" dirty="0" smtClean="0"/>
              <a:t> </a:t>
            </a:r>
            <a:r>
              <a:rPr lang="en-US" sz="2500" dirty="0" err="1"/>
              <a:t>r</a:t>
            </a:r>
            <a:r>
              <a:rPr lang="en-US" sz="2500" dirty="0" err="1" smtClean="0"/>
              <a:t>endah</a:t>
            </a:r>
            <a:r>
              <a:rPr lang="en-US" sz="2500" dirty="0" smtClean="0"/>
              <a:t> (LF), </a:t>
            </a:r>
            <a:r>
              <a:rPr lang="en-US" sz="2500" dirty="0" err="1" smtClean="0"/>
              <a:t>frekuensi</a:t>
            </a:r>
            <a:r>
              <a:rPr lang="en-US" sz="2500" dirty="0" smtClean="0"/>
              <a:t> </a:t>
            </a:r>
            <a:r>
              <a:rPr lang="en-US" sz="2500" dirty="0" err="1" smtClean="0"/>
              <a:t>tinggi</a:t>
            </a:r>
            <a:r>
              <a:rPr lang="en-US" sz="2500" dirty="0" smtClean="0"/>
              <a:t> (HF), </a:t>
            </a:r>
            <a:r>
              <a:rPr lang="en-US" sz="2500" dirty="0" err="1" smtClean="0"/>
              <a:t>frekuensi</a:t>
            </a:r>
            <a:r>
              <a:rPr lang="en-US" sz="2500" dirty="0" smtClean="0"/>
              <a:t> </a:t>
            </a:r>
            <a:r>
              <a:rPr lang="en-US" sz="2500" dirty="0" err="1" smtClean="0"/>
              <a:t>sangat</a:t>
            </a:r>
            <a:r>
              <a:rPr lang="en-US" sz="2500" dirty="0" smtClean="0"/>
              <a:t> </a:t>
            </a:r>
            <a:r>
              <a:rPr lang="en-US" sz="2500" dirty="0" err="1" smtClean="0"/>
              <a:t>tinggi</a:t>
            </a:r>
            <a:r>
              <a:rPr lang="en-US" sz="2500" dirty="0" smtClean="0"/>
              <a:t> (UHF). </a:t>
            </a:r>
            <a:r>
              <a:rPr lang="en-US" sz="2500" dirty="0" err="1" smtClean="0"/>
              <a:t>Semakin</a:t>
            </a:r>
            <a:r>
              <a:rPr lang="en-US" sz="2500" dirty="0" smtClean="0"/>
              <a:t> </a:t>
            </a:r>
            <a:r>
              <a:rPr lang="en-US" sz="2500" dirty="0" err="1" smtClean="0"/>
              <a:t>tinggi</a:t>
            </a:r>
            <a:r>
              <a:rPr lang="en-US" sz="2500" dirty="0" smtClean="0"/>
              <a:t> </a:t>
            </a:r>
            <a:r>
              <a:rPr lang="en-US" sz="2500" dirty="0" err="1" smtClean="0"/>
              <a:t>nilai</a:t>
            </a:r>
            <a:r>
              <a:rPr lang="en-US" sz="2500" dirty="0" smtClean="0"/>
              <a:t> Loss Factor, </a:t>
            </a:r>
            <a:r>
              <a:rPr lang="en-US" sz="2500" dirty="0" err="1" smtClean="0"/>
              <a:t>semakin</a:t>
            </a:r>
            <a:r>
              <a:rPr lang="en-US" sz="2500" dirty="0" smtClean="0"/>
              <a:t> </a:t>
            </a:r>
            <a:r>
              <a:rPr lang="en-US" sz="2500" dirty="0" err="1" smtClean="0"/>
              <a:t>tinggi</a:t>
            </a:r>
            <a:r>
              <a:rPr lang="en-US" sz="2500" dirty="0" smtClean="0"/>
              <a:t> pula </a:t>
            </a:r>
            <a:r>
              <a:rPr lang="en-US" sz="2500" dirty="0" err="1" smtClean="0"/>
              <a:t>nilai</a:t>
            </a:r>
            <a:r>
              <a:rPr lang="en-US" sz="2500" dirty="0" smtClean="0"/>
              <a:t> </a:t>
            </a:r>
            <a:r>
              <a:rPr lang="en-US" sz="2500" dirty="0" err="1" smtClean="0"/>
              <a:t>kerugiannya</a:t>
            </a:r>
            <a:r>
              <a:rPr lang="en-US" sz="2500" dirty="0" smtClean="0"/>
              <a:t>.</a:t>
            </a:r>
            <a:br>
              <a:rPr lang="en-US" sz="2500" dirty="0" smtClean="0"/>
            </a:br>
            <a:r>
              <a:rPr lang="en-US" sz="2500" dirty="0" smtClean="0"/>
              <a:t/>
            </a:r>
            <a:br>
              <a:rPr lang="en-US" sz="2500" dirty="0" smtClean="0"/>
            </a:br>
            <a:r>
              <a:rPr lang="en-US" sz="2500" dirty="0"/>
              <a:t/>
            </a:r>
            <a:br>
              <a:rPr lang="en-US" sz="25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endParaRPr lang="en-US" sz="2800" dirty="0"/>
          </a:p>
        </p:txBody>
      </p:sp>
      <p:sp>
        <p:nvSpPr>
          <p:cNvPr id="4" name="Footer Placeholder 3"/>
          <p:cNvSpPr>
            <a:spLocks noGrp="1"/>
          </p:cNvSpPr>
          <p:nvPr>
            <p:ph type="ftr" sz="quarter" idx="11"/>
          </p:nvPr>
        </p:nvSpPr>
        <p:spPr/>
        <p:txBody>
          <a:bodyPr/>
          <a:lstStyle/>
          <a:p>
            <a:r>
              <a:rPr lang="en-US" smtClean="0"/>
              <a:t>pangeranmajalengka.blogspot.com</a:t>
            </a:r>
            <a:endParaRPr lang="en-US"/>
          </a:p>
        </p:txBody>
      </p:sp>
      <p:sp>
        <p:nvSpPr>
          <p:cNvPr id="5" name="Slide Number Placeholder 4"/>
          <p:cNvSpPr>
            <a:spLocks noGrp="1"/>
          </p:cNvSpPr>
          <p:nvPr>
            <p:ph type="sldNum" sz="quarter" idx="12"/>
          </p:nvPr>
        </p:nvSpPr>
        <p:spPr/>
        <p:txBody>
          <a:bodyPr/>
          <a:lstStyle/>
          <a:p>
            <a:fld id="{59CA4AE1-4B24-465F-A48C-88096E84F0D8}" type="slidenum">
              <a:rPr lang="en-US" smtClean="0"/>
              <a:pPr/>
              <a:t>20</a:t>
            </a:fld>
            <a:endParaRPr lang="en-US"/>
          </a:p>
        </p:txBody>
      </p:sp>
      <p:pic>
        <p:nvPicPr>
          <p:cNvPr id="15362" name="Picture 2"/>
          <p:cNvPicPr>
            <a:picLocks noChangeAspect="1" noChangeArrowheads="1"/>
          </p:cNvPicPr>
          <p:nvPr/>
        </p:nvPicPr>
        <p:blipFill>
          <a:blip r:embed="rId2"/>
          <a:srcRect/>
          <a:stretch>
            <a:fillRect/>
          </a:stretch>
        </p:blipFill>
        <p:spPr bwMode="auto">
          <a:xfrm>
            <a:off x="1143000" y="3657600"/>
            <a:ext cx="5895975" cy="280035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l"/>
            <a:r>
              <a:rPr lang="en-US" sz="2500" dirty="0" err="1" smtClean="0"/>
              <a:t>Pembuangan</a:t>
            </a:r>
            <a:r>
              <a:rPr lang="en-US" sz="2500" dirty="0" smtClean="0"/>
              <a:t> </a:t>
            </a:r>
            <a:r>
              <a:rPr lang="en-US" sz="2500" dirty="0" err="1" smtClean="0"/>
              <a:t>Muatan</a:t>
            </a:r>
            <a:r>
              <a:rPr lang="en-US" sz="2500" dirty="0" smtClean="0"/>
              <a:t> </a:t>
            </a:r>
            <a:r>
              <a:rPr lang="en-US" sz="2500" dirty="0" err="1" smtClean="0"/>
              <a:t>Pada</a:t>
            </a:r>
            <a:r>
              <a:rPr lang="en-US" sz="2500" dirty="0" smtClean="0"/>
              <a:t> </a:t>
            </a:r>
            <a:r>
              <a:rPr lang="en-US" sz="2500" dirty="0" err="1" smtClean="0"/>
              <a:t>suatu</a:t>
            </a:r>
            <a:r>
              <a:rPr lang="en-US" sz="2500" dirty="0" smtClean="0"/>
              <a:t> </a:t>
            </a:r>
            <a:r>
              <a:rPr lang="en-US" sz="2500" dirty="0" err="1" smtClean="0"/>
              <a:t>Dielektrik</a:t>
            </a:r>
            <a:r>
              <a:rPr lang="en-US" sz="2500" dirty="0" smtClean="0"/>
              <a:t/>
            </a:r>
            <a:br>
              <a:rPr lang="en-US" sz="2500" dirty="0" smtClean="0"/>
            </a:br>
            <a:r>
              <a:rPr lang="en-US" sz="2500" dirty="0" err="1" smtClean="0"/>
              <a:t>Suatu</a:t>
            </a:r>
            <a:r>
              <a:rPr lang="en-US" sz="2500" dirty="0" smtClean="0"/>
              <a:t> </a:t>
            </a:r>
            <a:r>
              <a:rPr lang="en-US" sz="2500" dirty="0" err="1" smtClean="0"/>
              <a:t>penyekat</a:t>
            </a:r>
            <a:r>
              <a:rPr lang="en-US" sz="2500" dirty="0" smtClean="0"/>
              <a:t> </a:t>
            </a:r>
            <a:r>
              <a:rPr lang="en-US" sz="2500" dirty="0" err="1" smtClean="0"/>
              <a:t>bila</a:t>
            </a:r>
            <a:r>
              <a:rPr lang="en-US" sz="2500" dirty="0" smtClean="0"/>
              <a:t> </a:t>
            </a:r>
            <a:r>
              <a:rPr lang="en-US" sz="2500" dirty="0" err="1" smtClean="0"/>
              <a:t>dihubungkan</a:t>
            </a:r>
            <a:r>
              <a:rPr lang="en-US" sz="2500" dirty="0" smtClean="0"/>
              <a:t> </a:t>
            </a:r>
            <a:r>
              <a:rPr lang="en-US" sz="2500" dirty="0" err="1" smtClean="0"/>
              <a:t>dengan</a:t>
            </a:r>
            <a:r>
              <a:rPr lang="en-US" sz="2500" dirty="0" smtClean="0"/>
              <a:t> </a:t>
            </a:r>
            <a:r>
              <a:rPr lang="en-US" sz="2500" dirty="0" err="1" smtClean="0"/>
              <a:t>sumber</a:t>
            </a:r>
            <a:r>
              <a:rPr lang="en-US" sz="2500" dirty="0" smtClean="0"/>
              <a:t> </a:t>
            </a:r>
            <a:r>
              <a:rPr lang="en-US" sz="2500" dirty="0" err="1" smtClean="0"/>
              <a:t>tegangan</a:t>
            </a:r>
            <a:r>
              <a:rPr lang="en-US" sz="2500" dirty="0" smtClean="0"/>
              <a:t>, </a:t>
            </a:r>
            <a:r>
              <a:rPr lang="en-US" sz="2500" dirty="0" err="1" smtClean="0"/>
              <a:t>maka</a:t>
            </a:r>
            <a:r>
              <a:rPr lang="en-US" sz="2500" dirty="0" smtClean="0"/>
              <a:t> </a:t>
            </a:r>
            <a:r>
              <a:rPr lang="en-US" sz="2500" dirty="0" err="1" smtClean="0"/>
              <a:t>akan</a:t>
            </a:r>
            <a:r>
              <a:rPr lang="en-US" sz="2500" dirty="0" smtClean="0"/>
              <a:t> </a:t>
            </a:r>
            <a:r>
              <a:rPr lang="en-US" sz="2500" dirty="0" err="1" smtClean="0"/>
              <a:t>menyimpan</a:t>
            </a:r>
            <a:r>
              <a:rPr lang="en-US" sz="2500" dirty="0" smtClean="0"/>
              <a:t> </a:t>
            </a:r>
            <a:r>
              <a:rPr lang="en-US" sz="2500" dirty="0" err="1" smtClean="0"/>
              <a:t>muatan</a:t>
            </a:r>
            <a:r>
              <a:rPr lang="en-US" sz="2500" dirty="0" smtClean="0"/>
              <a:t> </a:t>
            </a:r>
            <a:r>
              <a:rPr lang="en-US" sz="2500" dirty="0" err="1" smtClean="0"/>
              <a:t>listrik</a:t>
            </a:r>
            <a:r>
              <a:rPr lang="en-US" sz="2500" dirty="0" smtClean="0"/>
              <a:t>. </a:t>
            </a:r>
            <a:r>
              <a:rPr lang="en-US" sz="2500" dirty="0" err="1" smtClean="0"/>
              <a:t>Muatan</a:t>
            </a:r>
            <a:r>
              <a:rPr lang="en-US" sz="2500" dirty="0" smtClean="0"/>
              <a:t> </a:t>
            </a:r>
            <a:r>
              <a:rPr lang="en-US" sz="2500" dirty="0" err="1" smtClean="0"/>
              <a:t>ini</a:t>
            </a:r>
            <a:r>
              <a:rPr lang="en-US" sz="2500" dirty="0" smtClean="0"/>
              <a:t> </a:t>
            </a:r>
            <a:r>
              <a:rPr lang="en-US" sz="2500" dirty="0" err="1" smtClean="0"/>
              <a:t>memiliki</a:t>
            </a:r>
            <a:r>
              <a:rPr lang="en-US" sz="2500" dirty="0" smtClean="0"/>
              <a:t> </a:t>
            </a:r>
            <a:r>
              <a:rPr lang="en-US" sz="2500" dirty="0" err="1" smtClean="0"/>
              <a:t>kecenderungan</a:t>
            </a:r>
            <a:r>
              <a:rPr lang="en-US" sz="2500" dirty="0" smtClean="0"/>
              <a:t> </a:t>
            </a:r>
            <a:r>
              <a:rPr lang="en-US" sz="2500" dirty="0" err="1" smtClean="0"/>
              <a:t>untuk</a:t>
            </a:r>
            <a:r>
              <a:rPr lang="en-US" sz="2500" dirty="0" smtClean="0"/>
              <a:t> </a:t>
            </a:r>
            <a:r>
              <a:rPr lang="en-US" sz="2500" dirty="0" err="1" smtClean="0"/>
              <a:t>tetap</a:t>
            </a:r>
            <a:r>
              <a:rPr lang="en-US" sz="2500" dirty="0" smtClean="0"/>
              <a:t> </a:t>
            </a:r>
            <a:r>
              <a:rPr lang="en-US" sz="2500" dirty="0" err="1" smtClean="0"/>
              <a:t>bertahan</a:t>
            </a:r>
            <a:r>
              <a:rPr lang="en-US" sz="2500" dirty="0" smtClean="0"/>
              <a:t> </a:t>
            </a:r>
            <a:r>
              <a:rPr lang="en-US" sz="2500" dirty="0" err="1" smtClean="0"/>
              <a:t>di</a:t>
            </a:r>
            <a:r>
              <a:rPr lang="en-US" sz="2500" dirty="0" smtClean="0"/>
              <a:t> </a:t>
            </a:r>
            <a:r>
              <a:rPr lang="en-US" sz="2500" dirty="0" err="1" smtClean="0"/>
              <a:t>dalamnya</a:t>
            </a:r>
            <a:r>
              <a:rPr lang="en-US" sz="2500" dirty="0" smtClean="0"/>
              <a:t>, </a:t>
            </a:r>
            <a:r>
              <a:rPr lang="en-US" sz="2500" dirty="0" err="1" smtClean="0"/>
              <a:t>tetapi</a:t>
            </a:r>
            <a:r>
              <a:rPr lang="en-US" sz="2500" dirty="0" smtClean="0"/>
              <a:t> </a:t>
            </a:r>
            <a:r>
              <a:rPr lang="en-US" sz="2500" dirty="0" err="1" smtClean="0"/>
              <a:t>bisa</a:t>
            </a:r>
            <a:r>
              <a:rPr lang="en-US" sz="2500" dirty="0" smtClean="0"/>
              <a:t> </a:t>
            </a:r>
            <a:r>
              <a:rPr lang="en-US" sz="2500" dirty="0" err="1" smtClean="0"/>
              <a:t>juga</a:t>
            </a:r>
            <a:r>
              <a:rPr lang="en-US" sz="2500" dirty="0" smtClean="0"/>
              <a:t> </a:t>
            </a:r>
            <a:r>
              <a:rPr lang="en-US" sz="2500" dirty="0" err="1" smtClean="0"/>
              <a:t>dibuang</a:t>
            </a:r>
            <a:r>
              <a:rPr lang="en-US" sz="2500" dirty="0" smtClean="0"/>
              <a:t> </a:t>
            </a:r>
            <a:r>
              <a:rPr lang="en-US" sz="2500" dirty="0" err="1" smtClean="0"/>
              <a:t>dengan</a:t>
            </a:r>
            <a:r>
              <a:rPr lang="en-US" sz="2500" dirty="0" smtClean="0"/>
              <a:t> </a:t>
            </a:r>
            <a:r>
              <a:rPr lang="en-US" sz="2500" dirty="0" err="1" smtClean="0"/>
              <a:t>menggunakan</a:t>
            </a:r>
            <a:r>
              <a:rPr lang="en-US" sz="2500" dirty="0" smtClean="0"/>
              <a:t> </a:t>
            </a:r>
            <a:r>
              <a:rPr lang="en-US" sz="2500" dirty="0" err="1" smtClean="0"/>
              <a:t>metoda-metoda</a:t>
            </a:r>
            <a:r>
              <a:rPr lang="en-US" sz="2500" dirty="0" smtClean="0"/>
              <a:t> </a:t>
            </a:r>
            <a:r>
              <a:rPr lang="en-US" sz="2500" dirty="0" err="1" smtClean="0"/>
              <a:t>berikut</a:t>
            </a:r>
            <a:r>
              <a:rPr lang="en-US" sz="2500" dirty="0" smtClean="0"/>
              <a:t> :</a:t>
            </a:r>
            <a:br>
              <a:rPr lang="en-US" sz="2500" dirty="0" smtClean="0"/>
            </a:br>
            <a:r>
              <a:rPr lang="en-US" sz="2500" dirty="0" smtClean="0"/>
              <a:t/>
            </a:r>
            <a:br>
              <a:rPr lang="en-US" sz="2500" dirty="0" smtClean="0"/>
            </a:br>
            <a:r>
              <a:rPr lang="en-US" sz="2500" dirty="0" smtClean="0"/>
              <a:t>1). </a:t>
            </a:r>
            <a:r>
              <a:rPr lang="en-US" sz="2500" dirty="0" err="1" smtClean="0"/>
              <a:t>Pembungan</a:t>
            </a:r>
            <a:r>
              <a:rPr lang="en-US" sz="2500" dirty="0" smtClean="0"/>
              <a:t> </a:t>
            </a:r>
            <a:r>
              <a:rPr lang="en-US" sz="2500" dirty="0" err="1" smtClean="0"/>
              <a:t>muatan</a:t>
            </a:r>
            <a:r>
              <a:rPr lang="en-US" sz="2500" dirty="0" smtClean="0"/>
              <a:t> </a:t>
            </a:r>
            <a:r>
              <a:rPr lang="en-US" sz="2500" dirty="0" err="1" smtClean="0"/>
              <a:t>melalui</a:t>
            </a:r>
            <a:r>
              <a:rPr lang="en-US" sz="2500" dirty="0" smtClean="0"/>
              <a:t> </a:t>
            </a:r>
            <a:r>
              <a:rPr lang="en-US" sz="2500" dirty="0" err="1" smtClean="0"/>
              <a:t>penghantar</a:t>
            </a:r>
            <a:r>
              <a:rPr lang="en-US" sz="2500" dirty="0" smtClean="0"/>
              <a:t>.</a:t>
            </a:r>
            <a:br>
              <a:rPr lang="en-US" sz="2500" dirty="0" smtClean="0"/>
            </a:br>
            <a:r>
              <a:rPr lang="en-US" sz="2500" dirty="0" smtClean="0"/>
              <a:t>2). </a:t>
            </a:r>
            <a:r>
              <a:rPr lang="en-US" sz="2500" dirty="0" err="1" smtClean="0"/>
              <a:t>Pembuangan</a:t>
            </a:r>
            <a:r>
              <a:rPr lang="en-US" sz="2500" dirty="0" smtClean="0"/>
              <a:t> </a:t>
            </a:r>
            <a:r>
              <a:rPr lang="en-US" sz="2500" dirty="0" err="1" smtClean="0"/>
              <a:t>muatan</a:t>
            </a:r>
            <a:r>
              <a:rPr lang="en-US" sz="2500" dirty="0" smtClean="0"/>
              <a:t> </a:t>
            </a:r>
            <a:r>
              <a:rPr lang="en-US" sz="2500" dirty="0" err="1" smtClean="0"/>
              <a:t>melalui</a:t>
            </a:r>
            <a:r>
              <a:rPr lang="en-US" sz="2500" dirty="0" smtClean="0"/>
              <a:t> </a:t>
            </a:r>
            <a:r>
              <a:rPr lang="en-US" sz="2500" dirty="0" err="1" smtClean="0"/>
              <a:t>atmosfir</a:t>
            </a:r>
            <a:r>
              <a:rPr lang="en-US" sz="2500" dirty="0" smtClean="0"/>
              <a:t> (Brush Discharge).</a:t>
            </a:r>
            <a:br>
              <a:rPr lang="en-US" sz="2500" dirty="0" smtClean="0"/>
            </a:br>
            <a:r>
              <a:rPr lang="en-US" sz="2500" dirty="0" smtClean="0"/>
              <a:t>3). </a:t>
            </a:r>
            <a:r>
              <a:rPr lang="en-US" sz="2500" dirty="0" err="1" smtClean="0"/>
              <a:t>Pembuangan</a:t>
            </a:r>
            <a:r>
              <a:rPr lang="en-US" sz="2500" dirty="0" smtClean="0"/>
              <a:t> </a:t>
            </a:r>
            <a:r>
              <a:rPr lang="en-US" sz="2500" dirty="0" err="1" smtClean="0"/>
              <a:t>muatan</a:t>
            </a:r>
            <a:r>
              <a:rPr lang="en-US" sz="2500" dirty="0" smtClean="0"/>
              <a:t> </a:t>
            </a:r>
            <a:r>
              <a:rPr lang="en-US" sz="2500" dirty="0" err="1" smtClean="0"/>
              <a:t>melalui</a:t>
            </a:r>
            <a:r>
              <a:rPr lang="en-US" sz="2500" dirty="0" smtClean="0"/>
              <a:t> </a:t>
            </a:r>
            <a:r>
              <a:rPr lang="en-US" sz="2500" dirty="0" err="1" smtClean="0"/>
              <a:t>bahan</a:t>
            </a:r>
            <a:r>
              <a:rPr lang="en-US" sz="2500" dirty="0" smtClean="0"/>
              <a:t> </a:t>
            </a:r>
            <a:r>
              <a:rPr lang="en-US" sz="2500" dirty="0" err="1" smtClean="0"/>
              <a:t>dielektrik</a:t>
            </a:r>
            <a:r>
              <a:rPr lang="en-US" sz="2500" dirty="0" smtClean="0"/>
              <a:t> (Spark </a:t>
            </a:r>
            <a:br>
              <a:rPr lang="en-US" sz="2500" dirty="0" smtClean="0"/>
            </a:br>
            <a:r>
              <a:rPr lang="en-US" sz="2500" dirty="0"/>
              <a:t> </a:t>
            </a:r>
            <a:r>
              <a:rPr lang="en-US" sz="2500" dirty="0" smtClean="0"/>
              <a:t>     Discharge).</a:t>
            </a:r>
            <a:br>
              <a:rPr lang="en-US" sz="2500" dirty="0" smtClean="0"/>
            </a:br>
            <a:r>
              <a:rPr lang="en-US" sz="2500" dirty="0"/>
              <a:t/>
            </a:r>
            <a:br>
              <a:rPr lang="en-US" sz="2500" dirty="0"/>
            </a:br>
            <a:r>
              <a:rPr lang="en-US" sz="2500" dirty="0" smtClean="0"/>
              <a:t/>
            </a:r>
            <a:br>
              <a:rPr lang="en-US" sz="2500" dirty="0" smtClean="0"/>
            </a:br>
            <a:r>
              <a:rPr lang="en-US" sz="2500" dirty="0"/>
              <a:t/>
            </a:r>
            <a:br>
              <a:rPr lang="en-US" sz="2500" dirty="0"/>
            </a:br>
            <a:r>
              <a:rPr lang="en-US" sz="2500" dirty="0" smtClean="0"/>
              <a:t/>
            </a:r>
            <a:br>
              <a:rPr lang="en-US" sz="2500" dirty="0" smtClean="0"/>
            </a:br>
            <a:endParaRPr lang="en-US" sz="2500" dirty="0"/>
          </a:p>
        </p:txBody>
      </p:sp>
      <p:sp>
        <p:nvSpPr>
          <p:cNvPr id="3" name="Footer Placeholder 2"/>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lstStyle/>
          <a:p>
            <a:endParaRPr lang="en-US" dirty="0"/>
          </a:p>
        </p:txBody>
      </p:sp>
      <p:sp>
        <p:nvSpPr>
          <p:cNvPr id="3" name="Footer Placeholder 2"/>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22</a:t>
            </a:fld>
            <a:endParaRPr lang="en-US"/>
          </a:p>
        </p:txBody>
      </p:sp>
      <p:pic>
        <p:nvPicPr>
          <p:cNvPr id="16386" name="Picture 2"/>
          <p:cNvPicPr>
            <a:picLocks noChangeAspect="1" noChangeArrowheads="1"/>
          </p:cNvPicPr>
          <p:nvPr/>
        </p:nvPicPr>
        <p:blipFill>
          <a:blip r:embed="rId2"/>
          <a:srcRect/>
          <a:stretch>
            <a:fillRect/>
          </a:stretch>
        </p:blipFill>
        <p:spPr bwMode="auto">
          <a:xfrm>
            <a:off x="471488" y="1633538"/>
            <a:ext cx="8201025" cy="3590925"/>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609601"/>
            <a:ext cx="7772400" cy="838200"/>
          </a:xfrm>
        </p:spPr>
        <p:txBody>
          <a:bodyPr/>
          <a:lstStyle/>
          <a:p>
            <a:r>
              <a:rPr lang="en-US" dirty="0" err="1" smtClean="0"/>
              <a:t>Referensi</a:t>
            </a:r>
            <a:endParaRPr lang="en-US" dirty="0"/>
          </a:p>
        </p:txBody>
      </p:sp>
      <p:sp>
        <p:nvSpPr>
          <p:cNvPr id="6" name="Subtitle 5"/>
          <p:cNvSpPr>
            <a:spLocks noGrp="1"/>
          </p:cNvSpPr>
          <p:nvPr>
            <p:ph type="subTitle" idx="1"/>
          </p:nvPr>
        </p:nvSpPr>
        <p:spPr>
          <a:xfrm>
            <a:off x="304800" y="1828800"/>
            <a:ext cx="8458200" cy="4343400"/>
          </a:xfrm>
        </p:spPr>
        <p:txBody>
          <a:bodyPr>
            <a:normAutofit/>
          </a:bodyPr>
          <a:lstStyle/>
          <a:p>
            <a:pPr algn="l"/>
            <a:r>
              <a:rPr lang="en-US" sz="2400" dirty="0" smtClean="0">
                <a:solidFill>
                  <a:schemeClr val="tx1"/>
                </a:solidFill>
              </a:rPr>
              <a:t>[1]. </a:t>
            </a:r>
            <a:r>
              <a:rPr lang="en-US" sz="2400" dirty="0" err="1" smtClean="0">
                <a:solidFill>
                  <a:schemeClr val="tx1"/>
                </a:solidFill>
              </a:rPr>
              <a:t>Supriyadi</a:t>
            </a:r>
            <a:r>
              <a:rPr lang="en-US" sz="2400" dirty="0">
                <a:solidFill>
                  <a:schemeClr val="tx1"/>
                </a:solidFill>
              </a:rPr>
              <a:t>, Tata.2011.Teknik Telekomunikasi.JTE POLBAN</a:t>
            </a:r>
            <a:r>
              <a:rPr lang="en-US" sz="2400" dirty="0" smtClean="0">
                <a:solidFill>
                  <a:schemeClr val="tx1"/>
                </a:solidFill>
              </a:rPr>
              <a:t>.</a:t>
            </a:r>
          </a:p>
          <a:p>
            <a:pPr algn="l"/>
            <a:r>
              <a:rPr lang="en-US" sz="2400" dirty="0" smtClean="0">
                <a:solidFill>
                  <a:schemeClr val="tx1"/>
                </a:solidFill>
              </a:rPr>
              <a:t>[2]. </a:t>
            </a:r>
            <a:r>
              <a:rPr lang="en-US" sz="2400" dirty="0" err="1" smtClean="0">
                <a:solidFill>
                  <a:schemeClr val="tx1"/>
                </a:solidFill>
              </a:rPr>
              <a:t>Sunarto.Pengenalan</a:t>
            </a:r>
            <a:r>
              <a:rPr lang="en-US" sz="2400" dirty="0" smtClean="0">
                <a:solidFill>
                  <a:schemeClr val="tx1"/>
                </a:solidFill>
              </a:rPr>
              <a:t> </a:t>
            </a:r>
            <a:r>
              <a:rPr lang="en-US" sz="2400" dirty="0" err="1">
                <a:solidFill>
                  <a:schemeClr val="tx1"/>
                </a:solidFill>
              </a:rPr>
              <a:t>Wajah</a:t>
            </a:r>
            <a:r>
              <a:rPr lang="en-US" sz="2400" dirty="0">
                <a:solidFill>
                  <a:schemeClr val="tx1"/>
                </a:solidFill>
              </a:rPr>
              <a:t> </a:t>
            </a:r>
            <a:r>
              <a:rPr lang="en-US" sz="2400" dirty="0" err="1">
                <a:solidFill>
                  <a:schemeClr val="tx1"/>
                </a:solidFill>
              </a:rPr>
              <a:t>Komponen</a:t>
            </a:r>
            <a:r>
              <a:rPr lang="en-US" sz="2400" dirty="0">
                <a:solidFill>
                  <a:schemeClr val="tx1"/>
                </a:solidFill>
              </a:rPr>
              <a:t> </a:t>
            </a:r>
            <a:r>
              <a:rPr lang="en-US" sz="2400" dirty="0" err="1">
                <a:solidFill>
                  <a:schemeClr val="tx1"/>
                </a:solidFill>
              </a:rPr>
              <a:t>Elektronika</a:t>
            </a:r>
            <a:r>
              <a:rPr lang="en-US" sz="2400" dirty="0">
                <a:solidFill>
                  <a:schemeClr val="tx1"/>
                </a:solidFill>
              </a:rPr>
              <a:t>.</a:t>
            </a:r>
            <a:r>
              <a:rPr lang="en-US" sz="2400" dirty="0" smtClean="0">
                <a:solidFill>
                  <a:schemeClr val="tx1"/>
                </a:solidFill>
              </a:rPr>
              <a:t> </a:t>
            </a:r>
          </a:p>
          <a:p>
            <a:pPr algn="l"/>
            <a:r>
              <a:rPr lang="en-US" sz="2400" dirty="0" smtClean="0">
                <a:solidFill>
                  <a:schemeClr val="tx1"/>
                </a:solidFill>
              </a:rPr>
              <a:t>[3]. </a:t>
            </a:r>
            <a:r>
              <a:rPr lang="en-US" sz="2400" dirty="0" err="1" smtClean="0">
                <a:solidFill>
                  <a:schemeClr val="tx1"/>
                </a:solidFill>
              </a:rPr>
              <a:t>Wibawanto</a:t>
            </a:r>
            <a:r>
              <a:rPr lang="en-US" sz="2400" dirty="0">
                <a:solidFill>
                  <a:schemeClr val="tx1"/>
                </a:solidFill>
              </a:rPr>
              <a:t>, Hari.2002.Elektronika </a:t>
            </a:r>
            <a:r>
              <a:rPr lang="en-US" sz="2400" dirty="0" err="1">
                <a:solidFill>
                  <a:schemeClr val="tx1"/>
                </a:solidFill>
              </a:rPr>
              <a:t>Dasar.Elex</a:t>
            </a:r>
            <a:r>
              <a:rPr lang="en-US" sz="2400" dirty="0">
                <a:solidFill>
                  <a:schemeClr val="tx1"/>
                </a:solidFill>
              </a:rPr>
              <a:t> </a:t>
            </a:r>
            <a:r>
              <a:rPr lang="en-US" sz="2400" dirty="0" err="1">
                <a:solidFill>
                  <a:schemeClr val="tx1"/>
                </a:solidFill>
              </a:rPr>
              <a:t>Media.Jakarta</a:t>
            </a:r>
            <a:r>
              <a:rPr lang="en-US" sz="2400" dirty="0">
                <a:solidFill>
                  <a:schemeClr val="tx1"/>
                </a:solidFill>
              </a:rPr>
              <a:t>.</a:t>
            </a:r>
          </a:p>
        </p:txBody>
      </p:sp>
      <p:sp>
        <p:nvSpPr>
          <p:cNvPr id="3" name="Footer Placeholder 2"/>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2954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t>
            </a:r>
            <a:r>
              <a:rPr lang="en-US" dirty="0" err="1" smtClean="0"/>
              <a:t>Sekian</a:t>
            </a:r>
            <a:r>
              <a:rPr lang="en-US" dirty="0" smtClean="0"/>
              <a:t> </a:t>
            </a:r>
            <a:br>
              <a:rPr lang="en-US" dirty="0" smtClean="0"/>
            </a:br>
            <a:r>
              <a:rPr lang="en-US" dirty="0"/>
              <a:t/>
            </a:r>
            <a:br>
              <a:rPr lang="en-US" dirty="0"/>
            </a:br>
            <a:r>
              <a:rPr lang="en-US" dirty="0" smtClean="0"/>
              <a:t/>
            </a:r>
            <a:br>
              <a:rPr lang="en-US" dirty="0" smtClean="0"/>
            </a:br>
            <a:endParaRPr lang="en-US" dirty="0"/>
          </a:p>
        </p:txBody>
      </p:sp>
      <p:sp>
        <p:nvSpPr>
          <p:cNvPr id="5" name="Subtitle 4"/>
          <p:cNvSpPr>
            <a:spLocks noGrp="1"/>
          </p:cNvSpPr>
          <p:nvPr>
            <p:ph type="subTitle" idx="1"/>
          </p:nvPr>
        </p:nvSpPr>
        <p:spPr>
          <a:xfrm>
            <a:off x="457200" y="5715000"/>
            <a:ext cx="7848600" cy="381000"/>
          </a:xfrm>
        </p:spPr>
        <p:txBody>
          <a:bodyPr>
            <a:normAutofit fontScale="77500" lnSpcReduction="20000"/>
          </a:bodyPr>
          <a:lstStyle/>
          <a:p>
            <a:pPr algn="l"/>
            <a:r>
              <a:rPr lang="en-US" sz="2800" dirty="0" err="1" smtClean="0">
                <a:solidFill>
                  <a:schemeClr val="tx1"/>
                </a:solidFill>
              </a:rPr>
              <a:t>Materi</a:t>
            </a:r>
            <a:r>
              <a:rPr lang="en-US" sz="2800" dirty="0" smtClean="0">
                <a:solidFill>
                  <a:schemeClr val="tx1"/>
                </a:solidFill>
              </a:rPr>
              <a:t> </a:t>
            </a:r>
            <a:r>
              <a:rPr lang="en-US" sz="2800" dirty="0" err="1" smtClean="0">
                <a:solidFill>
                  <a:schemeClr val="tx1"/>
                </a:solidFill>
              </a:rPr>
              <a:t>selanjutnya</a:t>
            </a:r>
            <a:r>
              <a:rPr lang="en-US" sz="2800" dirty="0" smtClean="0">
                <a:solidFill>
                  <a:schemeClr val="tx1"/>
                </a:solidFill>
              </a:rPr>
              <a:t> : </a:t>
            </a:r>
            <a:r>
              <a:rPr lang="en-US" sz="2800" dirty="0" err="1" smtClean="0">
                <a:solidFill>
                  <a:schemeClr val="tx1"/>
                </a:solidFill>
              </a:rPr>
              <a:t>Saklar</a:t>
            </a:r>
            <a:r>
              <a:rPr lang="en-US" sz="2800" dirty="0" smtClean="0">
                <a:solidFill>
                  <a:schemeClr val="tx1"/>
                </a:solidFill>
              </a:rPr>
              <a:t> (</a:t>
            </a:r>
            <a:r>
              <a:rPr lang="en-US" sz="2800" i="1" dirty="0" err="1" smtClean="0">
                <a:solidFill>
                  <a:schemeClr val="tx1"/>
                </a:solidFill>
              </a:rPr>
              <a:t>Silakan</a:t>
            </a:r>
            <a:r>
              <a:rPr lang="en-US" sz="2800" i="1" dirty="0" smtClean="0">
                <a:solidFill>
                  <a:schemeClr val="tx1"/>
                </a:solidFill>
              </a:rPr>
              <a:t> </a:t>
            </a:r>
            <a:r>
              <a:rPr lang="en-US" sz="2800" i="1" dirty="0" err="1" smtClean="0">
                <a:solidFill>
                  <a:schemeClr val="tx1"/>
                </a:solidFill>
              </a:rPr>
              <a:t>dipelajari</a:t>
            </a:r>
            <a:r>
              <a:rPr lang="en-US" sz="2800" i="1" dirty="0" smtClean="0">
                <a:solidFill>
                  <a:schemeClr val="tx1"/>
                </a:solidFill>
              </a:rPr>
              <a:t> </a:t>
            </a:r>
            <a:r>
              <a:rPr lang="en-US" sz="2800" i="1" dirty="0" err="1" smtClean="0">
                <a:solidFill>
                  <a:schemeClr val="tx1"/>
                </a:solidFill>
              </a:rPr>
              <a:t>terlebih</a:t>
            </a:r>
            <a:r>
              <a:rPr lang="en-US" sz="2800" i="1" dirty="0" smtClean="0">
                <a:solidFill>
                  <a:schemeClr val="tx1"/>
                </a:solidFill>
              </a:rPr>
              <a:t> </a:t>
            </a:r>
            <a:r>
              <a:rPr lang="en-US" sz="2800" i="1" dirty="0" err="1" smtClean="0">
                <a:solidFill>
                  <a:schemeClr val="tx1"/>
                </a:solidFill>
              </a:rPr>
              <a:t>dahulu</a:t>
            </a:r>
            <a:r>
              <a:rPr lang="en-US" sz="2800" dirty="0" smtClean="0">
                <a:solidFill>
                  <a:schemeClr val="tx1"/>
                </a:solidFill>
              </a:rPr>
              <a:t>)</a:t>
            </a:r>
            <a:endParaRPr lang="en-US" sz="2800" dirty="0">
              <a:solidFill>
                <a:schemeClr val="tx1"/>
              </a:solidFill>
            </a:endParaRPr>
          </a:p>
        </p:txBody>
      </p:sp>
      <p:sp>
        <p:nvSpPr>
          <p:cNvPr id="3" name="Footer Placeholder 2"/>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24</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800"/>
          </a:xfrm>
        </p:spPr>
        <p:txBody>
          <a:bodyPr>
            <a:normAutofit fontScale="90000"/>
          </a:bodyPr>
          <a:lstStyle/>
          <a:p>
            <a:r>
              <a:rPr lang="en-US" dirty="0" smtClean="0"/>
              <a:t>PENGHANTAR</a:t>
            </a:r>
            <a:endParaRPr lang="en-US" dirty="0"/>
          </a:p>
        </p:txBody>
      </p:sp>
      <p:sp>
        <p:nvSpPr>
          <p:cNvPr id="3" name="Content Placeholder 2"/>
          <p:cNvSpPr>
            <a:spLocks noGrp="1"/>
          </p:cNvSpPr>
          <p:nvPr>
            <p:ph type="subTitle" idx="1"/>
          </p:nvPr>
        </p:nvSpPr>
        <p:spPr>
          <a:xfrm>
            <a:off x="457200" y="990600"/>
            <a:ext cx="8153400" cy="5334000"/>
          </a:xfrm>
        </p:spPr>
        <p:txBody>
          <a:bodyPr>
            <a:normAutofit fontScale="92500" lnSpcReduction="10000"/>
          </a:bodyPr>
          <a:lstStyle/>
          <a:p>
            <a:pPr algn="just">
              <a:buNone/>
            </a:pPr>
            <a:r>
              <a:rPr lang="en-US" b="1" i="1" dirty="0" err="1" smtClean="0">
                <a:solidFill>
                  <a:schemeClr val="tx1"/>
                </a:solidFill>
              </a:rPr>
              <a:t>Penghantar</a:t>
            </a:r>
            <a:r>
              <a:rPr lang="en-US" b="1" i="1" dirty="0" smtClean="0">
                <a:solidFill>
                  <a:schemeClr val="tx1"/>
                </a:solidFill>
              </a:rPr>
              <a:t> </a:t>
            </a:r>
            <a:r>
              <a:rPr lang="en-US" b="1" i="1" dirty="0" err="1" smtClean="0">
                <a:solidFill>
                  <a:schemeClr val="tx1"/>
                </a:solidFill>
              </a:rPr>
              <a:t>atau</a:t>
            </a:r>
            <a:r>
              <a:rPr lang="en-US" b="1" i="1" dirty="0" smtClean="0">
                <a:solidFill>
                  <a:schemeClr val="tx1"/>
                </a:solidFill>
              </a:rPr>
              <a:t> </a:t>
            </a:r>
            <a:r>
              <a:rPr lang="en-US" b="1" i="1" dirty="0" err="1" smtClean="0">
                <a:solidFill>
                  <a:schemeClr val="tx1"/>
                </a:solidFill>
              </a:rPr>
              <a:t>Konduktor</a:t>
            </a:r>
            <a:r>
              <a:rPr lang="en-US" b="1" i="1" dirty="0" smtClean="0">
                <a:solidFill>
                  <a:schemeClr val="tx1"/>
                </a:solidFill>
              </a:rPr>
              <a: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bahan-bahan</a:t>
            </a:r>
            <a:r>
              <a:rPr lang="en-US" dirty="0">
                <a:solidFill>
                  <a:schemeClr val="tx1"/>
                </a:solidFill>
              </a:rPr>
              <a:t> </a:t>
            </a:r>
            <a:r>
              <a:rPr lang="en-US" dirty="0" smtClean="0">
                <a:solidFill>
                  <a:schemeClr val="tx1"/>
                </a:solidFill>
              </a:rPr>
              <a:t>yang </a:t>
            </a:r>
            <a:r>
              <a:rPr lang="en-US" dirty="0" err="1" smtClean="0">
                <a:solidFill>
                  <a:schemeClr val="tx1"/>
                </a:solidFill>
              </a:rPr>
              <a:t>mempunyai</a:t>
            </a:r>
            <a:r>
              <a:rPr lang="en-US" dirty="0" smtClean="0">
                <a:solidFill>
                  <a:schemeClr val="tx1"/>
                </a:solidFill>
              </a:rPr>
              <a:t> </a:t>
            </a:r>
            <a:r>
              <a:rPr lang="en-US" dirty="0" err="1" smtClean="0">
                <a:solidFill>
                  <a:schemeClr val="tx1"/>
                </a:solidFill>
              </a:rPr>
              <a:t>tahanan</a:t>
            </a:r>
            <a:r>
              <a:rPr lang="en-US" dirty="0" smtClean="0">
                <a:solidFill>
                  <a:schemeClr val="tx1"/>
                </a:solidFill>
              </a:rPr>
              <a:t> </a:t>
            </a:r>
            <a:r>
              <a:rPr lang="en-US" dirty="0" err="1" smtClean="0">
                <a:solidFill>
                  <a:schemeClr val="tx1"/>
                </a:solidFill>
              </a:rPr>
              <a:t>sangat</a:t>
            </a:r>
            <a:r>
              <a:rPr lang="en-US" dirty="0" smtClean="0">
                <a:solidFill>
                  <a:schemeClr val="tx1"/>
                </a:solidFill>
              </a:rPr>
              <a:t> </a:t>
            </a:r>
            <a:r>
              <a:rPr lang="en-US" dirty="0" err="1" smtClean="0">
                <a:solidFill>
                  <a:schemeClr val="tx1"/>
                </a:solidFill>
              </a:rPr>
              <a:t>rendah</a:t>
            </a:r>
            <a:r>
              <a:rPr lang="en-US" dirty="0" smtClean="0">
                <a:solidFill>
                  <a:schemeClr val="tx1"/>
                </a:solidFill>
              </a:rPr>
              <a:t>. </a:t>
            </a:r>
            <a:r>
              <a:rPr lang="en-US" dirty="0" err="1" smtClean="0">
                <a:solidFill>
                  <a:schemeClr val="tx1"/>
                </a:solidFill>
              </a:rPr>
              <a:t>Nilai</a:t>
            </a:r>
            <a:r>
              <a:rPr lang="en-US" dirty="0" smtClean="0">
                <a:solidFill>
                  <a:schemeClr val="tx1"/>
                </a:solidFill>
              </a:rPr>
              <a:t> </a:t>
            </a:r>
            <a:r>
              <a:rPr lang="en-US" dirty="0" err="1" smtClean="0">
                <a:solidFill>
                  <a:schemeClr val="tx1"/>
                </a:solidFill>
              </a:rPr>
              <a:t>tipikal</a:t>
            </a:r>
            <a:r>
              <a:rPr lang="en-US" dirty="0" smtClean="0">
                <a:solidFill>
                  <a:schemeClr val="tx1"/>
                </a:solidFill>
              </a:rPr>
              <a:t> </a:t>
            </a:r>
            <a:r>
              <a:rPr lang="en-US" dirty="0" err="1" smtClean="0">
                <a:solidFill>
                  <a:schemeClr val="tx1"/>
                </a:solidFill>
              </a:rPr>
              <a:t>kurang</a:t>
            </a:r>
            <a:r>
              <a:rPr lang="en-US" dirty="0" smtClean="0">
                <a:solidFill>
                  <a:schemeClr val="tx1"/>
                </a:solidFill>
              </a:rPr>
              <a:t> </a:t>
            </a:r>
            <a:r>
              <a:rPr lang="en-US" dirty="0" err="1" smtClean="0">
                <a:solidFill>
                  <a:schemeClr val="tx1"/>
                </a:solidFill>
              </a:rPr>
              <a:t>dari</a:t>
            </a:r>
            <a:r>
              <a:rPr lang="en-US" dirty="0" smtClean="0">
                <a:solidFill>
                  <a:schemeClr val="tx1"/>
                </a:solidFill>
              </a:rPr>
              <a:t> 1</a:t>
            </a:r>
            <a:r>
              <a:rPr lang="el-GR" dirty="0" smtClean="0">
                <a:solidFill>
                  <a:schemeClr val="tx1"/>
                </a:solidFill>
              </a:rPr>
              <a:t>Ω</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panjang</a:t>
            </a:r>
            <a:r>
              <a:rPr lang="en-US" dirty="0" smtClean="0">
                <a:solidFill>
                  <a:schemeClr val="tx1"/>
                </a:solidFill>
              </a:rPr>
              <a:t> 3 meter </a:t>
            </a:r>
            <a:r>
              <a:rPr lang="en-US" dirty="0" err="1" smtClean="0">
                <a:solidFill>
                  <a:schemeClr val="tx1"/>
                </a:solidFill>
              </a:rPr>
              <a:t>kawat</a:t>
            </a:r>
            <a:r>
              <a:rPr lang="en-US" dirty="0" smtClean="0">
                <a:solidFill>
                  <a:schemeClr val="tx1"/>
                </a:solidFill>
              </a:rPr>
              <a:t> </a:t>
            </a:r>
            <a:r>
              <a:rPr lang="en-US" dirty="0" err="1" smtClean="0">
                <a:solidFill>
                  <a:schemeClr val="tx1"/>
                </a:solidFill>
              </a:rPr>
              <a:t>tembaga</a:t>
            </a:r>
            <a:r>
              <a:rPr lang="en-US" dirty="0" smtClean="0">
                <a:solidFill>
                  <a:schemeClr val="tx1"/>
                </a:solidFill>
              </a:rPr>
              <a:t> </a:t>
            </a:r>
            <a:r>
              <a:rPr lang="en-US" dirty="0" err="1" smtClean="0">
                <a:solidFill>
                  <a:schemeClr val="tx1"/>
                </a:solidFill>
              </a:rPr>
              <a:t>sebagai</a:t>
            </a:r>
            <a:r>
              <a:rPr lang="en-US" dirty="0" smtClean="0">
                <a:solidFill>
                  <a:schemeClr val="tx1"/>
                </a:solidFill>
              </a:rPr>
              <a:t> </a:t>
            </a:r>
            <a:r>
              <a:rPr lang="en-US" dirty="0" err="1" smtClean="0">
                <a:solidFill>
                  <a:schemeClr val="tx1"/>
                </a:solidFill>
              </a:rPr>
              <a:t>contoh</a:t>
            </a:r>
            <a:r>
              <a:rPr lang="en-US" dirty="0" smtClean="0">
                <a:solidFill>
                  <a:schemeClr val="tx1"/>
                </a:solidFill>
              </a:rPr>
              <a:t> </a:t>
            </a:r>
            <a:r>
              <a:rPr lang="en-US" dirty="0" err="1" smtClean="0">
                <a:solidFill>
                  <a:schemeClr val="tx1"/>
                </a:solidFill>
              </a:rPr>
              <a:t>kawat</a:t>
            </a:r>
            <a:r>
              <a:rPr lang="en-US" dirty="0" smtClean="0">
                <a:solidFill>
                  <a:schemeClr val="tx1"/>
                </a:solidFill>
              </a:rPr>
              <a:t> </a:t>
            </a:r>
            <a:r>
              <a:rPr lang="en-US" dirty="0" err="1" smtClean="0">
                <a:solidFill>
                  <a:schemeClr val="tx1"/>
                </a:solidFill>
              </a:rPr>
              <a:t>penghantar</a:t>
            </a:r>
            <a:r>
              <a:rPr lang="en-US" dirty="0" smtClean="0">
                <a:solidFill>
                  <a:schemeClr val="tx1"/>
                </a:solidFill>
              </a:rPr>
              <a:t>. </a:t>
            </a:r>
            <a:r>
              <a:rPr lang="en-US" dirty="0" err="1" smtClean="0">
                <a:solidFill>
                  <a:schemeClr val="tx1"/>
                </a:solidFill>
              </a:rPr>
              <a:t>Beberapa</a:t>
            </a:r>
            <a:r>
              <a:rPr lang="en-US" dirty="0" smtClean="0">
                <a:solidFill>
                  <a:schemeClr val="tx1"/>
                </a:solidFill>
              </a:rPr>
              <a:t> </a:t>
            </a:r>
            <a:r>
              <a:rPr lang="en-US" dirty="0" err="1" smtClean="0">
                <a:solidFill>
                  <a:schemeClr val="tx1"/>
                </a:solidFill>
              </a:rPr>
              <a:t>contoh</a:t>
            </a:r>
            <a:r>
              <a:rPr lang="en-US" dirty="0" smtClean="0">
                <a:solidFill>
                  <a:schemeClr val="tx1"/>
                </a:solidFill>
              </a:rPr>
              <a:t> </a:t>
            </a:r>
            <a:r>
              <a:rPr lang="en-US" dirty="0" err="1" smtClean="0">
                <a:solidFill>
                  <a:schemeClr val="tx1"/>
                </a:solidFill>
              </a:rPr>
              <a:t>penghantar</a:t>
            </a:r>
            <a:r>
              <a:rPr lang="en-US" dirty="0" smtClean="0">
                <a:solidFill>
                  <a:schemeClr val="tx1"/>
                </a:solidFill>
              </a:rPr>
              <a:t> </a:t>
            </a:r>
            <a:r>
              <a:rPr lang="en-US" dirty="0" err="1" smtClean="0">
                <a:solidFill>
                  <a:schemeClr val="tx1"/>
                </a:solidFill>
              </a:rPr>
              <a:t>umumnya</a:t>
            </a:r>
            <a:r>
              <a:rPr lang="en-US" dirty="0" smtClean="0">
                <a:solidFill>
                  <a:schemeClr val="tx1"/>
                </a:solidFill>
              </a:rPr>
              <a:t> </a:t>
            </a:r>
            <a:r>
              <a:rPr lang="en-US" dirty="0" err="1" smtClean="0">
                <a:solidFill>
                  <a:schemeClr val="tx1"/>
                </a:solidFill>
              </a:rPr>
              <a:t>logam</a:t>
            </a:r>
            <a:r>
              <a:rPr lang="en-US" dirty="0" smtClean="0">
                <a:solidFill>
                  <a:schemeClr val="tx1"/>
                </a:solidFill>
              </a:rPr>
              <a:t> </a:t>
            </a:r>
            <a:r>
              <a:rPr lang="en-US" dirty="0" err="1" smtClean="0">
                <a:solidFill>
                  <a:schemeClr val="tx1"/>
                </a:solidFill>
              </a:rPr>
              <a:t>seperti</a:t>
            </a:r>
            <a:r>
              <a:rPr lang="en-US" dirty="0" smtClean="0">
                <a:solidFill>
                  <a:schemeClr val="tx1"/>
                </a:solidFill>
              </a:rPr>
              <a:t> </a:t>
            </a:r>
            <a:r>
              <a:rPr lang="en-US" dirty="0" err="1" smtClean="0">
                <a:solidFill>
                  <a:schemeClr val="tx1"/>
                </a:solidFill>
              </a:rPr>
              <a:t>tembaga</a:t>
            </a:r>
            <a:r>
              <a:rPr lang="en-US" dirty="0" smtClean="0">
                <a:solidFill>
                  <a:schemeClr val="tx1"/>
                </a:solidFill>
              </a:rPr>
              <a:t>, </a:t>
            </a:r>
            <a:r>
              <a:rPr lang="en-US" dirty="0" err="1" smtClean="0">
                <a:solidFill>
                  <a:schemeClr val="tx1"/>
                </a:solidFill>
              </a:rPr>
              <a:t>emas</a:t>
            </a:r>
            <a:r>
              <a:rPr lang="en-US" dirty="0" smtClean="0">
                <a:solidFill>
                  <a:schemeClr val="tx1"/>
                </a:solidFill>
              </a:rPr>
              <a:t>, </a:t>
            </a:r>
            <a:r>
              <a:rPr lang="en-US" dirty="0" err="1" smtClean="0">
                <a:solidFill>
                  <a:schemeClr val="tx1"/>
                </a:solidFill>
              </a:rPr>
              <a:t>perak</a:t>
            </a:r>
            <a:r>
              <a:rPr lang="en-US" dirty="0" smtClean="0">
                <a:solidFill>
                  <a:schemeClr val="tx1"/>
                </a:solidFill>
              </a:rPr>
              <a:t>, </a:t>
            </a:r>
            <a:r>
              <a:rPr lang="en-US" dirty="0" err="1" smtClean="0">
                <a:solidFill>
                  <a:schemeClr val="tx1"/>
                </a:solidFill>
              </a:rPr>
              <a:t>alumunium</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besi</a:t>
            </a:r>
            <a:r>
              <a:rPr lang="en-US" dirty="0" smtClean="0">
                <a:solidFill>
                  <a:schemeClr val="tx1"/>
                </a:solidFill>
              </a:rPr>
              <a:t>.</a:t>
            </a:r>
          </a:p>
          <a:p>
            <a:pPr algn="just">
              <a:buNone/>
            </a:pPr>
            <a:r>
              <a:rPr lang="en-US" b="1" i="1" dirty="0" err="1" smtClean="0">
                <a:solidFill>
                  <a:schemeClr val="tx1"/>
                </a:solidFill>
              </a:rPr>
              <a:t>Fungsi</a:t>
            </a:r>
            <a:r>
              <a:rPr lang="en-US" b="1" i="1" dirty="0" smtClean="0">
                <a:solidFill>
                  <a:schemeClr val="tx1"/>
                </a:solidFill>
              </a:rPr>
              <a:t> </a:t>
            </a:r>
            <a:r>
              <a:rPr lang="en-US" b="1" i="1" dirty="0" err="1" smtClean="0">
                <a:solidFill>
                  <a:schemeClr val="tx1"/>
                </a:solidFill>
              </a:rPr>
              <a:t>penghantar</a:t>
            </a:r>
            <a:r>
              <a:rPr lang="en-US" b="1" i="1" dirty="0" smtClean="0">
                <a:solidFill>
                  <a:schemeClr val="tx1"/>
                </a:solidFill>
              </a:rPr>
              <a: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sebagai</a:t>
            </a:r>
            <a:r>
              <a:rPr lang="en-US" dirty="0" smtClean="0">
                <a:solidFill>
                  <a:schemeClr val="tx1"/>
                </a:solidFill>
              </a:rPr>
              <a:t> </a:t>
            </a:r>
            <a:r>
              <a:rPr lang="en-US" dirty="0" err="1" smtClean="0">
                <a:solidFill>
                  <a:schemeClr val="tx1"/>
                </a:solidFill>
              </a:rPr>
              <a:t>penghubung</a:t>
            </a:r>
            <a:r>
              <a:rPr lang="en-US" dirty="0" smtClean="0">
                <a:solidFill>
                  <a:schemeClr val="tx1"/>
                </a:solidFill>
              </a:rPr>
              <a:t> </a:t>
            </a:r>
            <a:r>
              <a:rPr lang="en-US" dirty="0" err="1" smtClean="0">
                <a:solidFill>
                  <a:schemeClr val="tx1"/>
                </a:solidFill>
              </a:rPr>
              <a:t>sumber</a:t>
            </a:r>
            <a:r>
              <a:rPr lang="en-US" dirty="0" smtClean="0">
                <a:solidFill>
                  <a:schemeClr val="tx1"/>
                </a:solidFill>
              </a:rPr>
              <a:t> </a:t>
            </a:r>
            <a:r>
              <a:rPr lang="en-US" dirty="0" err="1" smtClean="0">
                <a:solidFill>
                  <a:schemeClr val="tx1"/>
                </a:solidFill>
              </a:rPr>
              <a:t>tegangan</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suatu</a:t>
            </a:r>
            <a:r>
              <a:rPr lang="en-US" dirty="0" smtClean="0">
                <a:solidFill>
                  <a:schemeClr val="tx1"/>
                </a:solidFill>
              </a:rPr>
              <a:t> </a:t>
            </a:r>
            <a:r>
              <a:rPr lang="en-US" dirty="0" err="1" smtClean="0">
                <a:solidFill>
                  <a:schemeClr val="tx1"/>
                </a:solidFill>
              </a:rPr>
              <a:t>tahanan</a:t>
            </a:r>
            <a:r>
              <a:rPr lang="en-US" dirty="0" smtClean="0">
                <a:solidFill>
                  <a:schemeClr val="tx1"/>
                </a:solidFill>
              </a:rPr>
              <a:t> </a:t>
            </a:r>
            <a:r>
              <a:rPr lang="en-US" dirty="0" err="1" smtClean="0">
                <a:solidFill>
                  <a:schemeClr val="tx1"/>
                </a:solidFill>
              </a:rPr>
              <a:t>beban</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sekecil-kecilnya</a:t>
            </a:r>
            <a:r>
              <a:rPr lang="en-US" dirty="0" smtClean="0">
                <a:solidFill>
                  <a:schemeClr val="tx1"/>
                </a:solidFill>
              </a:rPr>
              <a:t> </a:t>
            </a:r>
            <a:r>
              <a:rPr lang="en-US" dirty="0" err="1" smtClean="0">
                <a:solidFill>
                  <a:schemeClr val="tx1"/>
                </a:solidFill>
              </a:rPr>
              <a:t>tegangan</a:t>
            </a:r>
            <a:r>
              <a:rPr lang="en-US" dirty="0" smtClean="0">
                <a:solidFill>
                  <a:schemeClr val="tx1"/>
                </a:solidFill>
              </a:rPr>
              <a:t> </a:t>
            </a:r>
            <a:r>
              <a:rPr lang="en-US" dirty="0" err="1" smtClean="0">
                <a:solidFill>
                  <a:schemeClr val="tx1"/>
                </a:solidFill>
              </a:rPr>
              <a:t>jatuh</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penghantar</a:t>
            </a:r>
            <a:r>
              <a:rPr lang="en-US" dirty="0" smtClean="0">
                <a:solidFill>
                  <a:schemeClr val="tx1"/>
                </a:solidFill>
              </a:rPr>
              <a:t>, </a:t>
            </a:r>
            <a:r>
              <a:rPr lang="en-US" dirty="0" err="1" smtClean="0">
                <a:solidFill>
                  <a:schemeClr val="tx1"/>
                </a:solidFill>
              </a:rPr>
              <a:t>sehingga</a:t>
            </a:r>
            <a:r>
              <a:rPr lang="en-US" dirty="0" smtClean="0">
                <a:solidFill>
                  <a:schemeClr val="tx1"/>
                </a:solidFill>
              </a:rPr>
              <a:t> </a:t>
            </a:r>
            <a:r>
              <a:rPr lang="en-US" dirty="0" err="1" smtClean="0">
                <a:solidFill>
                  <a:schemeClr val="tx1"/>
                </a:solidFill>
              </a:rPr>
              <a:t>semua</a:t>
            </a:r>
            <a:r>
              <a:rPr lang="en-US" dirty="0" smtClean="0">
                <a:solidFill>
                  <a:schemeClr val="tx1"/>
                </a:solidFill>
              </a:rPr>
              <a:t> </a:t>
            </a:r>
            <a:r>
              <a:rPr lang="en-US" dirty="0" err="1" smtClean="0">
                <a:solidFill>
                  <a:schemeClr val="tx1"/>
                </a:solidFill>
              </a:rPr>
              <a:t>sumber</a:t>
            </a:r>
            <a:r>
              <a:rPr lang="en-US" dirty="0" smtClean="0">
                <a:solidFill>
                  <a:schemeClr val="tx1"/>
                </a:solidFill>
              </a:rPr>
              <a:t> </a:t>
            </a:r>
            <a:r>
              <a:rPr lang="en-US" dirty="0" err="1" smtClean="0">
                <a:solidFill>
                  <a:schemeClr val="tx1"/>
                </a:solidFill>
              </a:rPr>
              <a:t>tegangan</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mengahasilkan</a:t>
            </a:r>
            <a:r>
              <a:rPr lang="en-US" dirty="0" smtClean="0">
                <a:solidFill>
                  <a:schemeClr val="tx1"/>
                </a:solidFill>
              </a:rPr>
              <a:t> </a:t>
            </a:r>
            <a:r>
              <a:rPr lang="en-US" dirty="0" err="1" smtClean="0">
                <a:solidFill>
                  <a:schemeClr val="tx1"/>
                </a:solidFill>
              </a:rPr>
              <a:t>arus</a:t>
            </a:r>
            <a:r>
              <a:rPr lang="en-US" dirty="0" smtClean="0">
                <a:solidFill>
                  <a:schemeClr val="tx1"/>
                </a:solidFill>
              </a:rPr>
              <a:t> </a:t>
            </a:r>
            <a:r>
              <a:rPr lang="en-US" dirty="0" err="1" smtClean="0">
                <a:solidFill>
                  <a:schemeClr val="tx1"/>
                </a:solidFill>
              </a:rPr>
              <a:t>maksimum</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beban</a:t>
            </a:r>
            <a:r>
              <a:rPr lang="en-US" dirty="0" smtClean="0">
                <a:solidFill>
                  <a:schemeClr val="tx1"/>
                </a:solidFill>
              </a:rPr>
              <a:t>.</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59CA4AE1-4B24-465F-A48C-88096E84F0D8}" type="slidenum">
              <a:rPr lang="en-US" smtClean="0"/>
              <a:pPr/>
              <a:t>3</a:t>
            </a:fld>
            <a:endParaRPr lang="en-US"/>
          </a:p>
        </p:txBody>
      </p:sp>
      <p:sp>
        <p:nvSpPr>
          <p:cNvPr id="7" name="Footer Placeholder 6"/>
          <p:cNvSpPr>
            <a:spLocks noGrp="1"/>
          </p:cNvSpPr>
          <p:nvPr>
            <p:ph type="ftr" sz="quarter" idx="11"/>
          </p:nvPr>
        </p:nvSpPr>
        <p:spPr/>
        <p:txBody>
          <a:bodyPr/>
          <a:lstStyle/>
          <a:p>
            <a:r>
              <a:rPr lang="en-US" smtClean="0"/>
              <a:t>pangeranmajalengka.blogspot.com</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2316162"/>
          </a:xfrm>
        </p:spPr>
        <p:txBody>
          <a:bodyPr>
            <a:noAutofit/>
          </a:bodyPr>
          <a:lstStyle/>
          <a:p>
            <a:pPr algn="l"/>
            <a:r>
              <a:rPr lang="en-US" sz="2800" b="1" dirty="0" err="1" smtClean="0"/>
              <a:t>Struktur</a:t>
            </a:r>
            <a:r>
              <a:rPr lang="en-US" sz="2800" b="1" dirty="0" smtClean="0"/>
              <a:t> Atom </a:t>
            </a:r>
            <a:r>
              <a:rPr lang="en-US" sz="2800" b="1" dirty="0" err="1" smtClean="0"/>
              <a:t>Pada</a:t>
            </a:r>
            <a:r>
              <a:rPr lang="en-US" sz="2800" b="1" dirty="0" smtClean="0"/>
              <a:t> </a:t>
            </a:r>
            <a:r>
              <a:rPr lang="en-US" sz="2800" b="1" dirty="0" err="1" smtClean="0"/>
              <a:t>Penghantar</a:t>
            </a:r>
            <a:r>
              <a:rPr lang="en-US" sz="2800" dirty="0" smtClean="0"/>
              <a:t/>
            </a:r>
            <a:br>
              <a:rPr lang="en-US" sz="2800" dirty="0" smtClean="0"/>
            </a:br>
            <a:r>
              <a:rPr lang="en-US" sz="2400" dirty="0" err="1" smtClean="0"/>
              <a:t>Bahan</a:t>
            </a:r>
            <a:r>
              <a:rPr lang="en-US" sz="2400" dirty="0" smtClean="0"/>
              <a:t> </a:t>
            </a:r>
            <a:r>
              <a:rPr lang="en-US" sz="2400" dirty="0" err="1" smtClean="0"/>
              <a:t>penghantar</a:t>
            </a:r>
            <a:r>
              <a:rPr lang="en-US" sz="2400" dirty="0" smtClean="0"/>
              <a:t> </a:t>
            </a:r>
            <a:r>
              <a:rPr lang="en-US" sz="2400" dirty="0" err="1" smtClean="0"/>
              <a:t>bisa</a:t>
            </a:r>
            <a:r>
              <a:rPr lang="en-US" sz="2400" dirty="0" smtClean="0"/>
              <a:t> </a:t>
            </a:r>
            <a:r>
              <a:rPr lang="en-US" sz="2400" dirty="0" err="1" smtClean="0"/>
              <a:t>dengan</a:t>
            </a:r>
            <a:r>
              <a:rPr lang="en-US" sz="2400" dirty="0" smtClean="0"/>
              <a:t> </a:t>
            </a:r>
            <a:r>
              <a:rPr lang="en-US" sz="2400" dirty="0" err="1" smtClean="0"/>
              <a:t>mudah</a:t>
            </a:r>
            <a:r>
              <a:rPr lang="en-US" sz="2400" dirty="0" smtClean="0"/>
              <a:t> </a:t>
            </a:r>
            <a:r>
              <a:rPr lang="en-US" sz="2400" dirty="0" err="1" smtClean="0"/>
              <a:t>menghantarkan</a:t>
            </a:r>
            <a:r>
              <a:rPr lang="en-US" sz="2400" dirty="0" smtClean="0"/>
              <a:t> </a:t>
            </a:r>
            <a:r>
              <a:rPr lang="en-US" sz="2400" dirty="0" err="1" smtClean="0"/>
              <a:t>arus</a:t>
            </a:r>
            <a:r>
              <a:rPr lang="en-US" sz="2400" dirty="0" smtClean="0"/>
              <a:t> </a:t>
            </a:r>
            <a:r>
              <a:rPr lang="en-US" sz="2400" dirty="0" err="1" smtClean="0"/>
              <a:t>listrik</a:t>
            </a:r>
            <a:r>
              <a:rPr lang="en-US" sz="2400" dirty="0" smtClean="0"/>
              <a:t> </a:t>
            </a:r>
            <a:r>
              <a:rPr lang="en-US" sz="2400" dirty="0" err="1" smtClean="0"/>
              <a:t>dikarenakan</a:t>
            </a:r>
            <a:r>
              <a:rPr lang="en-US" sz="2400" dirty="0" smtClean="0"/>
              <a:t>   </a:t>
            </a:r>
            <a:r>
              <a:rPr lang="en-US" sz="2400" dirty="0" err="1" smtClean="0"/>
              <a:t>dari</a:t>
            </a:r>
            <a:r>
              <a:rPr lang="en-US" sz="2400" dirty="0" smtClean="0"/>
              <a:t> </a:t>
            </a:r>
            <a:r>
              <a:rPr lang="en-US" sz="2400" dirty="0" err="1" smtClean="0"/>
              <a:t>bentuk</a:t>
            </a:r>
            <a:r>
              <a:rPr lang="en-US" sz="2400" dirty="0" smtClean="0"/>
              <a:t> </a:t>
            </a:r>
            <a:r>
              <a:rPr lang="en-US" sz="2400" dirty="0" err="1" smtClean="0"/>
              <a:t>struktur</a:t>
            </a:r>
            <a:r>
              <a:rPr lang="en-US" sz="2400" dirty="0" smtClean="0"/>
              <a:t> </a:t>
            </a:r>
            <a:r>
              <a:rPr lang="en-US" sz="2400" dirty="0" err="1" smtClean="0"/>
              <a:t>atomnya</a:t>
            </a:r>
            <a:r>
              <a:rPr lang="en-US" sz="2400" dirty="0" smtClean="0"/>
              <a:t>  yang </a:t>
            </a:r>
            <a:r>
              <a:rPr lang="en-US" sz="2400" dirty="0" err="1" smtClean="0"/>
              <a:t>mengakibatkan</a:t>
            </a:r>
            <a:r>
              <a:rPr lang="en-US" sz="2400" dirty="0" smtClean="0"/>
              <a:t> </a:t>
            </a:r>
            <a:r>
              <a:rPr lang="en-US" sz="2400" dirty="0" err="1" smtClean="0"/>
              <a:t>elektron</a:t>
            </a:r>
            <a:r>
              <a:rPr lang="en-US" sz="2400" dirty="0" smtClean="0"/>
              <a:t> </a:t>
            </a:r>
            <a:r>
              <a:rPr lang="en-US" sz="2400" dirty="0" err="1" smtClean="0"/>
              <a:t>bisa</a:t>
            </a:r>
            <a:r>
              <a:rPr lang="en-US" sz="2400" dirty="0" smtClean="0"/>
              <a:t> </a:t>
            </a:r>
            <a:r>
              <a:rPr lang="en-US" sz="2400" dirty="0" err="1" smtClean="0"/>
              <a:t>dengan</a:t>
            </a:r>
            <a:r>
              <a:rPr lang="en-US" sz="2400" dirty="0" smtClean="0"/>
              <a:t> </a:t>
            </a:r>
            <a:r>
              <a:rPr lang="en-US" sz="2400" dirty="0" err="1" smtClean="0"/>
              <a:t>mudah</a:t>
            </a:r>
            <a:r>
              <a:rPr lang="en-US" sz="2400" dirty="0" smtClean="0"/>
              <a:t> </a:t>
            </a:r>
            <a:r>
              <a:rPr lang="en-US" sz="2400" dirty="0" err="1" smtClean="0"/>
              <a:t>berpindah</a:t>
            </a:r>
            <a:r>
              <a:rPr lang="en-US" sz="2400" dirty="0" smtClean="0"/>
              <a:t>  </a:t>
            </a:r>
            <a:r>
              <a:rPr lang="en-US" sz="2400" dirty="0" err="1" smtClean="0"/>
              <a:t>atau</a:t>
            </a:r>
            <a:r>
              <a:rPr lang="en-US" sz="2400" dirty="0" smtClean="0"/>
              <a:t> </a:t>
            </a:r>
            <a:r>
              <a:rPr lang="en-US" sz="2400" dirty="0" err="1" smtClean="0"/>
              <a:t>bergerak</a:t>
            </a:r>
            <a:r>
              <a:rPr lang="en-US" sz="2400" dirty="0" smtClean="0"/>
              <a:t> </a:t>
            </a:r>
            <a:r>
              <a:rPr lang="en-US" sz="2400" dirty="0" err="1" smtClean="0"/>
              <a:t>ketika</a:t>
            </a:r>
            <a:r>
              <a:rPr lang="en-US" sz="2400" dirty="0" smtClean="0"/>
              <a:t> </a:t>
            </a:r>
            <a:r>
              <a:rPr lang="en-US" sz="2400" dirty="0" err="1" smtClean="0"/>
              <a:t>ada</a:t>
            </a:r>
            <a:r>
              <a:rPr lang="en-US" sz="2400" dirty="0" smtClean="0"/>
              <a:t> </a:t>
            </a:r>
            <a:r>
              <a:rPr lang="en-US" sz="2400" dirty="0" err="1" smtClean="0"/>
              <a:t>beda</a:t>
            </a:r>
            <a:r>
              <a:rPr lang="en-US" sz="2400" dirty="0" smtClean="0"/>
              <a:t> </a:t>
            </a:r>
            <a:r>
              <a:rPr lang="en-US" sz="2400" dirty="0" err="1" smtClean="0"/>
              <a:t>potensial</a:t>
            </a:r>
            <a:r>
              <a:rPr lang="en-US" sz="2400" dirty="0" smtClean="0"/>
              <a:t> </a:t>
            </a:r>
            <a:r>
              <a:rPr lang="en-US" sz="2400" dirty="0" err="1" smtClean="0"/>
              <a:t>diujung-ujung</a:t>
            </a:r>
            <a:r>
              <a:rPr lang="en-US" sz="2400" dirty="0" smtClean="0"/>
              <a:t> </a:t>
            </a:r>
            <a:r>
              <a:rPr lang="en-US" sz="2400" dirty="0" err="1" smtClean="0"/>
              <a:t>penghantar</a:t>
            </a:r>
            <a:r>
              <a:rPr lang="en-US" sz="2400" dirty="0" smtClean="0"/>
              <a:t> </a:t>
            </a:r>
            <a:r>
              <a:rPr lang="en-US" sz="2400" dirty="0" err="1" smtClean="0"/>
              <a:t>tersebut</a:t>
            </a:r>
            <a:endParaRPr lang="en-US" sz="2400" dirty="0"/>
          </a:p>
        </p:txBody>
      </p:sp>
      <p:pic>
        <p:nvPicPr>
          <p:cNvPr id="1026" name="Picture 2"/>
          <p:cNvPicPr>
            <a:picLocks noGrp="1" noChangeAspect="1" noChangeArrowheads="1"/>
          </p:cNvPicPr>
          <p:nvPr>
            <p:ph idx="1"/>
          </p:nvPr>
        </p:nvPicPr>
        <p:blipFill>
          <a:blip r:embed="rId2"/>
          <a:srcRect/>
          <a:stretch>
            <a:fillRect/>
          </a:stretch>
        </p:blipFill>
        <p:spPr bwMode="auto">
          <a:xfrm>
            <a:off x="304800" y="3048000"/>
            <a:ext cx="8534400" cy="3039941"/>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fld id="{59CA4AE1-4B24-465F-A48C-88096E84F0D8}" type="slidenum">
              <a:rPr lang="en-US" smtClean="0"/>
              <a:pPr/>
              <a:t>4</a:t>
            </a:fld>
            <a:endParaRPr lang="en-US"/>
          </a:p>
        </p:txBody>
      </p:sp>
      <p:sp>
        <p:nvSpPr>
          <p:cNvPr id="8" name="Footer Placeholder 7"/>
          <p:cNvSpPr>
            <a:spLocks noGrp="1"/>
          </p:cNvSpPr>
          <p:nvPr>
            <p:ph type="ftr" sz="quarter" idx="11"/>
          </p:nvPr>
        </p:nvSpPr>
        <p:spPr/>
        <p:txBody>
          <a:bodyPr/>
          <a:lstStyle/>
          <a:p>
            <a:r>
              <a:rPr lang="en-US" smtClean="0"/>
              <a:t>pangeranmajalengka.blogspot.com</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5821362"/>
          </a:xfrm>
        </p:spPr>
        <p:txBody>
          <a:bodyPr>
            <a:normAutofit fontScale="90000"/>
          </a:bodyPr>
          <a:lstStyle/>
          <a:p>
            <a:pPr algn="l"/>
            <a:r>
              <a:rPr lang="en-US" sz="3200" b="1" dirty="0" err="1" smtClean="0"/>
              <a:t>Tahanan</a:t>
            </a:r>
            <a:r>
              <a:rPr lang="en-US" sz="3200" b="1" dirty="0" smtClean="0"/>
              <a:t> </a:t>
            </a:r>
            <a:r>
              <a:rPr lang="en-US" sz="3200" b="1" dirty="0" err="1" smtClean="0"/>
              <a:t>Penghantar</a:t>
            </a:r>
            <a:r>
              <a:rPr lang="en-US" sz="3200" dirty="0" smtClean="0"/>
              <a:t/>
            </a:r>
            <a:br>
              <a:rPr lang="en-US" sz="3200" dirty="0" smtClean="0"/>
            </a:br>
            <a:r>
              <a:rPr lang="en-US" sz="2800" dirty="0" err="1" smtClean="0"/>
              <a:t>Setiap</a:t>
            </a:r>
            <a:r>
              <a:rPr lang="en-US" sz="2800" dirty="0" smtClean="0"/>
              <a:t> </a:t>
            </a:r>
            <a:r>
              <a:rPr lang="en-US" sz="2800" dirty="0" err="1" smtClean="0"/>
              <a:t>penghantar</a:t>
            </a:r>
            <a:r>
              <a:rPr lang="en-US" sz="2800" dirty="0" smtClean="0"/>
              <a:t> </a:t>
            </a:r>
            <a:r>
              <a:rPr lang="en-US" sz="2800" dirty="0" err="1" smtClean="0"/>
              <a:t>memiliki</a:t>
            </a:r>
            <a:r>
              <a:rPr lang="en-US" sz="2800" dirty="0" smtClean="0"/>
              <a:t>  </a:t>
            </a:r>
            <a:r>
              <a:rPr lang="en-US" sz="2800" dirty="0" err="1" smtClean="0"/>
              <a:t>nilai</a:t>
            </a:r>
            <a:r>
              <a:rPr lang="en-US" sz="2800" dirty="0" smtClean="0"/>
              <a:t> </a:t>
            </a:r>
            <a:r>
              <a:rPr lang="en-US" sz="2800" dirty="0" err="1" smtClean="0"/>
              <a:t>tahanan</a:t>
            </a:r>
            <a:r>
              <a:rPr lang="en-US" sz="2800" dirty="0" smtClean="0"/>
              <a:t> </a:t>
            </a:r>
            <a:r>
              <a:rPr lang="en-US" sz="2800" dirty="0" err="1" smtClean="0"/>
              <a:t>listrik</a:t>
            </a:r>
            <a:r>
              <a:rPr lang="en-US" sz="2800" dirty="0" smtClean="0"/>
              <a:t> yang </a:t>
            </a:r>
            <a:r>
              <a:rPr lang="en-US" sz="2800" dirty="0" err="1" smtClean="0"/>
              <a:t>nilainya</a:t>
            </a:r>
            <a:r>
              <a:rPr lang="en-US" sz="2800" dirty="0" smtClean="0"/>
              <a:t> </a:t>
            </a:r>
            <a:r>
              <a:rPr lang="en-US" sz="2800" dirty="0" err="1" smtClean="0"/>
              <a:t>berbeda</a:t>
            </a:r>
            <a:r>
              <a:rPr lang="en-US" sz="2800" dirty="0" smtClean="0"/>
              <a:t> </a:t>
            </a:r>
            <a:r>
              <a:rPr lang="en-US" sz="2800" dirty="0" err="1" smtClean="0"/>
              <a:t>satu</a:t>
            </a:r>
            <a:r>
              <a:rPr lang="en-US" sz="2800" dirty="0" smtClean="0"/>
              <a:t> </a:t>
            </a:r>
            <a:r>
              <a:rPr lang="en-US" sz="2800" dirty="0" err="1" smtClean="0"/>
              <a:t>sama</a:t>
            </a:r>
            <a:r>
              <a:rPr lang="en-US" sz="2800" dirty="0" smtClean="0"/>
              <a:t> lain. </a:t>
            </a:r>
            <a:r>
              <a:rPr lang="en-US" sz="2800" dirty="0" err="1" smtClean="0"/>
              <a:t>Besarnya</a:t>
            </a:r>
            <a:r>
              <a:rPr lang="en-US" sz="2800" dirty="0" smtClean="0"/>
              <a:t> </a:t>
            </a:r>
            <a:r>
              <a:rPr lang="en-US" sz="2800" dirty="0" err="1" smtClean="0"/>
              <a:t>nilai</a:t>
            </a:r>
            <a:r>
              <a:rPr lang="en-US" sz="2800" dirty="0" smtClean="0"/>
              <a:t> </a:t>
            </a:r>
            <a:r>
              <a:rPr lang="en-US" sz="2800" dirty="0" err="1" smtClean="0"/>
              <a:t>tahanan</a:t>
            </a:r>
            <a:r>
              <a:rPr lang="en-US" sz="2800" dirty="0" smtClean="0"/>
              <a:t> </a:t>
            </a:r>
            <a:r>
              <a:rPr lang="en-US" sz="2800" dirty="0" err="1" smtClean="0"/>
              <a:t>tergantung</a:t>
            </a:r>
            <a:r>
              <a:rPr lang="en-US" sz="2800" dirty="0" smtClean="0"/>
              <a:t> </a:t>
            </a:r>
            <a:r>
              <a:rPr lang="en-US" sz="2800" dirty="0" err="1" smtClean="0"/>
              <a:t>pada</a:t>
            </a:r>
            <a:r>
              <a:rPr lang="en-US" sz="2800" dirty="0" smtClean="0"/>
              <a:t>  </a:t>
            </a:r>
            <a:r>
              <a:rPr lang="en-US" sz="2800" dirty="0" err="1" smtClean="0"/>
              <a:t>faktor-faktor</a:t>
            </a:r>
            <a:r>
              <a:rPr lang="en-US" sz="2800" dirty="0" smtClean="0"/>
              <a:t> </a:t>
            </a:r>
            <a:r>
              <a:rPr lang="en-US" sz="2800" dirty="0" err="1" smtClean="0"/>
              <a:t>tahanan</a:t>
            </a:r>
            <a:r>
              <a:rPr lang="en-US" sz="2800" dirty="0" smtClean="0"/>
              <a:t> </a:t>
            </a:r>
            <a:r>
              <a:rPr lang="en-US" sz="2800" dirty="0" err="1" smtClean="0"/>
              <a:t>jenis</a:t>
            </a:r>
            <a:r>
              <a:rPr lang="en-US" sz="2800" dirty="0" smtClean="0"/>
              <a:t> </a:t>
            </a:r>
            <a:r>
              <a:rPr lang="en-US" sz="2800" dirty="0" err="1" smtClean="0"/>
              <a:t>bahan</a:t>
            </a:r>
            <a:r>
              <a:rPr lang="en-US" sz="2800" dirty="0" smtClean="0"/>
              <a:t>, </a:t>
            </a:r>
            <a:r>
              <a:rPr lang="en-US" sz="2800" dirty="0" err="1" smtClean="0"/>
              <a:t>panjang</a:t>
            </a:r>
            <a:r>
              <a:rPr lang="en-US" sz="2800" dirty="0" smtClean="0"/>
              <a:t> </a:t>
            </a:r>
            <a:r>
              <a:rPr lang="en-US" sz="2800" dirty="0" err="1" smtClean="0"/>
              <a:t>penghantar</a:t>
            </a:r>
            <a:r>
              <a:rPr lang="en-US" sz="2800" dirty="0" smtClean="0"/>
              <a:t>, </a:t>
            </a:r>
            <a:r>
              <a:rPr lang="en-US" sz="2800" dirty="0" err="1" smtClean="0"/>
              <a:t>dan</a:t>
            </a:r>
            <a:r>
              <a:rPr lang="en-US" sz="2800" dirty="0" smtClean="0"/>
              <a:t> </a:t>
            </a:r>
            <a:r>
              <a:rPr lang="en-US" sz="2800" dirty="0" err="1" smtClean="0"/>
              <a:t>luas</a:t>
            </a:r>
            <a:r>
              <a:rPr lang="en-US" sz="2800" dirty="0" smtClean="0"/>
              <a:t> </a:t>
            </a:r>
            <a:r>
              <a:rPr lang="en-US" sz="2800" dirty="0" err="1" smtClean="0"/>
              <a:t>penampang</a:t>
            </a:r>
            <a:r>
              <a:rPr lang="en-US" sz="2800" dirty="0" smtClean="0"/>
              <a:t> </a:t>
            </a:r>
            <a:r>
              <a:rPr lang="en-US" sz="2800" dirty="0" err="1" smtClean="0"/>
              <a:t>penghantar</a:t>
            </a:r>
            <a:r>
              <a:rPr lang="en-US" sz="2800" dirty="0" smtClean="0"/>
              <a:t> yang </a:t>
            </a:r>
            <a:r>
              <a:rPr lang="en-US" sz="2800" dirty="0" err="1" smtClean="0"/>
              <a:t>dapat</a:t>
            </a:r>
            <a:r>
              <a:rPr lang="en-US" sz="2800" dirty="0" smtClean="0"/>
              <a:t> </a:t>
            </a:r>
            <a:r>
              <a:rPr lang="en-US" sz="2800" dirty="0" err="1" smtClean="0"/>
              <a:t>ditunjukan</a:t>
            </a:r>
            <a:r>
              <a:rPr lang="en-US" sz="2800" dirty="0" smtClean="0"/>
              <a:t> </a:t>
            </a:r>
            <a:r>
              <a:rPr lang="en-US" sz="2800" dirty="0" err="1" smtClean="0"/>
              <a:t>dengan</a:t>
            </a:r>
            <a:r>
              <a:rPr lang="en-US" sz="2800" dirty="0" smtClean="0"/>
              <a:t> </a:t>
            </a:r>
            <a:r>
              <a:rPr lang="en-US" sz="2800" dirty="0" err="1" smtClean="0"/>
              <a:t>persamaan</a:t>
            </a:r>
            <a:r>
              <a:rPr lang="en-US" sz="2800" dirty="0" smtClean="0"/>
              <a:t> </a:t>
            </a:r>
            <a:r>
              <a:rPr lang="en-US" sz="2800" dirty="0" err="1" smtClean="0"/>
              <a:t>berikut</a:t>
            </a:r>
            <a:r>
              <a:rPr lang="en-US" sz="2800" dirty="0" smtClean="0"/>
              <a:t> :</a:t>
            </a: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err="1" smtClean="0"/>
              <a:t>Untuk</a:t>
            </a:r>
            <a:r>
              <a:rPr lang="en-US" sz="2800" dirty="0" smtClean="0"/>
              <a:t> </a:t>
            </a:r>
            <a:r>
              <a:rPr lang="en-US" sz="2800" dirty="0" err="1" smtClean="0"/>
              <a:t>mengetahui</a:t>
            </a:r>
            <a:r>
              <a:rPr lang="en-US" sz="2800" dirty="0" smtClean="0"/>
              <a:t> </a:t>
            </a:r>
            <a:r>
              <a:rPr lang="en-US" sz="2800" dirty="0" err="1" smtClean="0"/>
              <a:t>ukuran</a:t>
            </a:r>
            <a:r>
              <a:rPr lang="en-US" sz="2800" dirty="0" smtClean="0"/>
              <a:t> </a:t>
            </a:r>
            <a:r>
              <a:rPr lang="en-US" sz="2800" dirty="0" err="1" smtClean="0"/>
              <a:t>dari</a:t>
            </a:r>
            <a:r>
              <a:rPr lang="en-US" sz="2800" dirty="0" smtClean="0"/>
              <a:t> diameter </a:t>
            </a:r>
            <a:r>
              <a:rPr lang="en-US" sz="2800" dirty="0" err="1" smtClean="0"/>
              <a:t>kabel</a:t>
            </a:r>
            <a:r>
              <a:rPr lang="en-US" sz="2800" dirty="0" smtClean="0"/>
              <a:t> </a:t>
            </a:r>
            <a:r>
              <a:rPr lang="en-US" sz="2800" dirty="0" err="1" smtClean="0"/>
              <a:t>bisa</a:t>
            </a:r>
            <a:r>
              <a:rPr lang="en-US" sz="2800" dirty="0" smtClean="0"/>
              <a:t> </a:t>
            </a:r>
            <a:r>
              <a:rPr lang="en-US" sz="2800" dirty="0" err="1" smtClean="0"/>
              <a:t>dilihat</a:t>
            </a:r>
            <a:r>
              <a:rPr lang="en-US" sz="2800" dirty="0" smtClean="0"/>
              <a:t> </a:t>
            </a:r>
            <a:r>
              <a:rPr lang="en-US" sz="2800" dirty="0" err="1" smtClean="0"/>
              <a:t>dari</a:t>
            </a:r>
            <a:r>
              <a:rPr lang="en-US" sz="2800" dirty="0" smtClean="0"/>
              <a:t> </a:t>
            </a:r>
            <a:r>
              <a:rPr lang="en-US" sz="2800" dirty="0" err="1" smtClean="0"/>
              <a:t>ukuran</a:t>
            </a:r>
            <a:r>
              <a:rPr lang="en-US" sz="2800" dirty="0" smtClean="0"/>
              <a:t> </a:t>
            </a:r>
            <a:r>
              <a:rPr lang="en-US" sz="2800" dirty="0" err="1" smtClean="0"/>
              <a:t>kabel</a:t>
            </a:r>
            <a:r>
              <a:rPr lang="en-US" sz="2800" dirty="0" smtClean="0"/>
              <a:t> </a:t>
            </a:r>
            <a:r>
              <a:rPr lang="en-US" sz="2800" b="1" dirty="0" err="1" smtClean="0"/>
              <a:t>standar</a:t>
            </a:r>
            <a:r>
              <a:rPr lang="en-US" sz="2800" b="1" dirty="0" smtClean="0"/>
              <a:t> AWG </a:t>
            </a:r>
            <a:r>
              <a:rPr lang="en-US" sz="2800" dirty="0" smtClean="0"/>
              <a:t>(American Wire Gauge) </a:t>
            </a:r>
            <a:r>
              <a:rPr lang="en-US" sz="2800" dirty="0" err="1" smtClean="0"/>
              <a:t>dimana</a:t>
            </a:r>
            <a:r>
              <a:rPr lang="en-US" sz="2800" dirty="0" smtClean="0"/>
              <a:t> </a:t>
            </a:r>
            <a:r>
              <a:rPr lang="en-US" sz="2800" dirty="0" err="1" smtClean="0"/>
              <a:t>penomeran</a:t>
            </a:r>
            <a:r>
              <a:rPr lang="en-US" sz="2800" dirty="0" smtClean="0"/>
              <a:t> AWG </a:t>
            </a:r>
            <a:r>
              <a:rPr lang="en-US" sz="2800" dirty="0" err="1" smtClean="0"/>
              <a:t>semakin</a:t>
            </a:r>
            <a:r>
              <a:rPr lang="en-US" sz="2800" dirty="0" smtClean="0"/>
              <a:t> </a:t>
            </a:r>
            <a:r>
              <a:rPr lang="en-US" sz="2800" dirty="0" err="1" smtClean="0"/>
              <a:t>besar</a:t>
            </a:r>
            <a:r>
              <a:rPr lang="en-US" sz="2800" dirty="0" smtClean="0"/>
              <a:t> </a:t>
            </a:r>
            <a:r>
              <a:rPr lang="en-US" sz="2800" smtClean="0"/>
              <a:t>maka </a:t>
            </a:r>
            <a:r>
              <a:rPr lang="en-US" sz="2800" dirty="0" smtClean="0"/>
              <a:t>diameter </a:t>
            </a:r>
            <a:r>
              <a:rPr lang="en-US" sz="2800" dirty="0" err="1" smtClean="0"/>
              <a:t>kawatnya</a:t>
            </a:r>
            <a:r>
              <a:rPr lang="en-US" sz="2800" dirty="0" smtClean="0"/>
              <a:t> </a:t>
            </a:r>
            <a:r>
              <a:rPr lang="en-US" sz="2800" dirty="0" err="1" smtClean="0"/>
              <a:t>semakin</a:t>
            </a:r>
            <a:r>
              <a:rPr lang="en-US" sz="2800" dirty="0" smtClean="0"/>
              <a:t> </a:t>
            </a:r>
            <a:r>
              <a:rPr lang="en-US" sz="2800" dirty="0" err="1" smtClean="0"/>
              <a:t>kecil</a:t>
            </a:r>
            <a:r>
              <a:rPr lang="en-US" sz="2800" dirty="0" smtClean="0"/>
              <a:t> (</a:t>
            </a:r>
            <a:r>
              <a:rPr lang="en-US" sz="2200" i="1" dirty="0" smtClean="0">
                <a:solidFill>
                  <a:srgbClr val="FF0000"/>
                </a:solidFill>
              </a:rPr>
              <a:t>http://www.druflon.com/wiretable1.html</a:t>
            </a:r>
            <a:r>
              <a:rPr lang="en-US" sz="2800" dirty="0" smtClean="0"/>
              <a:t>).</a:t>
            </a:r>
            <a:br>
              <a:rPr lang="en-US" sz="2800" dirty="0" smtClean="0"/>
            </a:br>
            <a:endParaRPr lang="en-US" sz="3200" dirty="0"/>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5</a:t>
            </a:fld>
            <a:endParaRPr lang="en-US"/>
          </a:p>
        </p:txBody>
      </p:sp>
      <p:pic>
        <p:nvPicPr>
          <p:cNvPr id="2050" name="Picture 2"/>
          <p:cNvPicPr>
            <a:picLocks noChangeAspect="1" noChangeArrowheads="1"/>
          </p:cNvPicPr>
          <p:nvPr/>
        </p:nvPicPr>
        <p:blipFill>
          <a:blip r:embed="rId2"/>
          <a:srcRect/>
          <a:stretch>
            <a:fillRect/>
          </a:stretch>
        </p:blipFill>
        <p:spPr bwMode="auto">
          <a:xfrm>
            <a:off x="1066800" y="2819400"/>
            <a:ext cx="7200900" cy="1266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274638"/>
            <a:ext cx="8534400" cy="6049962"/>
          </a:xfrm>
        </p:spPr>
        <p:txBody>
          <a:bodyPr>
            <a:normAutofit/>
          </a:bodyPr>
          <a:lstStyle/>
          <a:p>
            <a:pPr algn="l"/>
            <a:r>
              <a:rPr lang="en-US" sz="2800" b="1" dirty="0" err="1" smtClean="0"/>
              <a:t>Pengaruh</a:t>
            </a:r>
            <a:r>
              <a:rPr lang="en-US" sz="2800" b="1" dirty="0" smtClean="0"/>
              <a:t> </a:t>
            </a:r>
            <a:r>
              <a:rPr lang="en-US" sz="2800" b="1" dirty="0" err="1" smtClean="0"/>
              <a:t>Temperatur</a:t>
            </a:r>
            <a:r>
              <a:rPr lang="en-US" sz="2800" b="1" dirty="0" smtClean="0"/>
              <a:t> </a:t>
            </a:r>
            <a:r>
              <a:rPr lang="en-US" sz="2800" b="1" dirty="0" err="1" smtClean="0"/>
              <a:t>terhadap</a:t>
            </a:r>
            <a:r>
              <a:rPr lang="en-US" sz="2800" b="1" dirty="0" smtClean="0"/>
              <a:t> </a:t>
            </a:r>
            <a:r>
              <a:rPr lang="en-US" sz="2800" b="1" dirty="0" err="1" smtClean="0"/>
              <a:t>Tahanan</a:t>
            </a:r>
            <a:r>
              <a:rPr lang="en-US" sz="2800" b="1" dirty="0" smtClean="0"/>
              <a:t> </a:t>
            </a:r>
            <a:r>
              <a:rPr lang="en-US" sz="2800" b="1" dirty="0" err="1" smtClean="0"/>
              <a:t>Penghantar</a:t>
            </a:r>
            <a:r>
              <a:rPr lang="en-US" sz="2800" b="1" dirty="0" smtClean="0"/>
              <a:t/>
            </a:r>
            <a:br>
              <a:rPr lang="en-US" sz="2800" b="1" dirty="0" smtClean="0"/>
            </a:br>
            <a:r>
              <a:rPr lang="en-US" sz="2800" dirty="0" err="1" smtClean="0"/>
              <a:t>Tahanan</a:t>
            </a:r>
            <a:r>
              <a:rPr lang="en-US" sz="2800" dirty="0" smtClean="0"/>
              <a:t> </a:t>
            </a:r>
            <a:r>
              <a:rPr lang="en-US" sz="2800" dirty="0" err="1" smtClean="0"/>
              <a:t>penghantar</a:t>
            </a:r>
            <a:r>
              <a:rPr lang="en-US" sz="2800" dirty="0" smtClean="0"/>
              <a:t> </a:t>
            </a:r>
            <a:r>
              <a:rPr lang="en-US" sz="2800" dirty="0" err="1" smtClean="0"/>
              <a:t>bisa</a:t>
            </a:r>
            <a:r>
              <a:rPr lang="en-US" sz="2800" dirty="0" smtClean="0"/>
              <a:t> </a:t>
            </a:r>
            <a:r>
              <a:rPr lang="en-US" sz="2800" dirty="0" err="1" smtClean="0"/>
              <a:t>dipengaruhi</a:t>
            </a:r>
            <a:r>
              <a:rPr lang="en-US" sz="2800" dirty="0" smtClean="0"/>
              <a:t> </a:t>
            </a:r>
            <a:r>
              <a:rPr lang="en-US" sz="2800" dirty="0" err="1" smtClean="0"/>
              <a:t>oleh</a:t>
            </a:r>
            <a:r>
              <a:rPr lang="en-US" sz="2800" dirty="0" smtClean="0"/>
              <a:t> </a:t>
            </a:r>
            <a:r>
              <a:rPr lang="en-US" sz="2800" dirty="0" err="1" smtClean="0"/>
              <a:t>perubahan</a:t>
            </a:r>
            <a:r>
              <a:rPr lang="en-US" sz="2800" dirty="0" smtClean="0"/>
              <a:t> </a:t>
            </a:r>
            <a:r>
              <a:rPr lang="en-US" sz="2800" dirty="0" err="1" smtClean="0"/>
              <a:t>temperatur</a:t>
            </a:r>
            <a:r>
              <a:rPr lang="en-US" sz="2800" dirty="0" smtClean="0"/>
              <a:t>. </a:t>
            </a:r>
            <a:r>
              <a:rPr lang="en-US" sz="2800" dirty="0" err="1" smtClean="0"/>
              <a:t>Umumnya</a:t>
            </a:r>
            <a:r>
              <a:rPr lang="en-US" sz="2800" dirty="0" smtClean="0"/>
              <a:t> </a:t>
            </a:r>
            <a:r>
              <a:rPr lang="en-US" sz="2800" dirty="0" err="1" smtClean="0"/>
              <a:t>logam</a:t>
            </a:r>
            <a:r>
              <a:rPr lang="en-US" sz="2800" dirty="0" smtClean="0"/>
              <a:t> </a:t>
            </a:r>
            <a:r>
              <a:rPr lang="en-US" sz="2800" dirty="0" err="1" smtClean="0"/>
              <a:t>mempunyai</a:t>
            </a:r>
            <a:r>
              <a:rPr lang="en-US" sz="2800" dirty="0" smtClean="0"/>
              <a:t> </a:t>
            </a:r>
            <a:r>
              <a:rPr lang="en-US" sz="2800" dirty="0" err="1" smtClean="0"/>
              <a:t>temperatur</a:t>
            </a:r>
            <a:r>
              <a:rPr lang="en-US" sz="2800" dirty="0" smtClean="0"/>
              <a:t> </a:t>
            </a:r>
            <a:r>
              <a:rPr lang="en-US" sz="2800" dirty="0" err="1" smtClean="0"/>
              <a:t>positif</a:t>
            </a:r>
            <a:r>
              <a:rPr lang="en-US" sz="2800" dirty="0" smtClean="0"/>
              <a:t> (</a:t>
            </a:r>
            <a:r>
              <a:rPr lang="el-GR" sz="2800" dirty="0" smtClean="0"/>
              <a:t>α</a:t>
            </a:r>
            <a:r>
              <a:rPr lang="en-US" sz="2800" dirty="0" smtClean="0"/>
              <a:t>+). </a:t>
            </a:r>
            <a:r>
              <a:rPr lang="en-US" sz="2800" dirty="0" err="1" smtClean="0"/>
              <a:t>Besarnya</a:t>
            </a:r>
            <a:r>
              <a:rPr lang="en-US" sz="2800" dirty="0" smtClean="0"/>
              <a:t> </a:t>
            </a:r>
            <a:r>
              <a:rPr lang="en-US" sz="2800" dirty="0" err="1" smtClean="0"/>
              <a:t>nilai</a:t>
            </a:r>
            <a:r>
              <a:rPr lang="en-US" sz="2800" dirty="0" smtClean="0"/>
              <a:t> </a:t>
            </a:r>
            <a:r>
              <a:rPr lang="en-US" sz="2800" dirty="0" err="1" smtClean="0"/>
              <a:t>suatu</a:t>
            </a:r>
            <a:r>
              <a:rPr lang="en-US" sz="2800" dirty="0" smtClean="0"/>
              <a:t> </a:t>
            </a:r>
            <a:r>
              <a:rPr lang="en-US" sz="2800" dirty="0" err="1" smtClean="0"/>
              <a:t>penghantar</a:t>
            </a:r>
            <a:r>
              <a:rPr lang="en-US" sz="2800" dirty="0" smtClean="0"/>
              <a:t> </a:t>
            </a:r>
            <a:r>
              <a:rPr lang="en-US" sz="2800" dirty="0" err="1" smtClean="0"/>
              <a:t>pada</a:t>
            </a:r>
            <a:r>
              <a:rPr lang="en-US" sz="2800" dirty="0" smtClean="0"/>
              <a:t> </a:t>
            </a:r>
            <a:r>
              <a:rPr lang="en-US" sz="2800" dirty="0" err="1" smtClean="0"/>
              <a:t>pada</a:t>
            </a:r>
            <a:r>
              <a:rPr lang="en-US" sz="2800" dirty="0" smtClean="0"/>
              <a:t> </a:t>
            </a:r>
            <a:r>
              <a:rPr lang="en-US" sz="2800" dirty="0" err="1" smtClean="0"/>
              <a:t>temperatur</a:t>
            </a:r>
            <a:r>
              <a:rPr lang="en-US" sz="2800" dirty="0" smtClean="0"/>
              <a:t> </a:t>
            </a:r>
            <a:r>
              <a:rPr lang="en-US" sz="2800" dirty="0" err="1" smtClean="0"/>
              <a:t>tertentu</a:t>
            </a:r>
            <a:r>
              <a:rPr lang="en-US" sz="2800" dirty="0" smtClean="0"/>
              <a:t> </a:t>
            </a:r>
            <a:r>
              <a:rPr lang="en-US" sz="2800" dirty="0" err="1" smtClean="0"/>
              <a:t>adalah</a:t>
            </a:r>
            <a:r>
              <a:rPr lang="en-US" sz="2800" dirty="0" smtClean="0"/>
              <a:t>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b="1" dirty="0" smtClean="0"/>
              <a:t/>
            </a:r>
            <a:br>
              <a:rPr lang="en-US" sz="2800" b="1" dirty="0" smtClean="0"/>
            </a:br>
            <a:r>
              <a:rPr lang="en-US" sz="2800" b="1" dirty="0" smtClean="0"/>
              <a:t/>
            </a:r>
            <a:br>
              <a:rPr lang="en-US" sz="2800" b="1" dirty="0" smtClean="0"/>
            </a:br>
            <a:endParaRPr lang="en-US" sz="2800" b="1" dirty="0"/>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6</a:t>
            </a:fld>
            <a:endParaRPr lang="en-US"/>
          </a:p>
        </p:txBody>
      </p:sp>
      <p:pic>
        <p:nvPicPr>
          <p:cNvPr id="3074" name="Picture 2"/>
          <p:cNvPicPr>
            <a:picLocks noChangeAspect="1" noChangeArrowheads="1"/>
          </p:cNvPicPr>
          <p:nvPr/>
        </p:nvPicPr>
        <p:blipFill>
          <a:blip r:embed="rId2"/>
          <a:srcRect/>
          <a:stretch>
            <a:fillRect/>
          </a:stretch>
        </p:blipFill>
        <p:spPr bwMode="auto">
          <a:xfrm>
            <a:off x="0" y="2971800"/>
            <a:ext cx="9115425" cy="2124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049962"/>
          </a:xfrm>
        </p:spPr>
        <p:txBody>
          <a:bodyPr>
            <a:normAutofit fontScale="90000"/>
          </a:bodyPr>
          <a:lstStyle/>
          <a:p>
            <a:pPr algn="l"/>
            <a:r>
              <a:rPr lang="en-US" dirty="0" err="1" smtClean="0"/>
              <a:t>Jenis-jenis</a:t>
            </a:r>
            <a:r>
              <a:rPr lang="en-US" dirty="0" smtClean="0"/>
              <a:t> </a:t>
            </a:r>
            <a:r>
              <a:rPr lang="en-US" dirty="0" err="1" smtClean="0"/>
              <a:t>kabel</a:t>
            </a:r>
            <a:r>
              <a:rPr lang="en-US" dirty="0" smtClean="0"/>
              <a:t> </a:t>
            </a:r>
            <a:r>
              <a:rPr lang="en-US" dirty="0" err="1" smtClean="0"/>
              <a:t>Penghantar</a:t>
            </a: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endParaRPr lang="en-US" dirty="0"/>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7</a:t>
            </a:fld>
            <a:endParaRPr lang="en-US"/>
          </a:p>
        </p:txBody>
      </p:sp>
      <p:pic>
        <p:nvPicPr>
          <p:cNvPr id="4098" name="Picture 2"/>
          <p:cNvPicPr>
            <a:picLocks noChangeAspect="1" noChangeArrowheads="1"/>
          </p:cNvPicPr>
          <p:nvPr/>
        </p:nvPicPr>
        <p:blipFill>
          <a:blip r:embed="rId2"/>
          <a:srcRect/>
          <a:stretch>
            <a:fillRect/>
          </a:stretch>
        </p:blipFill>
        <p:spPr bwMode="auto">
          <a:xfrm>
            <a:off x="304799" y="1524000"/>
            <a:ext cx="8534401" cy="436721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049962"/>
          </a:xfrm>
        </p:spPr>
        <p:txBody>
          <a:bodyPr/>
          <a:lstStyle/>
          <a:p>
            <a:endParaRPr lang="en-US" dirty="0"/>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8</a:t>
            </a:fld>
            <a:endParaRPr lang="en-US"/>
          </a:p>
        </p:txBody>
      </p:sp>
      <p:pic>
        <p:nvPicPr>
          <p:cNvPr id="5124" name="Picture 4"/>
          <p:cNvPicPr>
            <a:picLocks noChangeAspect="1" noChangeArrowheads="1"/>
          </p:cNvPicPr>
          <p:nvPr/>
        </p:nvPicPr>
        <p:blipFill>
          <a:blip r:embed="rId2"/>
          <a:srcRect/>
          <a:stretch>
            <a:fillRect/>
          </a:stretch>
        </p:blipFill>
        <p:spPr bwMode="auto">
          <a:xfrm>
            <a:off x="686814" y="762001"/>
            <a:ext cx="7847586" cy="5387004"/>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5973762"/>
          </a:xfrm>
        </p:spPr>
        <p:txBody>
          <a:bodyPr/>
          <a:lstStyle/>
          <a:p>
            <a:endParaRPr lang="en-US" dirty="0"/>
          </a:p>
        </p:txBody>
      </p:sp>
      <p:sp>
        <p:nvSpPr>
          <p:cNvPr id="5" name="Footer Placeholder 4"/>
          <p:cNvSpPr>
            <a:spLocks noGrp="1"/>
          </p:cNvSpPr>
          <p:nvPr>
            <p:ph type="ftr" sz="quarter" idx="11"/>
          </p:nvPr>
        </p:nvSpPr>
        <p:spPr/>
        <p:txBody>
          <a:bodyPr/>
          <a:lstStyle/>
          <a:p>
            <a:r>
              <a:rPr lang="en-US" smtClean="0"/>
              <a:t>pangeranmajalengka.blogspot.com</a:t>
            </a:r>
            <a:endParaRPr lang="en-US"/>
          </a:p>
        </p:txBody>
      </p:sp>
      <p:sp>
        <p:nvSpPr>
          <p:cNvPr id="4" name="Slide Number Placeholder 3"/>
          <p:cNvSpPr>
            <a:spLocks noGrp="1"/>
          </p:cNvSpPr>
          <p:nvPr>
            <p:ph type="sldNum" sz="quarter" idx="12"/>
          </p:nvPr>
        </p:nvSpPr>
        <p:spPr/>
        <p:txBody>
          <a:bodyPr/>
          <a:lstStyle/>
          <a:p>
            <a:fld id="{59CA4AE1-4B24-465F-A48C-88096E84F0D8}" type="slidenum">
              <a:rPr lang="en-US" smtClean="0"/>
              <a:pPr/>
              <a:t>9</a:t>
            </a:fld>
            <a:endParaRPr lang="en-US"/>
          </a:p>
        </p:txBody>
      </p:sp>
      <p:pic>
        <p:nvPicPr>
          <p:cNvPr id="6146" name="Picture 2"/>
          <p:cNvPicPr>
            <a:picLocks noChangeAspect="1" noChangeArrowheads="1"/>
          </p:cNvPicPr>
          <p:nvPr/>
        </p:nvPicPr>
        <p:blipFill>
          <a:blip r:embed="rId2"/>
          <a:srcRect/>
          <a:stretch>
            <a:fillRect/>
          </a:stretch>
        </p:blipFill>
        <p:spPr bwMode="auto">
          <a:xfrm>
            <a:off x="756676" y="457200"/>
            <a:ext cx="7549124" cy="57912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380</Words>
  <Application>Microsoft Office PowerPoint</Application>
  <PresentationFormat>On-screen Show (4:3)</PresentationFormat>
  <Paragraphs>89</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BENGKEL  ELEKTRONIKA  II PENGHANTAR dan PENYEKAT</vt:lpstr>
      <vt:lpstr>Cakupan Materi</vt:lpstr>
      <vt:lpstr>PENGHANTAR</vt:lpstr>
      <vt:lpstr>Struktur Atom Pada Penghantar Bahan penghantar bisa dengan mudah menghantarkan arus listrik dikarenakan   dari bentuk struktur atomnya  yang mengakibatkan elektron bisa dengan mudah berpindah  atau bergerak ketika ada beda potensial diujung-ujung penghantar tersebut</vt:lpstr>
      <vt:lpstr>Tahanan Penghantar Setiap penghantar memiliki  nilai tahanan listrik yang nilainya berbeda satu sama lain. Besarnya nilai tahanan tergantung pada  faktor-faktor tahanan jenis bahan, panjang penghantar, dan luas penampang penghantar yang dapat ditunjukan dengan persamaan berikut :     Untuk mengetahui ukuran dari diameter kabel bisa dilihat dari ukuran kabel standar AWG (American Wire Gauge) dimana penomeran AWG semakin besar maka diameter kawatnya semakin kecil (http://www.druflon.com/wiretable1.html). </vt:lpstr>
      <vt:lpstr>Pengaruh Temperatur terhadap Tahanan Penghantar Tahanan penghantar bisa dipengaruhi oleh perubahan temperatur. Umumnya logam mempunyai temperatur positif (α+). Besarnya nilai suatu penghantar pada pada temperatur tertentu adalah :        </vt:lpstr>
      <vt:lpstr>Jenis-jenis kabel Penghantar        </vt:lpstr>
      <vt:lpstr>Slide 8</vt:lpstr>
      <vt:lpstr>Slide 9</vt:lpstr>
      <vt:lpstr>Slide 10</vt:lpstr>
      <vt:lpstr>Slide 11</vt:lpstr>
      <vt:lpstr>Slide 12</vt:lpstr>
      <vt:lpstr>Slide 13</vt:lpstr>
      <vt:lpstr>Slide 14</vt:lpstr>
      <vt:lpstr>PENYEKAT</vt:lpstr>
      <vt:lpstr>Sifat-sifat Kelistrikan Penyekat  Sifat-sifat kelistrikan yang penting dari penyekat adalah : 1). Kekuatan Dielektrik 2). Permitivitas 3). Resistivitas 4). Loss Factor </vt:lpstr>
      <vt:lpstr>Kekuatan Dielektrik Merupakan suatu kekuatan medan listrik maksimum yang dapat ditahan oleh suatu penyekat atau dielektrik tanpa menimbulkan suatu kerusakan pada bahan tersebut (Break Down). Besaran ini dinyatakan dalam  KV/cm.       </vt:lpstr>
      <vt:lpstr>Permitivitas Merupakan suatu konstanta dari suatu bahan yang menunjukan karakteristik dari kemampuan dielektrik untuk menerima atau menyimpan medan listrik yang ditulis dengan simbol Ɛr (Permitivitas relative).          </vt:lpstr>
      <vt:lpstr>Resistivitas  Merupakan  suatu nilai tahanan dari suatu bahan penyekat  yang terdiri dari resistivitas superficial (tahanan permukaan ) yang nilai tahanannya dipengaruhi oleh kondisi lingkungan sekitarnya dan Resistivitas Transversal (tahanan volume) yang besarnya tergantung jenis bahan dielektrik yang dinyatakan dalam TΩcm3 .         </vt:lpstr>
      <vt:lpstr>Loss Factor atau faktor kerugian dari suatu bahan dielektrik merupakan nilai kerugian dari suatu bahan dielektrik akibat timbulnya resistansi seri (Rs) pada saat dielektrik tersebut digunakan sebagai dielektrik pada sebuah  kapasitor dan bekerja pada arus bolak-balik. Nilai Loss Factor dapat menentukan apakah dielektrik tersebut cocok untuk digunakan pada frekuensi rendah (LF), frekuensi tinggi (HF), frekuensi sangat tinggi (UHF). Semakin tinggi nilai Loss Factor, semakin tinggi pula nilai kerugiannya.       </vt:lpstr>
      <vt:lpstr>Pembuangan Muatan Pada suatu Dielektrik Suatu penyekat bila dihubungkan dengan sumber tegangan, maka akan menyimpan muatan listrik. Muatan ini memiliki kecenderungan untuk tetap bertahan di dalamnya, tetapi bisa juga dibuang dengan menggunakan metoda-metoda berikut :  1). Pembungan muatan melalui penghantar. 2). Pembuangan muatan melalui atmosfir (Brush Discharge). 3). Pembuangan muatan melalui bahan dielektrik (Spark        Discharge).     </vt:lpstr>
      <vt:lpstr>Slide 22</vt:lpstr>
      <vt:lpstr>Referensi</vt:lpstr>
      <vt:lpstr>     Sekian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darun</dc:creator>
  <cp:lastModifiedBy>unsur2040</cp:lastModifiedBy>
  <cp:revision>26</cp:revision>
  <dcterms:created xsi:type="dcterms:W3CDTF">2012-08-04T03:36:09Z</dcterms:created>
  <dcterms:modified xsi:type="dcterms:W3CDTF">2013-09-11T00:07:59Z</dcterms:modified>
</cp:coreProperties>
</file>