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8" r:id="rId12"/>
    <p:sldId id="266" r:id="rId13"/>
    <p:sldId id="267" r:id="rId14"/>
    <p:sldId id="268" r:id="rId15"/>
    <p:sldId id="269" r:id="rId16"/>
    <p:sldId id="270" r:id="rId17"/>
    <p:sldId id="271" r:id="rId18"/>
    <p:sldId id="276" r:id="rId19"/>
    <p:sldId id="274" r:id="rId20"/>
    <p:sldId id="273" r:id="rId21"/>
    <p:sldId id="277" r:id="rId22"/>
    <p:sldId id="275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9E04D-F1F6-4D0B-8637-9D4C6054CC36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8C1AF-AAF7-4FE3-BC00-9F23BDA147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DDAB5-D92C-41E7-8C7B-B1C7B19544CD}" type="datetime1">
              <a:rPr lang="en-US" smtClean="0"/>
              <a:t>12/10/2013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F0C080-52CF-4A7C-A069-E3DBEA209B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69ED33-1E9E-4908-870A-BD9881732F93}" type="datetime1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F0C080-52CF-4A7C-A069-E3DBEA209B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9FB69A-F185-4235-85D5-AAF0FA55D059}" type="datetime1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F0C080-52CF-4A7C-A069-E3DBEA209B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7EC2B-B18A-4816-B8FF-01E6E55ABA59}" type="datetime1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F0C080-52CF-4A7C-A069-E3DBEA209B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386FEA-CEC5-4176-9113-ACF2B21B38DE}" type="datetime1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F0C080-52CF-4A7C-A069-E3DBEA209B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F41180-4273-4877-9731-3E7C8B7349BD}" type="datetime1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F0C080-52CF-4A7C-A069-E3DBEA209B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A3782D-91A5-4365-9951-2838486BDF3C}" type="datetime1">
              <a:rPr lang="en-US" smtClean="0"/>
              <a:t>12/10/2013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F0C080-52CF-4A7C-A069-E3DBEA209B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A6A3CC-C84B-46EA-B7A0-EDC64E432F03}" type="datetime1">
              <a:rPr lang="en-US" smtClean="0"/>
              <a:t>12/10/2013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F0C080-52CF-4A7C-A069-E3DBEA209B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D45142-204F-45ED-88EB-2A30AD06BA6B}" type="datetime1">
              <a:rPr lang="en-US" smtClean="0"/>
              <a:t>12/10/2013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F0C080-52CF-4A7C-A069-E3DBEA209B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EECDA3-305B-4CCB-9233-CB490633AF20}" type="datetime1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F0C080-52CF-4A7C-A069-E3DBEA209B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7E1B31-E817-44FD-BAFC-47574A992C03}" type="datetime1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F0C080-52CF-4A7C-A069-E3DBEA209B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ED928A1-73FA-4222-B36D-8D8FB2B03500}" type="datetime1">
              <a:rPr lang="en-US" smtClean="0"/>
              <a:t>12/10/2013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8F0C080-52CF-4A7C-A069-E3DBEA209B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18288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BAB 1 </a:t>
            </a:r>
            <a:r>
              <a:rPr lang="en-US" sz="3600" dirty="0" err="1" smtClean="0"/>
              <a:t>Bahan</a:t>
            </a:r>
            <a:r>
              <a:rPr lang="en-US" sz="3600" dirty="0" smtClean="0"/>
              <a:t> </a:t>
            </a:r>
            <a:r>
              <a:rPr lang="en-US" sz="3600" dirty="0" err="1" smtClean="0"/>
              <a:t>Semikonduktor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 : </a:t>
            </a:r>
            <a:r>
              <a:rPr lang="en-US" dirty="0" err="1" smtClean="0"/>
              <a:t>Unang</a:t>
            </a:r>
            <a:r>
              <a:rPr lang="en-US" dirty="0" smtClean="0"/>
              <a:t> </a:t>
            </a:r>
            <a:r>
              <a:rPr lang="en-US" dirty="0" err="1" smtClean="0"/>
              <a:t>Sunarya</a:t>
            </a:r>
            <a:r>
              <a:rPr lang="en-US" dirty="0" smtClean="0"/>
              <a:t>, ST.,MT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0C080-52CF-4A7C-A069-E3DBEA209B3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3248"/>
          </a:xfrm>
        </p:spPr>
        <p:txBody>
          <a:bodyPr/>
          <a:lstStyle/>
          <a:p>
            <a:r>
              <a:rPr lang="en-US" b="1" dirty="0" err="1" smtClean="0"/>
              <a:t>Semikonduktor</a:t>
            </a:r>
            <a:r>
              <a:rPr lang="en-US" b="1" dirty="0" smtClean="0"/>
              <a:t> </a:t>
            </a:r>
            <a:r>
              <a:rPr lang="en-US" b="1" dirty="0" err="1" smtClean="0"/>
              <a:t>Instrinsik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  </a:t>
            </a:r>
            <a:r>
              <a:rPr lang="en-US" sz="2400" dirty="0" err="1" smtClean="0"/>
              <a:t>Merupakan</a:t>
            </a:r>
            <a:r>
              <a:rPr lang="id-ID" sz="2400" dirty="0" smtClean="0"/>
              <a:t> semikonduktor murni yang tidak diberi doping atau campuran atom lainnya </a:t>
            </a:r>
            <a:r>
              <a:rPr lang="en-US" sz="2400" dirty="0" smtClean="0"/>
              <a:t> </a:t>
            </a:r>
            <a:r>
              <a:rPr lang="id-ID" sz="2400" dirty="0" smtClean="0"/>
              <a:t>yang memiliki jumlah elektron valensi yang berbeda</a:t>
            </a:r>
            <a:r>
              <a:rPr lang="en-US" sz="2400" dirty="0" smtClean="0"/>
              <a:t> </a:t>
            </a:r>
            <a:r>
              <a:rPr lang="id-ID" sz="2400" dirty="0" smtClean="0"/>
              <a:t> dengan elektron valensi bahan semikonduktor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dimilikinya</a:t>
            </a:r>
            <a:r>
              <a:rPr lang="en-US" sz="2400" dirty="0" smtClean="0"/>
              <a:t>.</a:t>
            </a:r>
          </a:p>
          <a:p>
            <a:pPr algn="just">
              <a:buNone/>
            </a:pP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   </a:t>
            </a:r>
            <a:r>
              <a:rPr lang="en-US" sz="2400" dirty="0" err="1" smtClean="0"/>
              <a:t>Contohnya</a:t>
            </a:r>
            <a:r>
              <a:rPr lang="en-US" sz="2400" dirty="0" smtClean="0"/>
              <a:t> : Germanium (</a:t>
            </a:r>
            <a:r>
              <a:rPr lang="en-US" sz="2400" dirty="0" err="1" smtClean="0"/>
              <a:t>Ge</a:t>
            </a:r>
            <a:r>
              <a:rPr lang="en-US" sz="2400" dirty="0" smtClean="0"/>
              <a:t>) , </a:t>
            </a:r>
            <a:r>
              <a:rPr lang="en-US" sz="2400" dirty="0" err="1" smtClean="0"/>
              <a:t>Silikon</a:t>
            </a:r>
            <a:r>
              <a:rPr lang="en-US" sz="2400" dirty="0" smtClean="0"/>
              <a:t> (Si)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0C080-52CF-4A7C-A069-E3DBEA209B3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0C080-52CF-4A7C-A069-E3DBEA209B36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2132" y="1143000"/>
            <a:ext cx="764506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066800"/>
            <a:ext cx="8183880" cy="4800600"/>
          </a:xfrm>
        </p:spPr>
        <p:txBody>
          <a:bodyPr/>
          <a:lstStyle/>
          <a:p>
            <a:pPr algn="just"/>
            <a:r>
              <a:rPr lang="en-US" dirty="0" smtClean="0"/>
              <a:t>Germanium (</a:t>
            </a:r>
            <a:r>
              <a:rPr lang="en-US" dirty="0" err="1" smtClean="0"/>
              <a:t>Ge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Silicon (Si) </a:t>
            </a:r>
            <a:r>
              <a:rPr lang="en-US" dirty="0" err="1" smtClean="0"/>
              <a:t>mempunyai</a:t>
            </a:r>
            <a:r>
              <a:rPr lang="en-US" dirty="0" smtClean="0"/>
              <a:t> 4 </a:t>
            </a:r>
            <a:r>
              <a:rPr lang="en-US" dirty="0" err="1" smtClean="0"/>
              <a:t>elektron</a:t>
            </a:r>
            <a:r>
              <a:rPr lang="en-US" dirty="0" smtClean="0"/>
              <a:t> </a:t>
            </a:r>
            <a:r>
              <a:rPr lang="en-US" dirty="0" err="1" smtClean="0"/>
              <a:t>valensi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Lintasan</a:t>
            </a:r>
            <a:r>
              <a:rPr lang="en-US" dirty="0" smtClean="0"/>
              <a:t> </a:t>
            </a:r>
            <a:r>
              <a:rPr lang="en-US" dirty="0" err="1" smtClean="0"/>
              <a:t>valensi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8 </a:t>
            </a:r>
            <a:r>
              <a:rPr lang="en-US" dirty="0" err="1" smtClean="0"/>
              <a:t>elektron</a:t>
            </a:r>
            <a:r>
              <a:rPr lang="en-US" dirty="0" smtClean="0"/>
              <a:t> agar atom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stabil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Ikatan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atom </a:t>
            </a:r>
            <a:r>
              <a:rPr lang="en-US" dirty="0" err="1" smtClean="0"/>
              <a:t>diperkuat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(</a:t>
            </a:r>
            <a:r>
              <a:rPr lang="en-US" i="1" dirty="0" smtClean="0"/>
              <a:t>sharing</a:t>
            </a:r>
            <a:r>
              <a:rPr lang="en-US" dirty="0" smtClean="0"/>
              <a:t>) </a:t>
            </a:r>
            <a:r>
              <a:rPr lang="en-US" dirty="0" err="1" smtClean="0"/>
              <a:t>elektron-elektron</a:t>
            </a:r>
            <a:r>
              <a:rPr lang="en-US" dirty="0" smtClean="0"/>
              <a:t> </a:t>
            </a:r>
            <a:r>
              <a:rPr lang="en-US" dirty="0" err="1" smtClean="0"/>
              <a:t>terluar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Ikatan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Kovalen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i="1" dirty="0" smtClean="0">
                <a:sym typeface="Wingdings" pitchFamily="2" charset="2"/>
              </a:rPr>
              <a:t>covalent bonds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0C080-52CF-4A7C-A069-E3DBEA209B3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48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Ikatan</a:t>
            </a:r>
            <a:r>
              <a:rPr lang="en-US" dirty="0" smtClean="0"/>
              <a:t> </a:t>
            </a:r>
            <a:r>
              <a:rPr lang="en-US" dirty="0" err="1" smtClean="0"/>
              <a:t>Kovalen</a:t>
            </a:r>
            <a:r>
              <a:rPr lang="en-US" dirty="0" smtClean="0"/>
              <a:t> </a:t>
            </a:r>
            <a:r>
              <a:rPr lang="en-US" dirty="0" err="1" smtClean="0"/>
              <a:t>Semikonduktor</a:t>
            </a:r>
            <a:r>
              <a:rPr lang="en-US" dirty="0" smtClean="0"/>
              <a:t> </a:t>
            </a:r>
            <a:r>
              <a:rPr lang="en-US" dirty="0" err="1" smtClean="0"/>
              <a:t>Instrinsik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76400"/>
            <a:ext cx="5140712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0C080-52CF-4A7C-A069-E3DBEA209B3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336280" cy="4187952"/>
          </a:xfrm>
        </p:spPr>
        <p:txBody>
          <a:bodyPr/>
          <a:lstStyle/>
          <a:p>
            <a:r>
              <a:rPr lang="en-US" b="1" dirty="0" err="1" smtClean="0"/>
              <a:t>Semikonduktor</a:t>
            </a:r>
            <a:r>
              <a:rPr lang="en-US" b="1" dirty="0" smtClean="0"/>
              <a:t> </a:t>
            </a:r>
            <a:r>
              <a:rPr lang="en-US" b="1" dirty="0" err="1" smtClean="0"/>
              <a:t>Ekstrinsik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  </a:t>
            </a:r>
            <a:r>
              <a:rPr lang="en-US" dirty="0" err="1" smtClean="0"/>
              <a:t>Semikonduktor</a:t>
            </a:r>
            <a:r>
              <a:rPr lang="en-US" dirty="0" smtClean="0"/>
              <a:t> </a:t>
            </a:r>
            <a:r>
              <a:rPr lang="en-US" dirty="0" err="1" smtClean="0"/>
              <a:t>ekstrinsik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id-ID" dirty="0" smtClean="0"/>
              <a:t> </a:t>
            </a:r>
            <a:r>
              <a:rPr lang="id-ID" dirty="0" smtClean="0"/>
              <a:t>semikonduktor murni yang diberi doping</a:t>
            </a:r>
            <a:r>
              <a:rPr lang="id-ID" dirty="0" smtClean="0"/>
              <a:t>.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id-ID" dirty="0" smtClean="0"/>
              <a:t>Pemberian </a:t>
            </a:r>
            <a:r>
              <a:rPr lang="id-ID" dirty="0" smtClean="0"/>
              <a:t>doping dimaksudkan untuk mendapatkan elektron valensi bebas dalam jumlah banyak atau untuk </a:t>
            </a:r>
            <a:r>
              <a:rPr lang="id-ID" dirty="0" smtClean="0"/>
              <a:t>meningkatkankonduktivitas </a:t>
            </a:r>
            <a:r>
              <a:rPr lang="id-ID" dirty="0" smtClean="0"/>
              <a:t>semikonduktor.</a:t>
            </a:r>
            <a:r>
              <a:rPr lang="en-US" dirty="0" smtClean="0"/>
              <a:t>  </a:t>
            </a:r>
          </a:p>
          <a:p>
            <a:pPr algn="just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0C080-52CF-4A7C-A069-E3DBEA209B3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18048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4888" y="1676400"/>
            <a:ext cx="6797511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0C080-52CF-4A7C-A069-E3DBEA209B3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48"/>
          </a:xfrm>
        </p:spPr>
        <p:txBody>
          <a:bodyPr/>
          <a:lstStyle/>
          <a:p>
            <a:pPr>
              <a:buNone/>
            </a:pPr>
            <a:r>
              <a:rPr lang="en-US" u="sng" dirty="0" err="1" smtClean="0"/>
              <a:t>Semikonduktor</a:t>
            </a:r>
            <a:r>
              <a:rPr lang="en-US" u="sng" dirty="0" smtClean="0"/>
              <a:t> </a:t>
            </a:r>
            <a:r>
              <a:rPr lang="en-US" u="sng" dirty="0" err="1" smtClean="0"/>
              <a:t>Tipe</a:t>
            </a:r>
            <a:r>
              <a:rPr lang="en-US" u="sng" dirty="0" smtClean="0"/>
              <a:t> N (</a:t>
            </a:r>
            <a:r>
              <a:rPr lang="en-US" u="sng" dirty="0" err="1" smtClean="0"/>
              <a:t>Negatif</a:t>
            </a:r>
            <a:r>
              <a:rPr lang="en-US" u="sng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- D</a:t>
            </a:r>
            <a:r>
              <a:rPr lang="id-ID" dirty="0" smtClean="0"/>
              <a:t>ilakukan doping atau pengotoran oleh </a:t>
            </a:r>
            <a:r>
              <a:rPr lang="en-US" dirty="0" smtClean="0"/>
              <a:t>  </a:t>
            </a:r>
            <a:r>
              <a:rPr lang="id-ID" dirty="0" smtClean="0"/>
              <a:t>atom </a:t>
            </a:r>
            <a:r>
              <a:rPr lang="id-ID" i="1" dirty="0" smtClean="0"/>
              <a:t>pentavalent</a:t>
            </a:r>
            <a:r>
              <a:rPr lang="id-ID" dirty="0" smtClean="0"/>
              <a:t> yaitu bahan kristal dengan inti atom memiliki 5 elektron valensi</a:t>
            </a:r>
            <a:r>
              <a:rPr lang="en-US" dirty="0" smtClean="0"/>
              <a:t> </a:t>
            </a:r>
            <a:endParaRPr lang="id-ID" dirty="0" smtClean="0"/>
          </a:p>
          <a:p>
            <a:pPr algn="just">
              <a:buNone/>
            </a:pPr>
            <a:r>
              <a:rPr lang="en-US" dirty="0" smtClean="0"/>
              <a:t>- </a:t>
            </a:r>
            <a:r>
              <a:rPr lang="id-ID" dirty="0" smtClean="0"/>
              <a:t>Atom </a:t>
            </a:r>
            <a:r>
              <a:rPr lang="id-ID" dirty="0" smtClean="0"/>
              <a:t>pengotornya disebut </a:t>
            </a:r>
            <a:r>
              <a:rPr lang="id-ID" i="1" dirty="0" smtClean="0"/>
              <a:t>atom donor</a:t>
            </a:r>
            <a:r>
              <a:rPr lang="id-ID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- </a:t>
            </a:r>
            <a:r>
              <a:rPr lang="id-ID" dirty="0" smtClean="0"/>
              <a:t>Pembawa </a:t>
            </a:r>
            <a:r>
              <a:rPr lang="id-ID" dirty="0" smtClean="0"/>
              <a:t>muatan disebut </a:t>
            </a:r>
            <a:r>
              <a:rPr lang="id-ID" i="1" dirty="0" smtClean="0"/>
              <a:t>elektron</a:t>
            </a:r>
            <a:r>
              <a:rPr lang="id-ID" dirty="0" smtClean="0"/>
              <a:t>.</a:t>
            </a:r>
            <a:endParaRPr lang="en-US" dirty="0" smtClean="0"/>
          </a:p>
          <a:p>
            <a:pPr algn="just">
              <a:buFontTx/>
              <a:buChar char="-"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  </a:t>
            </a:r>
            <a:r>
              <a:rPr lang="id-ID" dirty="0" smtClean="0"/>
              <a:t>Contoh : Phosporus (P), Arsenic (</a:t>
            </a:r>
            <a:r>
              <a:rPr lang="id-ID" dirty="0" smtClean="0"/>
              <a:t>As</a:t>
            </a:r>
            <a:r>
              <a:rPr lang="en-US" dirty="0" smtClean="0"/>
              <a:t>)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0C080-52CF-4A7C-A069-E3DBEA209B3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57800" y="838200"/>
            <a:ext cx="3252784" cy="6096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Tipe</a:t>
            </a:r>
            <a:r>
              <a:rPr lang="en-US" dirty="0" smtClean="0">
                <a:solidFill>
                  <a:schemeClr val="tx1"/>
                </a:solidFill>
              </a:rPr>
              <a:t> N (</a:t>
            </a:r>
            <a:r>
              <a:rPr lang="en-US" dirty="0" err="1" smtClean="0">
                <a:solidFill>
                  <a:schemeClr val="tx1"/>
                </a:solidFill>
              </a:rPr>
              <a:t>Negatif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5181600" y="1447802"/>
            <a:ext cx="3329047" cy="4206112"/>
          </a:xfrm>
        </p:spPr>
        <p:txBody>
          <a:bodyPr/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J</a:t>
            </a:r>
            <a:r>
              <a:rPr lang="id-ID" dirty="0" smtClean="0"/>
              <a:t>umlah elektron jauh lebih banyak daripada hole maka elektron dinamakan pembawa </a:t>
            </a:r>
            <a:r>
              <a:rPr lang="id-ID" b="1" dirty="0" smtClean="0"/>
              <a:t>muatan  mayoritas</a:t>
            </a:r>
            <a:r>
              <a:rPr lang="id-ID" dirty="0" smtClean="0"/>
              <a:t> </a:t>
            </a:r>
            <a:r>
              <a:rPr lang="en-US" dirty="0" smtClean="0"/>
              <a:t>.</a:t>
            </a:r>
            <a:endParaRPr lang="en-US" dirty="0" smtClean="0"/>
          </a:p>
          <a:p>
            <a:pPr algn="just"/>
            <a:r>
              <a:rPr lang="id-ID" dirty="0" smtClean="0"/>
              <a:t>dan hole sebagai pembawa </a:t>
            </a:r>
            <a:r>
              <a:rPr lang="id-ID" b="1" dirty="0" smtClean="0"/>
              <a:t>muatan </a:t>
            </a:r>
            <a:r>
              <a:rPr lang="id-ID" b="1" dirty="0" smtClean="0"/>
              <a:t>minoritas</a:t>
            </a:r>
            <a:r>
              <a:rPr lang="en-US" b="1" dirty="0" smtClean="0"/>
              <a:t>.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>
            <p:ph sz="half" idx="1"/>
          </p:nvPr>
        </p:nvGraphicFramePr>
        <p:xfrm>
          <a:off x="636126" y="1295400"/>
          <a:ext cx="4745894" cy="3886199"/>
        </p:xfrm>
        <a:graphic>
          <a:graphicData uri="http://schemas.openxmlformats.org/presentationml/2006/ole">
            <p:oleObj spid="_x0000_s28674" name="Visio" r:id="rId3" imgW="3216076" imgH="2633202" progId="Visio.Drawing.11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0C080-52CF-4A7C-A069-E3DBEA209B3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/>
          <a:lstStyle/>
          <a:p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Semikonduktor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0C080-52CF-4A7C-A069-E3DBEA209B36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6" y="1828800"/>
            <a:ext cx="7419976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084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u="sng" dirty="0" err="1" smtClean="0"/>
              <a:t>Semikonduktor</a:t>
            </a:r>
            <a:r>
              <a:rPr lang="en-US" u="sng" dirty="0" smtClean="0"/>
              <a:t> </a:t>
            </a:r>
            <a:r>
              <a:rPr lang="en-US" u="sng" dirty="0" err="1" smtClean="0"/>
              <a:t>Tipe</a:t>
            </a:r>
            <a:r>
              <a:rPr lang="en-US" u="sng" dirty="0" smtClean="0"/>
              <a:t> P (</a:t>
            </a:r>
            <a:r>
              <a:rPr lang="en-US" u="sng" dirty="0" err="1" smtClean="0"/>
              <a:t>Positif</a:t>
            </a:r>
            <a:r>
              <a:rPr lang="en-US" u="sng" dirty="0" smtClean="0"/>
              <a:t>)</a:t>
            </a:r>
          </a:p>
          <a:p>
            <a:endParaRPr lang="en-US" dirty="0" smtClean="0"/>
          </a:p>
          <a:p>
            <a:pPr algn="just">
              <a:buNone/>
            </a:pPr>
            <a:r>
              <a:rPr lang="en-US" dirty="0" smtClean="0"/>
              <a:t>- </a:t>
            </a:r>
            <a:r>
              <a:rPr lang="id-ID" dirty="0" smtClean="0"/>
              <a:t>Pengotoran </a:t>
            </a:r>
            <a:r>
              <a:rPr lang="id-ID" dirty="0" smtClean="0"/>
              <a:t>oleh atom </a:t>
            </a:r>
            <a:r>
              <a:rPr lang="id-ID" i="1" dirty="0" smtClean="0"/>
              <a:t>trivalent</a:t>
            </a:r>
            <a:r>
              <a:rPr lang="id-ID" dirty="0" smtClean="0"/>
              <a:t> yaitu </a:t>
            </a:r>
            <a:r>
              <a:rPr lang="en-US" dirty="0" smtClean="0"/>
              <a:t>    </a:t>
            </a:r>
            <a:r>
              <a:rPr lang="id-ID" dirty="0" smtClean="0"/>
              <a:t>bahan kristal dengan inti atom memiliki 3 elektron valensi.</a:t>
            </a:r>
          </a:p>
          <a:p>
            <a:pPr algn="just">
              <a:buNone/>
            </a:pPr>
            <a:r>
              <a:rPr lang="en-US" dirty="0" smtClean="0"/>
              <a:t>- </a:t>
            </a:r>
            <a:r>
              <a:rPr lang="id-ID" dirty="0" smtClean="0"/>
              <a:t>Atom </a:t>
            </a:r>
            <a:r>
              <a:rPr lang="id-ID" dirty="0" smtClean="0"/>
              <a:t>pengotornya disebut </a:t>
            </a:r>
            <a:r>
              <a:rPr lang="id-ID" i="1" dirty="0" smtClean="0"/>
              <a:t>atom akseptor.</a:t>
            </a:r>
            <a:endParaRPr lang="id-ID" b="1" dirty="0" smtClean="0"/>
          </a:p>
          <a:p>
            <a:pPr algn="just">
              <a:buNone/>
            </a:pPr>
            <a:r>
              <a:rPr lang="en-US" dirty="0" smtClean="0"/>
              <a:t>- </a:t>
            </a:r>
            <a:r>
              <a:rPr lang="id-ID" dirty="0" smtClean="0"/>
              <a:t>Pembawa </a:t>
            </a:r>
            <a:r>
              <a:rPr lang="id-ID" dirty="0" smtClean="0"/>
              <a:t>muatan disebut </a:t>
            </a:r>
            <a:r>
              <a:rPr lang="id-ID" i="1" dirty="0" smtClean="0"/>
              <a:t>hole.</a:t>
            </a:r>
            <a:r>
              <a:rPr lang="en-US" dirty="0" smtClean="0"/>
              <a:t> </a:t>
            </a:r>
            <a:endParaRPr lang="en-US" dirty="0" smtClean="0"/>
          </a:p>
          <a:p>
            <a:pPr algn="just">
              <a:buFontTx/>
              <a:buChar char="-"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  </a:t>
            </a:r>
            <a:r>
              <a:rPr lang="id-ID" dirty="0" smtClean="0"/>
              <a:t>Contoh </a:t>
            </a:r>
            <a:r>
              <a:rPr lang="id-ID" dirty="0" smtClean="0"/>
              <a:t>: Boron (B), Galium (Ga)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0C080-52CF-4A7C-A069-E3DBEA209B3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 smtClean="0"/>
              <a:t>  </a:t>
            </a:r>
            <a:r>
              <a:rPr lang="en-US" sz="2400" dirty="0" err="1" smtClean="0"/>
              <a:t>Definisi</a:t>
            </a:r>
            <a:r>
              <a:rPr lang="en-US" sz="2400" dirty="0" smtClean="0"/>
              <a:t> </a:t>
            </a:r>
            <a:r>
              <a:rPr lang="en-US" sz="2400" dirty="0" err="1" smtClean="0"/>
              <a:t>Elektronika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mempelajari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u="sng" dirty="0" err="1" smtClean="0"/>
              <a:t>listrik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arus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lemah</a:t>
            </a:r>
            <a:r>
              <a:rPr lang="en-US" sz="2400" u="sng" dirty="0" smtClean="0"/>
              <a:t> </a:t>
            </a:r>
            <a:r>
              <a:rPr lang="en-US" sz="2400" dirty="0" smtClean="0"/>
              <a:t>yang </a:t>
            </a:r>
            <a:r>
              <a:rPr lang="en-US" sz="2400" dirty="0" err="1" smtClean="0"/>
              <a:t>dioperasikan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mengontrol</a:t>
            </a:r>
            <a:r>
              <a:rPr lang="en-US" sz="2400" dirty="0" smtClean="0"/>
              <a:t> </a:t>
            </a:r>
            <a:r>
              <a:rPr lang="en-US" sz="2400" dirty="0" err="1" smtClean="0"/>
              <a:t>aliran</a:t>
            </a:r>
            <a:r>
              <a:rPr lang="en-US" sz="2400" dirty="0" smtClean="0"/>
              <a:t> </a:t>
            </a:r>
            <a:r>
              <a:rPr lang="en-US" sz="2400" dirty="0" err="1" smtClean="0"/>
              <a:t>elektron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partikel</a:t>
            </a:r>
            <a:r>
              <a:rPr lang="en-US" sz="2400" dirty="0" smtClean="0"/>
              <a:t> </a:t>
            </a:r>
            <a:r>
              <a:rPr lang="en-US" sz="2400" dirty="0" err="1" smtClean="0"/>
              <a:t>bermuatan</a:t>
            </a:r>
            <a:r>
              <a:rPr lang="en-US" sz="2400" dirty="0" smtClean="0"/>
              <a:t> </a:t>
            </a:r>
            <a:r>
              <a:rPr lang="en-US" sz="2400" dirty="0" err="1" smtClean="0"/>
              <a:t>listrik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alat</a:t>
            </a:r>
            <a:r>
              <a:rPr lang="en-US" sz="2400" dirty="0" smtClean="0"/>
              <a:t>. </a:t>
            </a:r>
            <a:r>
              <a:rPr lang="en-US" sz="2400" dirty="0" err="1" smtClean="0"/>
              <a:t>Pengendalian</a:t>
            </a:r>
            <a:r>
              <a:rPr lang="en-US" sz="2400" dirty="0" smtClean="0"/>
              <a:t> </a:t>
            </a:r>
            <a:r>
              <a:rPr lang="en-US" sz="2400" dirty="0" err="1" smtClean="0"/>
              <a:t>elektron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ruangan</a:t>
            </a:r>
            <a:r>
              <a:rPr lang="en-US" sz="2400" dirty="0" smtClean="0"/>
              <a:t> </a:t>
            </a:r>
            <a:r>
              <a:rPr lang="en-US" sz="2400" dirty="0" err="1" smtClean="0"/>
              <a:t>hampa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ruang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gas </a:t>
            </a:r>
            <a:r>
              <a:rPr lang="en-US" sz="2400" dirty="0" err="1" smtClean="0"/>
              <a:t>bertekanan</a:t>
            </a:r>
            <a:r>
              <a:rPr lang="en-US" sz="2400" dirty="0" smtClean="0"/>
              <a:t> </a:t>
            </a:r>
            <a:r>
              <a:rPr lang="en-US" sz="2400" dirty="0" err="1" smtClean="0"/>
              <a:t>rendah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tabung</a:t>
            </a:r>
            <a:r>
              <a:rPr lang="en-US" sz="2400" dirty="0" smtClean="0"/>
              <a:t> gas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semikonduktor</a:t>
            </a:r>
            <a:r>
              <a:rPr lang="en-US" sz="2400" dirty="0" smtClean="0"/>
              <a:t>.</a:t>
            </a:r>
          </a:p>
          <a:p>
            <a:pPr algn="just">
              <a:buNone/>
            </a:pPr>
            <a:endParaRPr lang="en-US" sz="2400" dirty="0" smtClean="0"/>
          </a:p>
          <a:p>
            <a:pPr algn="just">
              <a:buNone/>
            </a:pP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aplikasi</a:t>
            </a:r>
            <a:r>
              <a:rPr lang="en-US" sz="2400" dirty="0" smtClean="0"/>
              <a:t> </a:t>
            </a:r>
            <a:r>
              <a:rPr lang="en-US" sz="2400" dirty="0" err="1" smtClean="0"/>
              <a:t>elektronika</a:t>
            </a:r>
            <a:r>
              <a:rPr lang="en-US" sz="2400" dirty="0" smtClean="0"/>
              <a:t> </a:t>
            </a:r>
            <a:r>
              <a:rPr lang="en-US" sz="2400" dirty="0" err="1" smtClean="0"/>
              <a:t>diantaranya</a:t>
            </a:r>
            <a:r>
              <a:rPr lang="en-US" sz="2400" dirty="0" smtClean="0"/>
              <a:t> : </a:t>
            </a:r>
            <a:r>
              <a:rPr lang="en-US" sz="2400" dirty="0" err="1" smtClean="0"/>
              <a:t>Televisi</a:t>
            </a:r>
            <a:r>
              <a:rPr lang="en-US" sz="2400" dirty="0" smtClean="0"/>
              <a:t>, radio,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, </a:t>
            </a:r>
            <a:r>
              <a:rPr lang="en-US" sz="2400" dirty="0" err="1" smtClean="0"/>
              <a:t>handphone</a:t>
            </a:r>
            <a:r>
              <a:rPr lang="en-US" sz="2400" dirty="0" smtClean="0"/>
              <a:t>, </a:t>
            </a:r>
            <a:r>
              <a:rPr lang="en-US" sz="2400" dirty="0" err="1" smtClean="0"/>
              <a:t>dll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0C080-52CF-4A7C-A069-E3DBEA209B3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762000"/>
            <a:ext cx="2690816" cy="6858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Tipe</a:t>
            </a:r>
            <a:r>
              <a:rPr lang="en-US" dirty="0" smtClean="0">
                <a:solidFill>
                  <a:schemeClr val="tx1"/>
                </a:solidFill>
              </a:rPr>
              <a:t> P (</a:t>
            </a:r>
            <a:r>
              <a:rPr lang="en-US" dirty="0" err="1" smtClean="0">
                <a:solidFill>
                  <a:schemeClr val="tx1"/>
                </a:solidFill>
              </a:rPr>
              <a:t>Positif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 smtClean="0"/>
          </a:p>
          <a:p>
            <a:pPr algn="just"/>
            <a:r>
              <a:rPr lang="en-US" dirty="0" smtClean="0"/>
              <a:t>J</a:t>
            </a:r>
            <a:r>
              <a:rPr lang="id-ID" dirty="0" smtClean="0"/>
              <a:t>umlah hole jauh lebih banyak daripada elektron maka hole dinamakan pembawa </a:t>
            </a:r>
            <a:r>
              <a:rPr lang="id-ID" b="1" dirty="0" smtClean="0"/>
              <a:t>muatan  mayoritas</a:t>
            </a:r>
            <a:r>
              <a:rPr lang="id-ID" dirty="0" smtClean="0"/>
              <a:t> </a:t>
            </a:r>
            <a:endParaRPr lang="en-US" dirty="0" smtClean="0"/>
          </a:p>
          <a:p>
            <a:pPr algn="just"/>
            <a:r>
              <a:rPr lang="id-ID" dirty="0" smtClean="0"/>
              <a:t>dan elektron sebagai pembawa </a:t>
            </a:r>
            <a:r>
              <a:rPr lang="id-ID" b="1" dirty="0" smtClean="0"/>
              <a:t>muatan minoritas</a:t>
            </a:r>
            <a:r>
              <a:rPr lang="id-ID" dirty="0" smtClean="0"/>
              <a:t>.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>
            <p:ph sz="half" idx="1"/>
          </p:nvPr>
        </p:nvGraphicFramePr>
        <p:xfrm>
          <a:off x="543070" y="1219200"/>
          <a:ext cx="4559780" cy="3733799"/>
        </p:xfrm>
        <a:graphic>
          <a:graphicData uri="http://schemas.openxmlformats.org/presentationml/2006/ole">
            <p:oleObj spid="_x0000_s29698" name="Visio" r:id="rId3" imgW="3216021" imgH="2633091" progId="Visio.Drawing.11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0C080-52CF-4A7C-A069-E3DBEA209B3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Semikonduktor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0C080-52CF-4A7C-A069-E3DBEA209B36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8759" y="1905000"/>
            <a:ext cx="738648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>
            <a:normAutofit/>
          </a:bodyPr>
          <a:lstStyle/>
          <a:p>
            <a:r>
              <a:rPr lang="en-US" dirty="0" err="1" smtClean="0"/>
              <a:t>Referensi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err="1" smtClean="0"/>
              <a:t>Boylestad</a:t>
            </a:r>
            <a:r>
              <a:rPr lang="en-US" sz="2000" dirty="0" smtClean="0"/>
              <a:t>, </a:t>
            </a:r>
            <a:r>
              <a:rPr lang="en-US" sz="2000" dirty="0" smtClean="0"/>
              <a:t>Robert L &amp; </a:t>
            </a:r>
            <a:r>
              <a:rPr lang="en-US" sz="2000" dirty="0" err="1" smtClean="0"/>
              <a:t>louis</a:t>
            </a:r>
            <a:r>
              <a:rPr lang="en-US" sz="2000" dirty="0" smtClean="0"/>
              <a:t> N , Electronic device and circuit theory , New Jersey: Prentice Hall, </a:t>
            </a:r>
            <a:r>
              <a:rPr lang="en-US" sz="2000" dirty="0" smtClean="0"/>
              <a:t>2002.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nn-NO" sz="2000" dirty="0" smtClean="0"/>
              <a:t>Ramdhani, M. 2010. Buku Diktat Elektronika 1. Bandung.Universitas Telkom</a:t>
            </a:r>
            <a:r>
              <a:rPr lang="nn-NO" sz="2000" dirty="0" smtClean="0"/>
              <a:t>.</a:t>
            </a:r>
            <a:endParaRPr lang="en-US" sz="20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err="1" smtClean="0"/>
              <a:t>Sedra</a:t>
            </a:r>
            <a:r>
              <a:rPr lang="en-US" sz="2000" dirty="0" smtClean="0"/>
              <a:t>, </a:t>
            </a:r>
            <a:r>
              <a:rPr lang="en-US" sz="2000" dirty="0" smtClean="0"/>
              <a:t>Adel &amp; Kenneth C. Smith, Microelectronic circuits ,  Oxford : Oxford Univ. Press, </a:t>
            </a:r>
            <a:r>
              <a:rPr lang="en-US" sz="2000" dirty="0" smtClean="0"/>
              <a:t>2004.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nn-NO" sz="2000" dirty="0" smtClean="0"/>
              <a:t>Tooley,Mike</a:t>
            </a:r>
            <a:r>
              <a:rPr lang="nn-NO" sz="2000" dirty="0" smtClean="0"/>
              <a:t>, Rangkaian elektronik:prinsip dan aplikasi  , Jakarta: Erlangga, </a:t>
            </a:r>
            <a:r>
              <a:rPr lang="nn-NO" sz="2000" dirty="0" smtClean="0"/>
              <a:t>2003.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0C080-52CF-4A7C-A069-E3DBEA209B3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324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SEKIAN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0C080-52CF-4A7C-A069-E3DBEA209B3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60848"/>
          </a:xfrm>
        </p:spPr>
        <p:txBody>
          <a:bodyPr/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– </a:t>
            </a:r>
            <a:r>
              <a:rPr lang="en-US" dirty="0" err="1" smtClean="0"/>
              <a:t>ilmu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dalamnya</a:t>
            </a:r>
            <a:r>
              <a:rPr lang="en-US" dirty="0" smtClean="0"/>
              <a:t>, </a:t>
            </a:r>
            <a:r>
              <a:rPr lang="en-US" dirty="0" err="1" smtClean="0"/>
              <a:t>diantaranya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-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- </a:t>
            </a:r>
            <a:r>
              <a:rPr lang="en-US" dirty="0" err="1" smtClean="0"/>
              <a:t>Elektronika</a:t>
            </a:r>
            <a:r>
              <a:rPr lang="en-US" dirty="0" smtClean="0"/>
              <a:t> analog</a:t>
            </a:r>
          </a:p>
          <a:p>
            <a:pPr>
              <a:buNone/>
            </a:pPr>
            <a:r>
              <a:rPr lang="en-US" dirty="0" smtClean="0"/>
              <a:t>   -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-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optik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- </a:t>
            </a:r>
            <a:r>
              <a:rPr lang="en-US" dirty="0" err="1" smtClean="0"/>
              <a:t>Elektronika</a:t>
            </a:r>
            <a:r>
              <a:rPr lang="en-US" dirty="0" smtClean="0"/>
              <a:t> digital</a:t>
            </a:r>
          </a:p>
          <a:p>
            <a:pPr>
              <a:buNone/>
            </a:pPr>
            <a:r>
              <a:rPr lang="en-US" dirty="0" smtClean="0"/>
              <a:t>   -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0C080-52CF-4A7C-A069-E3DBEA209B3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755648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menghantarkan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,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dikelompokan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8229" y="2209800"/>
            <a:ext cx="7039762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0C080-52CF-4A7C-A069-E3DBEA209B3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/>
          <a:lstStyle/>
          <a:p>
            <a:r>
              <a:rPr lang="en-US" b="1" dirty="0" err="1" smtClean="0"/>
              <a:t>Konduktor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 algn="just">
              <a:buNone/>
            </a:pPr>
            <a:r>
              <a:rPr lang="en-US" dirty="0" smtClean="0"/>
              <a:t>  </a:t>
            </a:r>
            <a:r>
              <a:rPr lang="en-US" dirty="0" err="1" smtClean="0"/>
              <a:t>konduktor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id-ID" dirty="0" smtClean="0"/>
              <a:t>bahan padat yang dapat menghantarkan listrik dengan baik atau bahan yang mengandung banyak elektron bebas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yang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konduktor</a:t>
            </a:r>
            <a:r>
              <a:rPr lang="en-US" dirty="0" smtClean="0"/>
              <a:t>, </a:t>
            </a:r>
            <a:r>
              <a:rPr lang="en-US" dirty="0" err="1" smtClean="0"/>
              <a:t>diantaranya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 </a:t>
            </a:r>
            <a:r>
              <a:rPr lang="en-US" dirty="0" err="1" smtClean="0"/>
              <a:t>tembaga</a:t>
            </a:r>
            <a:r>
              <a:rPr lang="en-US" dirty="0" smtClean="0"/>
              <a:t>, </a:t>
            </a:r>
            <a:r>
              <a:rPr lang="en-US" dirty="0" err="1" smtClean="0"/>
              <a:t>alumunium</a:t>
            </a:r>
            <a:r>
              <a:rPr lang="en-US" dirty="0" smtClean="0"/>
              <a:t>, </a:t>
            </a:r>
            <a:r>
              <a:rPr lang="en-US" dirty="0" err="1" smtClean="0"/>
              <a:t>besi</a:t>
            </a:r>
            <a:r>
              <a:rPr lang="en-US" dirty="0" smtClean="0"/>
              <a:t>, </a:t>
            </a:r>
            <a:r>
              <a:rPr lang="en-US" dirty="0" err="1" smtClean="0"/>
              <a:t>emas</a:t>
            </a:r>
            <a:r>
              <a:rPr lang="en-US" dirty="0" smtClean="0"/>
              <a:t> ,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0C080-52CF-4A7C-A069-E3DBEA209B3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60848"/>
          </a:xfrm>
        </p:spPr>
        <p:txBody>
          <a:bodyPr/>
          <a:lstStyle/>
          <a:p>
            <a:r>
              <a:rPr lang="en-US" b="1" dirty="0" smtClean="0"/>
              <a:t>Isolator</a:t>
            </a:r>
          </a:p>
          <a:p>
            <a:pPr>
              <a:buNone/>
            </a:pPr>
            <a:endParaRPr lang="en-US" b="1" dirty="0" smtClean="0"/>
          </a:p>
          <a:p>
            <a:pPr algn="just">
              <a:buNone/>
            </a:pPr>
            <a:r>
              <a:rPr lang="en-US" dirty="0" smtClean="0"/>
              <a:t>  Isolator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id-ID" dirty="0" smtClean="0"/>
              <a:t>bahan padat yang tidak dapat menghantarkan listrik dengan baik atau bahan yang hampir tidak mengandung elektron bebas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 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yang </a:t>
            </a:r>
            <a:r>
              <a:rPr lang="en-US" dirty="0" err="1" smtClean="0"/>
              <a:t>termasuk</a:t>
            </a:r>
            <a:r>
              <a:rPr lang="en-US" dirty="0" smtClean="0"/>
              <a:t> isolator </a:t>
            </a:r>
            <a:r>
              <a:rPr lang="en-US" dirty="0" err="1" smtClean="0"/>
              <a:t>diantaranya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 </a:t>
            </a:r>
            <a:r>
              <a:rPr lang="en-US" dirty="0" err="1" smtClean="0"/>
              <a:t>kayu</a:t>
            </a:r>
            <a:r>
              <a:rPr lang="en-US" dirty="0" smtClean="0"/>
              <a:t>, </a:t>
            </a:r>
            <a:r>
              <a:rPr lang="en-US" dirty="0" err="1" smtClean="0"/>
              <a:t>plastik</a:t>
            </a:r>
            <a:r>
              <a:rPr lang="en-US" dirty="0" smtClean="0"/>
              <a:t>, </a:t>
            </a:r>
            <a:r>
              <a:rPr lang="en-US" dirty="0" err="1" smtClean="0"/>
              <a:t>kaca</a:t>
            </a:r>
            <a:r>
              <a:rPr lang="en-US" dirty="0" smtClean="0"/>
              <a:t>, </a:t>
            </a:r>
            <a:r>
              <a:rPr lang="en-US" dirty="0" err="1" smtClean="0"/>
              <a:t>karet</a:t>
            </a:r>
            <a:r>
              <a:rPr lang="en-US" dirty="0" smtClean="0"/>
              <a:t>, </a:t>
            </a:r>
            <a:r>
              <a:rPr lang="en-US" dirty="0" err="1" smtClean="0"/>
              <a:t>batu</a:t>
            </a:r>
            <a:r>
              <a:rPr lang="en-US" dirty="0" smtClean="0"/>
              <a:t>, </a:t>
            </a:r>
            <a:r>
              <a:rPr lang="en-US" dirty="0" err="1" smtClean="0"/>
              <a:t>kain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0C080-52CF-4A7C-A069-E3DBEA209B3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0352"/>
            <a:ext cx="8458200" cy="541324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Semikonduktor</a:t>
            </a:r>
            <a:r>
              <a:rPr lang="en-US" dirty="0" smtClean="0"/>
              <a:t> </a:t>
            </a:r>
            <a:endParaRPr lang="en-US" dirty="0" smtClean="0"/>
          </a:p>
          <a:p>
            <a:endParaRPr lang="en-US" dirty="0" smtClean="0"/>
          </a:p>
          <a:p>
            <a:pPr algn="just">
              <a:buNone/>
            </a:pPr>
            <a:r>
              <a:rPr lang="en-US" dirty="0" smtClean="0"/>
              <a:t>   </a:t>
            </a:r>
            <a:r>
              <a:rPr lang="en-US" dirty="0" err="1" smtClean="0"/>
              <a:t>Semikonduktor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konduktivitas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yang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konduktor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isolator.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Semikonduktor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disebut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juga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sebagai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bahan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setengah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penghantar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listrik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Suatu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semikonduktor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bersifat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sebagai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isolator  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jika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tidak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diberi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arus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listrik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cara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besaran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arus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tertentu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namun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pada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temperatur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arus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tertentu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tatacara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tertentu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persyaratan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kerja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semikonduktor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berfungsi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sebagai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konduktor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misal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sebagai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penguat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arus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penguat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tegangan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penguat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daya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0C080-52CF-4A7C-A069-E3DBEA209B3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/>
          <a:lstStyle/>
          <a:p>
            <a:pPr algn="just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Untuk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menggunakan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suatu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semikonduktor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supaya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bisa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berfungsi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harus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tahu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spefikasi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karakter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semikonduktor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itu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jika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tidak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memenuhi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syarat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operasinya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maka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akan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tidak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berfungsi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rusak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Bahan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semikonduktor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sering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digunakan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adalah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silikon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 germanium.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0C080-52CF-4A7C-A069-E3DBEA209B3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76200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Struktur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Atom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Semikonduktor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492752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837" y="2057400"/>
            <a:ext cx="728074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0C080-52CF-4A7C-A069-E3DBEA209B3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200</TotalTime>
  <Words>625</Words>
  <Application>Microsoft Office PowerPoint</Application>
  <PresentationFormat>On-screen Show (4:3)</PresentationFormat>
  <Paragraphs>106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Aspect</vt:lpstr>
      <vt:lpstr>Microsoft Office Visio Drawing</vt:lpstr>
      <vt:lpstr>Microsoft Visio Drawing</vt:lpstr>
      <vt:lpstr>BAB 1 Bahan Semikonduktor </vt:lpstr>
      <vt:lpstr>Slide 2</vt:lpstr>
      <vt:lpstr>Slide 3</vt:lpstr>
      <vt:lpstr>Slide 4</vt:lpstr>
      <vt:lpstr>Slide 5</vt:lpstr>
      <vt:lpstr>Slide 6</vt:lpstr>
      <vt:lpstr>Slide 7</vt:lpstr>
      <vt:lpstr>Slide 8</vt:lpstr>
      <vt:lpstr>Struktur Atom Semikonduktor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Tipe N (Negatif)</vt:lpstr>
      <vt:lpstr>Slide 18</vt:lpstr>
      <vt:lpstr>Slide 19</vt:lpstr>
      <vt:lpstr>Tipe P (Positif)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1 Bahan Semikonduktor</dc:title>
  <dc:creator>unsur2040</dc:creator>
  <cp:lastModifiedBy>unsur2040</cp:lastModifiedBy>
  <cp:revision>25</cp:revision>
  <dcterms:created xsi:type="dcterms:W3CDTF">2013-12-09T14:13:11Z</dcterms:created>
  <dcterms:modified xsi:type="dcterms:W3CDTF">2013-12-10T02:05:35Z</dcterms:modified>
</cp:coreProperties>
</file>